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4"/>
  </p:sldMasterIdLst>
  <p:notesMasterIdLst>
    <p:notesMasterId r:id="rId138"/>
  </p:notesMasterIdLst>
  <p:sldIdLst>
    <p:sldId id="2147375795" r:id="rId5"/>
    <p:sldId id="2147375811" r:id="rId6"/>
    <p:sldId id="2147375774" r:id="rId7"/>
    <p:sldId id="2147375775" r:id="rId8"/>
    <p:sldId id="2147375776" r:id="rId9"/>
    <p:sldId id="2147375777" r:id="rId10"/>
    <p:sldId id="2147375779" r:id="rId11"/>
    <p:sldId id="2147375780" r:id="rId12"/>
    <p:sldId id="2147375778" r:id="rId13"/>
    <p:sldId id="2147375781" r:id="rId14"/>
    <p:sldId id="2147375782" r:id="rId15"/>
    <p:sldId id="2147375784" r:id="rId16"/>
    <p:sldId id="2147375783" r:id="rId17"/>
    <p:sldId id="2147375785" r:id="rId18"/>
    <p:sldId id="2147375786" r:id="rId19"/>
    <p:sldId id="2147375787" r:id="rId20"/>
    <p:sldId id="2147375788" r:id="rId21"/>
    <p:sldId id="2147375789" r:id="rId22"/>
    <p:sldId id="2147375790" r:id="rId23"/>
    <p:sldId id="2147375791" r:id="rId24"/>
    <p:sldId id="2147375792" r:id="rId25"/>
    <p:sldId id="2147375793" r:id="rId26"/>
    <p:sldId id="2147375794" r:id="rId27"/>
    <p:sldId id="2147375799" r:id="rId28"/>
    <p:sldId id="2147375796" r:id="rId29"/>
    <p:sldId id="2147375797" r:id="rId30"/>
    <p:sldId id="2147375798" r:id="rId31"/>
    <p:sldId id="2147375800" r:id="rId32"/>
    <p:sldId id="2147375801" r:id="rId33"/>
    <p:sldId id="2147375802" r:id="rId34"/>
    <p:sldId id="2147375803" r:id="rId35"/>
    <p:sldId id="2147375804" r:id="rId36"/>
    <p:sldId id="2147375805" r:id="rId37"/>
    <p:sldId id="2147375806" r:id="rId38"/>
    <p:sldId id="2147375807" r:id="rId39"/>
    <p:sldId id="2147375808" r:id="rId40"/>
    <p:sldId id="2147375809" r:id="rId41"/>
    <p:sldId id="2147375810" r:id="rId42"/>
    <p:sldId id="2147375812" r:id="rId43"/>
    <p:sldId id="2147375813" r:id="rId44"/>
    <p:sldId id="2147375814" r:id="rId45"/>
    <p:sldId id="2147375831" r:id="rId46"/>
    <p:sldId id="2147375815" r:id="rId47"/>
    <p:sldId id="2147375827" r:id="rId48"/>
    <p:sldId id="2147375818" r:id="rId49"/>
    <p:sldId id="2147375828" r:id="rId50"/>
    <p:sldId id="2147375829" r:id="rId51"/>
    <p:sldId id="2147375830" r:id="rId52"/>
    <p:sldId id="2147375816" r:id="rId53"/>
    <p:sldId id="2147375817" r:id="rId54"/>
    <p:sldId id="2147375819" r:id="rId55"/>
    <p:sldId id="2147375820" r:id="rId56"/>
    <p:sldId id="2147375821" r:id="rId57"/>
    <p:sldId id="2147375822" r:id="rId58"/>
    <p:sldId id="2147375823" r:id="rId59"/>
    <p:sldId id="2147375824" r:id="rId60"/>
    <p:sldId id="2147375825" r:id="rId61"/>
    <p:sldId id="2147375826" r:id="rId62"/>
    <p:sldId id="2147375832" r:id="rId63"/>
    <p:sldId id="2147375833" r:id="rId64"/>
    <p:sldId id="2147375834" r:id="rId65"/>
    <p:sldId id="2147375835" r:id="rId66"/>
    <p:sldId id="2147375836" r:id="rId67"/>
    <p:sldId id="2147375837" r:id="rId68"/>
    <p:sldId id="2147375838" r:id="rId69"/>
    <p:sldId id="2147375839" r:id="rId70"/>
    <p:sldId id="2147375840" r:id="rId71"/>
    <p:sldId id="2147375841" r:id="rId72"/>
    <p:sldId id="2147375842" r:id="rId73"/>
    <p:sldId id="2147375848" r:id="rId74"/>
    <p:sldId id="2147375754" r:id="rId75"/>
    <p:sldId id="2147375849" r:id="rId76"/>
    <p:sldId id="2147375847" r:id="rId77"/>
    <p:sldId id="2147375851" r:id="rId78"/>
    <p:sldId id="2147375852" r:id="rId79"/>
    <p:sldId id="2147375853" r:id="rId80"/>
    <p:sldId id="2147375854" r:id="rId81"/>
    <p:sldId id="2147375860" r:id="rId82"/>
    <p:sldId id="2147375861" r:id="rId83"/>
    <p:sldId id="2147375862" r:id="rId84"/>
    <p:sldId id="2147375855" r:id="rId85"/>
    <p:sldId id="2147375863" r:id="rId86"/>
    <p:sldId id="2147375864" r:id="rId87"/>
    <p:sldId id="2147375856" r:id="rId88"/>
    <p:sldId id="2147375857" r:id="rId89"/>
    <p:sldId id="2147375865" r:id="rId90"/>
    <p:sldId id="2147375866" r:id="rId91"/>
    <p:sldId id="2147375867" r:id="rId92"/>
    <p:sldId id="2147375858" r:id="rId93"/>
    <p:sldId id="2147375859" r:id="rId94"/>
    <p:sldId id="2147375868" r:id="rId95"/>
    <p:sldId id="2147375869" r:id="rId96"/>
    <p:sldId id="2147375870" r:id="rId97"/>
    <p:sldId id="2147375871" r:id="rId98"/>
    <p:sldId id="2147375844" r:id="rId99"/>
    <p:sldId id="2147375843" r:id="rId100"/>
    <p:sldId id="2147375846" r:id="rId101"/>
    <p:sldId id="2147375845" r:id="rId102"/>
    <p:sldId id="2147375872" r:id="rId103"/>
    <p:sldId id="2147375873" r:id="rId104"/>
    <p:sldId id="2147375884" r:id="rId105"/>
    <p:sldId id="2147375874" r:id="rId106"/>
    <p:sldId id="2147375875" r:id="rId107"/>
    <p:sldId id="2147375876" r:id="rId108"/>
    <p:sldId id="2147375877" r:id="rId109"/>
    <p:sldId id="2147375878" r:id="rId110"/>
    <p:sldId id="2147375879" r:id="rId111"/>
    <p:sldId id="2147375880" r:id="rId112"/>
    <p:sldId id="2147375881" r:id="rId113"/>
    <p:sldId id="2147375883" r:id="rId114"/>
    <p:sldId id="2147375882" r:id="rId115"/>
    <p:sldId id="2147375885" r:id="rId116"/>
    <p:sldId id="2147375886" r:id="rId117"/>
    <p:sldId id="2147375887" r:id="rId118"/>
    <p:sldId id="2147375889" r:id="rId119"/>
    <p:sldId id="2147375890" r:id="rId120"/>
    <p:sldId id="2147375888" r:id="rId121"/>
    <p:sldId id="2147375891" r:id="rId122"/>
    <p:sldId id="2147375893" r:id="rId123"/>
    <p:sldId id="2147375895" r:id="rId124"/>
    <p:sldId id="2147375892" r:id="rId125"/>
    <p:sldId id="2147375896" r:id="rId126"/>
    <p:sldId id="2147375904" r:id="rId127"/>
    <p:sldId id="2147375894" r:id="rId128"/>
    <p:sldId id="2147375897" r:id="rId129"/>
    <p:sldId id="2147375898" r:id="rId130"/>
    <p:sldId id="2147375899" r:id="rId131"/>
    <p:sldId id="2147375900" r:id="rId132"/>
    <p:sldId id="2147375901" r:id="rId133"/>
    <p:sldId id="2147375902" r:id="rId134"/>
    <p:sldId id="2147375903" r:id="rId135"/>
    <p:sldId id="2147375905" r:id="rId136"/>
    <p:sldId id="2147375906" r:id="rId13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18ADC"/>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6966"/>
  </p:normalViewPr>
  <p:slideViewPr>
    <p:cSldViewPr snapToGrid="0">
      <p:cViewPr varScale="1">
        <p:scale>
          <a:sx n="157" d="100"/>
          <a:sy n="157" d="100"/>
        </p:scale>
        <p:origin x="8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notesMaster" Target="notesMasters/notes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jpeg"/><Relationship Id="rId5" Type="http://schemas.openxmlformats.org/officeDocument/2006/relationships/image" Target="../media/image62.png"/><Relationship Id="rId4" Type="http://schemas.openxmlformats.org/officeDocument/2006/relationships/image" Target="../media/image6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jpeg"/><Relationship Id="rId5" Type="http://schemas.openxmlformats.org/officeDocument/2006/relationships/image" Target="../media/image62.png"/><Relationship Id="rId4" Type="http://schemas.openxmlformats.org/officeDocument/2006/relationships/image" Target="../media/image6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03EE6-3091-5B47-BBC1-799003DBCFD6}" type="doc">
      <dgm:prSet loTypeId="urn:microsoft.com/office/officeart/2008/layout/BendingPictureBlocks" loCatId="list" qsTypeId="urn:microsoft.com/office/officeart/2005/8/quickstyle/simple1" qsCatId="simple" csTypeId="urn:microsoft.com/office/officeart/2005/8/colors/accent1_2" csCatId="accent1" phldr="1"/>
      <dgm:spPr/>
      <dgm:t>
        <a:bodyPr/>
        <a:lstStyle/>
        <a:p>
          <a:endParaRPr lang="en-US"/>
        </a:p>
      </dgm:t>
    </dgm:pt>
    <dgm:pt modelId="{B00CD347-B65C-854D-89A0-535B223BFF06}">
      <dgm:prSet/>
      <dgm:spPr/>
      <dgm:t>
        <a:bodyPr/>
        <a:lstStyle/>
        <a:p>
          <a:r>
            <a:rPr lang="en-US"/>
            <a:t>Predictive algorithms</a:t>
          </a:r>
        </a:p>
      </dgm:t>
    </dgm:pt>
    <dgm:pt modelId="{954FAD9E-9A4A-EA49-B330-89F80DE61B20}" type="parTrans" cxnId="{06485FE3-F111-F643-BF7B-3C77ADEE622E}">
      <dgm:prSet/>
      <dgm:spPr/>
      <dgm:t>
        <a:bodyPr/>
        <a:lstStyle/>
        <a:p>
          <a:endParaRPr lang="en-US"/>
        </a:p>
      </dgm:t>
    </dgm:pt>
    <dgm:pt modelId="{47FFC554-9AA4-0445-A916-0F27A9605E24}" type="sibTrans" cxnId="{06485FE3-F111-F643-BF7B-3C77ADEE622E}">
      <dgm:prSet/>
      <dgm:spPr/>
      <dgm:t>
        <a:bodyPr/>
        <a:lstStyle/>
        <a:p>
          <a:endParaRPr lang="en-US"/>
        </a:p>
      </dgm:t>
    </dgm:pt>
    <dgm:pt modelId="{69981A07-D903-F942-80E5-06F22584A56B}">
      <dgm:prSet/>
      <dgm:spPr/>
      <dgm:t>
        <a:bodyPr/>
        <a:lstStyle/>
        <a:p>
          <a:r>
            <a:rPr lang="en-US"/>
            <a:t>Advanced Anomaly detection</a:t>
          </a:r>
        </a:p>
      </dgm:t>
    </dgm:pt>
    <dgm:pt modelId="{B8813C23-3F93-1049-A148-3B5C879A02A4}" type="parTrans" cxnId="{87674658-76C9-8F43-A024-178B903CEAC0}">
      <dgm:prSet/>
      <dgm:spPr/>
      <dgm:t>
        <a:bodyPr/>
        <a:lstStyle/>
        <a:p>
          <a:endParaRPr lang="en-US"/>
        </a:p>
      </dgm:t>
    </dgm:pt>
    <dgm:pt modelId="{75FC1922-B023-2A4E-B014-E710CDF0ACFA}" type="sibTrans" cxnId="{87674658-76C9-8F43-A024-178B903CEAC0}">
      <dgm:prSet/>
      <dgm:spPr/>
      <dgm:t>
        <a:bodyPr/>
        <a:lstStyle/>
        <a:p>
          <a:endParaRPr lang="en-US"/>
        </a:p>
      </dgm:t>
    </dgm:pt>
    <dgm:pt modelId="{B0E00CA8-654C-B944-853B-DA495922963E}">
      <dgm:prSet/>
      <dgm:spPr/>
      <dgm:t>
        <a:bodyPr/>
        <a:lstStyle/>
        <a:p>
          <a:r>
            <a:rPr lang="en-US"/>
            <a:t>Automatic Feature Generation</a:t>
          </a:r>
        </a:p>
      </dgm:t>
    </dgm:pt>
    <dgm:pt modelId="{50CFC801-9D3C-FF4E-BFCC-25E889533FCF}" type="parTrans" cxnId="{4A52BDCD-C977-BA46-94F7-D8C467A8F001}">
      <dgm:prSet/>
      <dgm:spPr/>
      <dgm:t>
        <a:bodyPr/>
        <a:lstStyle/>
        <a:p>
          <a:endParaRPr lang="en-US"/>
        </a:p>
      </dgm:t>
    </dgm:pt>
    <dgm:pt modelId="{CE8AD132-7B7A-2945-91CC-AE50B601418F}" type="sibTrans" cxnId="{4A52BDCD-C977-BA46-94F7-D8C467A8F001}">
      <dgm:prSet/>
      <dgm:spPr/>
      <dgm:t>
        <a:bodyPr/>
        <a:lstStyle/>
        <a:p>
          <a:endParaRPr lang="en-US"/>
        </a:p>
      </dgm:t>
    </dgm:pt>
    <dgm:pt modelId="{BD12E87B-1BCF-EB4E-B4E0-60F9304A7F77}">
      <dgm:prSet/>
      <dgm:spPr/>
      <dgm:t>
        <a:bodyPr/>
        <a:lstStyle/>
        <a:p>
          <a:r>
            <a:rPr lang="en-US"/>
            <a:t>Automatic Pattern recognition</a:t>
          </a:r>
        </a:p>
      </dgm:t>
    </dgm:pt>
    <dgm:pt modelId="{FA5283B7-3C22-6C43-9A55-FDC9DA58E1CA}" type="parTrans" cxnId="{386B54A6-A5C6-5643-87E7-5659A17C1341}">
      <dgm:prSet/>
      <dgm:spPr/>
      <dgm:t>
        <a:bodyPr/>
        <a:lstStyle/>
        <a:p>
          <a:endParaRPr lang="en-US"/>
        </a:p>
      </dgm:t>
    </dgm:pt>
    <dgm:pt modelId="{E07A9595-C477-1841-B2D0-BF0AB0310F38}" type="sibTrans" cxnId="{386B54A6-A5C6-5643-87E7-5659A17C1341}">
      <dgm:prSet/>
      <dgm:spPr/>
      <dgm:t>
        <a:bodyPr/>
        <a:lstStyle/>
        <a:p>
          <a:endParaRPr lang="en-US"/>
        </a:p>
      </dgm:t>
    </dgm:pt>
    <dgm:pt modelId="{5EDC0C47-7BF7-2F48-BECF-2F1D1538D07B}">
      <dgm:prSet/>
      <dgm:spPr/>
      <dgm:t>
        <a:bodyPr/>
        <a:lstStyle/>
        <a:p>
          <a:r>
            <a:rPr lang="en-US"/>
            <a:t>Transformer Architecture for Network Analysis</a:t>
          </a:r>
        </a:p>
      </dgm:t>
    </dgm:pt>
    <dgm:pt modelId="{767CEA75-965A-DF47-9322-5D83753E9650}" type="parTrans" cxnId="{02654E7B-D1D8-9D42-B29A-54AD1F725727}">
      <dgm:prSet/>
      <dgm:spPr/>
      <dgm:t>
        <a:bodyPr/>
        <a:lstStyle/>
        <a:p>
          <a:endParaRPr lang="en-US"/>
        </a:p>
      </dgm:t>
    </dgm:pt>
    <dgm:pt modelId="{28041C9A-18F9-C841-BF19-B54F78253B02}" type="sibTrans" cxnId="{02654E7B-D1D8-9D42-B29A-54AD1F725727}">
      <dgm:prSet/>
      <dgm:spPr/>
      <dgm:t>
        <a:bodyPr/>
        <a:lstStyle/>
        <a:p>
          <a:endParaRPr lang="en-US"/>
        </a:p>
      </dgm:t>
    </dgm:pt>
    <dgm:pt modelId="{27D6B43F-3E0C-9144-8B2A-BFF1B639F337}" type="pres">
      <dgm:prSet presAssocID="{70203EE6-3091-5B47-BBC1-799003DBCFD6}" presName="Name0" presStyleCnt="0">
        <dgm:presLayoutVars>
          <dgm:dir/>
          <dgm:resizeHandles/>
        </dgm:presLayoutVars>
      </dgm:prSet>
      <dgm:spPr/>
    </dgm:pt>
    <dgm:pt modelId="{AEAF5788-32D9-5048-8FF5-D82986DE6944}" type="pres">
      <dgm:prSet presAssocID="{B00CD347-B65C-854D-89A0-535B223BFF06}" presName="composite" presStyleCnt="0"/>
      <dgm:spPr/>
    </dgm:pt>
    <dgm:pt modelId="{CA7B11EC-AE73-814F-86AA-3814C7CF5475}" type="pres">
      <dgm:prSet presAssocID="{B00CD347-B65C-854D-89A0-535B223BFF06}" presName="rect1" presStyleLbl="bgImgPlace1" presStyleIdx="0" presStyleCnt="5"/>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9BDB5DF6-2EFF-5540-B6CB-DF64965987F2}" type="pres">
      <dgm:prSet presAssocID="{B00CD347-B65C-854D-89A0-535B223BFF06}" presName="rect2" presStyleLbl="node1" presStyleIdx="0" presStyleCnt="5">
        <dgm:presLayoutVars>
          <dgm:bulletEnabled val="1"/>
        </dgm:presLayoutVars>
      </dgm:prSet>
      <dgm:spPr/>
    </dgm:pt>
    <dgm:pt modelId="{7059668B-2A80-6D4B-8455-F91C4237C79C}" type="pres">
      <dgm:prSet presAssocID="{47FFC554-9AA4-0445-A916-0F27A9605E24}" presName="sibTrans" presStyleCnt="0"/>
      <dgm:spPr/>
    </dgm:pt>
    <dgm:pt modelId="{6294C9A4-A94A-8C47-B241-14C786A35A3B}" type="pres">
      <dgm:prSet presAssocID="{69981A07-D903-F942-80E5-06F22584A56B}" presName="composite" presStyleCnt="0"/>
      <dgm:spPr/>
    </dgm:pt>
    <dgm:pt modelId="{B03F6BC0-5CF9-C144-BAD0-975F01DC5D0B}" type="pres">
      <dgm:prSet presAssocID="{69981A07-D903-F942-80E5-06F22584A56B}" presName="rect1" presStyleLbl="bgImgPlace1" presStyleIdx="1" presStyleCnt="5"/>
      <dgm:spPr>
        <a:blipFill rotWithShape="1">
          <a:blip xmlns:r="http://schemas.openxmlformats.org/officeDocument/2006/relationships" r:embed="rId2"/>
          <a:srcRect/>
          <a:stretch>
            <a:fillRect l="-11000" r="-11000"/>
          </a:stretch>
        </a:blipFill>
      </dgm:spPr>
    </dgm:pt>
    <dgm:pt modelId="{73936428-5250-6947-B2D7-16EFC8F5F673}" type="pres">
      <dgm:prSet presAssocID="{69981A07-D903-F942-80E5-06F22584A56B}" presName="rect2" presStyleLbl="node1" presStyleIdx="1" presStyleCnt="5">
        <dgm:presLayoutVars>
          <dgm:bulletEnabled val="1"/>
        </dgm:presLayoutVars>
      </dgm:prSet>
      <dgm:spPr/>
    </dgm:pt>
    <dgm:pt modelId="{60155F7F-6458-3C45-8C77-FB8ACF2A34E7}" type="pres">
      <dgm:prSet presAssocID="{75FC1922-B023-2A4E-B014-E710CDF0ACFA}" presName="sibTrans" presStyleCnt="0"/>
      <dgm:spPr/>
    </dgm:pt>
    <dgm:pt modelId="{818B99A6-99FA-0E4E-B3C9-4379EC399CCB}" type="pres">
      <dgm:prSet presAssocID="{B0E00CA8-654C-B944-853B-DA495922963E}" presName="composite" presStyleCnt="0"/>
      <dgm:spPr/>
    </dgm:pt>
    <dgm:pt modelId="{B601F499-18D4-2A4C-BF93-8D747B6C4E67}" type="pres">
      <dgm:prSet presAssocID="{B0E00CA8-654C-B944-853B-DA495922963E}" presName="rect1" presStyleLbl="bgImgPlace1" presStyleIdx="2" presStyleCnt="5"/>
      <dgm:spPr>
        <a:blipFill rotWithShape="1">
          <a:blip xmlns:r="http://schemas.openxmlformats.org/officeDocument/2006/relationships" r:embed="rId3"/>
          <a:srcRect/>
          <a:stretch>
            <a:fillRect t="-7000" b="-7000"/>
          </a:stretch>
        </a:blipFill>
      </dgm:spPr>
    </dgm:pt>
    <dgm:pt modelId="{666E8E98-05BB-654D-99EA-954855CACD42}" type="pres">
      <dgm:prSet presAssocID="{B0E00CA8-654C-B944-853B-DA495922963E}" presName="rect2" presStyleLbl="node1" presStyleIdx="2" presStyleCnt="5">
        <dgm:presLayoutVars>
          <dgm:bulletEnabled val="1"/>
        </dgm:presLayoutVars>
      </dgm:prSet>
      <dgm:spPr/>
    </dgm:pt>
    <dgm:pt modelId="{9DBDC5BE-533A-CA44-B64A-A57417F4DF4C}" type="pres">
      <dgm:prSet presAssocID="{CE8AD132-7B7A-2945-91CC-AE50B601418F}" presName="sibTrans" presStyleCnt="0"/>
      <dgm:spPr/>
    </dgm:pt>
    <dgm:pt modelId="{C7271527-D726-9044-A57A-6988245EC382}" type="pres">
      <dgm:prSet presAssocID="{BD12E87B-1BCF-EB4E-B4E0-60F9304A7F77}" presName="composite" presStyleCnt="0"/>
      <dgm:spPr/>
    </dgm:pt>
    <dgm:pt modelId="{DA05AE2A-B6C3-F147-B753-0BF298B1C9EC}" type="pres">
      <dgm:prSet presAssocID="{BD12E87B-1BCF-EB4E-B4E0-60F9304A7F77}" presName="rect1" presStyleLbl="bgImgPlace1" presStyleIdx="3" presStyleCnt="5"/>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30000" r="-30000"/>
          </a:stretch>
        </a:blipFill>
      </dgm:spPr>
    </dgm:pt>
    <dgm:pt modelId="{7FF3FB30-F288-5845-884C-DB534E2AFB0B}" type="pres">
      <dgm:prSet presAssocID="{BD12E87B-1BCF-EB4E-B4E0-60F9304A7F77}" presName="rect2" presStyleLbl="node1" presStyleIdx="3" presStyleCnt="5">
        <dgm:presLayoutVars>
          <dgm:bulletEnabled val="1"/>
        </dgm:presLayoutVars>
      </dgm:prSet>
      <dgm:spPr/>
    </dgm:pt>
    <dgm:pt modelId="{5C7558C9-01D5-064D-AA77-03E3A5CFB3C1}" type="pres">
      <dgm:prSet presAssocID="{E07A9595-C477-1841-B2D0-BF0AB0310F38}" presName="sibTrans" presStyleCnt="0"/>
      <dgm:spPr/>
    </dgm:pt>
    <dgm:pt modelId="{651A1479-03EA-D34D-A5AE-53EEC6BEC95E}" type="pres">
      <dgm:prSet presAssocID="{5EDC0C47-7BF7-2F48-BECF-2F1D1538D07B}" presName="composite" presStyleCnt="0"/>
      <dgm:spPr/>
    </dgm:pt>
    <dgm:pt modelId="{0D78B1F9-2048-934A-9FA7-2DA081473AFE}" type="pres">
      <dgm:prSet presAssocID="{5EDC0C47-7BF7-2F48-BECF-2F1D1538D07B}" presName="rect1" presStyleLbl="bgImgPlace1" presStyleIdx="4" presStyleCnt="5"/>
      <dgm:spPr>
        <a:blipFill rotWithShape="1">
          <a:blip xmlns:r="http://schemas.openxmlformats.org/officeDocument/2006/relationships" r:embed="rId5"/>
          <a:srcRect/>
          <a:stretch>
            <a:fillRect/>
          </a:stretch>
        </a:blipFill>
      </dgm:spPr>
    </dgm:pt>
    <dgm:pt modelId="{55D3610E-C3C9-0640-9E5F-12D79C49CF26}" type="pres">
      <dgm:prSet presAssocID="{5EDC0C47-7BF7-2F48-BECF-2F1D1538D07B}" presName="rect2" presStyleLbl="node1" presStyleIdx="4" presStyleCnt="5">
        <dgm:presLayoutVars>
          <dgm:bulletEnabled val="1"/>
        </dgm:presLayoutVars>
      </dgm:prSet>
      <dgm:spPr/>
    </dgm:pt>
  </dgm:ptLst>
  <dgm:cxnLst>
    <dgm:cxn modelId="{E5F2B830-CF68-214F-B474-4688163FBE17}" type="presOf" srcId="{69981A07-D903-F942-80E5-06F22584A56B}" destId="{73936428-5250-6947-B2D7-16EFC8F5F673}" srcOrd="0" destOrd="0" presId="urn:microsoft.com/office/officeart/2008/layout/BendingPictureBlocks"/>
    <dgm:cxn modelId="{D2116835-7284-4048-99E3-84DA01FFABD1}" type="presOf" srcId="{B0E00CA8-654C-B944-853B-DA495922963E}" destId="{666E8E98-05BB-654D-99EA-954855CACD42}" srcOrd="0" destOrd="0" presId="urn:microsoft.com/office/officeart/2008/layout/BendingPictureBlocks"/>
    <dgm:cxn modelId="{87674658-76C9-8F43-A024-178B903CEAC0}" srcId="{70203EE6-3091-5B47-BBC1-799003DBCFD6}" destId="{69981A07-D903-F942-80E5-06F22584A56B}" srcOrd="1" destOrd="0" parTransId="{B8813C23-3F93-1049-A148-3B5C879A02A4}" sibTransId="{75FC1922-B023-2A4E-B014-E710CDF0ACFA}"/>
    <dgm:cxn modelId="{EFCC4E60-17A4-F34E-A681-1188A5EB167E}" type="presOf" srcId="{BD12E87B-1BCF-EB4E-B4E0-60F9304A7F77}" destId="{7FF3FB30-F288-5845-884C-DB534E2AFB0B}" srcOrd="0" destOrd="0" presId="urn:microsoft.com/office/officeart/2008/layout/BendingPictureBlocks"/>
    <dgm:cxn modelId="{77F23C68-D773-3C4F-80E1-D41935368E03}" type="presOf" srcId="{B00CD347-B65C-854D-89A0-535B223BFF06}" destId="{9BDB5DF6-2EFF-5540-B6CB-DF64965987F2}" srcOrd="0" destOrd="0" presId="urn:microsoft.com/office/officeart/2008/layout/BendingPictureBlocks"/>
    <dgm:cxn modelId="{02654E7B-D1D8-9D42-B29A-54AD1F725727}" srcId="{70203EE6-3091-5B47-BBC1-799003DBCFD6}" destId="{5EDC0C47-7BF7-2F48-BECF-2F1D1538D07B}" srcOrd="4" destOrd="0" parTransId="{767CEA75-965A-DF47-9322-5D83753E9650}" sibTransId="{28041C9A-18F9-C841-BF19-B54F78253B02}"/>
    <dgm:cxn modelId="{E169F181-4F30-3A4D-A12A-02AFEDF475B2}" type="presOf" srcId="{70203EE6-3091-5B47-BBC1-799003DBCFD6}" destId="{27D6B43F-3E0C-9144-8B2A-BFF1B639F337}" srcOrd="0" destOrd="0" presId="urn:microsoft.com/office/officeart/2008/layout/BendingPictureBlocks"/>
    <dgm:cxn modelId="{386B54A6-A5C6-5643-87E7-5659A17C1341}" srcId="{70203EE6-3091-5B47-BBC1-799003DBCFD6}" destId="{BD12E87B-1BCF-EB4E-B4E0-60F9304A7F77}" srcOrd="3" destOrd="0" parTransId="{FA5283B7-3C22-6C43-9A55-FDC9DA58E1CA}" sibTransId="{E07A9595-C477-1841-B2D0-BF0AB0310F38}"/>
    <dgm:cxn modelId="{4A52BDCD-C977-BA46-94F7-D8C467A8F001}" srcId="{70203EE6-3091-5B47-BBC1-799003DBCFD6}" destId="{B0E00CA8-654C-B944-853B-DA495922963E}" srcOrd="2" destOrd="0" parTransId="{50CFC801-9D3C-FF4E-BFCC-25E889533FCF}" sibTransId="{CE8AD132-7B7A-2945-91CC-AE50B601418F}"/>
    <dgm:cxn modelId="{06485FE3-F111-F643-BF7B-3C77ADEE622E}" srcId="{70203EE6-3091-5B47-BBC1-799003DBCFD6}" destId="{B00CD347-B65C-854D-89A0-535B223BFF06}" srcOrd="0" destOrd="0" parTransId="{954FAD9E-9A4A-EA49-B330-89F80DE61B20}" sibTransId="{47FFC554-9AA4-0445-A916-0F27A9605E24}"/>
    <dgm:cxn modelId="{B41719ED-83EC-C34A-A520-59CFE701484C}" type="presOf" srcId="{5EDC0C47-7BF7-2F48-BECF-2F1D1538D07B}" destId="{55D3610E-C3C9-0640-9E5F-12D79C49CF26}" srcOrd="0" destOrd="0" presId="urn:microsoft.com/office/officeart/2008/layout/BendingPictureBlocks"/>
    <dgm:cxn modelId="{D630F117-9AEC-414B-A8BE-509C01FFB1A0}" type="presParOf" srcId="{27D6B43F-3E0C-9144-8B2A-BFF1B639F337}" destId="{AEAF5788-32D9-5048-8FF5-D82986DE6944}" srcOrd="0" destOrd="0" presId="urn:microsoft.com/office/officeart/2008/layout/BendingPictureBlocks"/>
    <dgm:cxn modelId="{39B2086B-F5F7-E448-BB37-48A88A717605}" type="presParOf" srcId="{AEAF5788-32D9-5048-8FF5-D82986DE6944}" destId="{CA7B11EC-AE73-814F-86AA-3814C7CF5475}" srcOrd="0" destOrd="0" presId="urn:microsoft.com/office/officeart/2008/layout/BendingPictureBlocks"/>
    <dgm:cxn modelId="{746EA45E-E949-6744-A179-B853AD6107E5}" type="presParOf" srcId="{AEAF5788-32D9-5048-8FF5-D82986DE6944}" destId="{9BDB5DF6-2EFF-5540-B6CB-DF64965987F2}" srcOrd="1" destOrd="0" presId="urn:microsoft.com/office/officeart/2008/layout/BendingPictureBlocks"/>
    <dgm:cxn modelId="{7AC95E2B-4A46-A14D-8274-74B575D6A5BC}" type="presParOf" srcId="{27D6B43F-3E0C-9144-8B2A-BFF1B639F337}" destId="{7059668B-2A80-6D4B-8455-F91C4237C79C}" srcOrd="1" destOrd="0" presId="urn:microsoft.com/office/officeart/2008/layout/BendingPictureBlocks"/>
    <dgm:cxn modelId="{A824E008-39BB-8B4A-8C75-5E503164852D}" type="presParOf" srcId="{27D6B43F-3E0C-9144-8B2A-BFF1B639F337}" destId="{6294C9A4-A94A-8C47-B241-14C786A35A3B}" srcOrd="2" destOrd="0" presId="urn:microsoft.com/office/officeart/2008/layout/BendingPictureBlocks"/>
    <dgm:cxn modelId="{FFAFD357-C6EB-3F49-A871-D178BC4F02DE}" type="presParOf" srcId="{6294C9A4-A94A-8C47-B241-14C786A35A3B}" destId="{B03F6BC0-5CF9-C144-BAD0-975F01DC5D0B}" srcOrd="0" destOrd="0" presId="urn:microsoft.com/office/officeart/2008/layout/BendingPictureBlocks"/>
    <dgm:cxn modelId="{E2C29C2E-15E3-7746-8155-F57946F2545A}" type="presParOf" srcId="{6294C9A4-A94A-8C47-B241-14C786A35A3B}" destId="{73936428-5250-6947-B2D7-16EFC8F5F673}" srcOrd="1" destOrd="0" presId="urn:microsoft.com/office/officeart/2008/layout/BendingPictureBlocks"/>
    <dgm:cxn modelId="{C43151A3-ECA6-C743-829A-068379350234}" type="presParOf" srcId="{27D6B43F-3E0C-9144-8B2A-BFF1B639F337}" destId="{60155F7F-6458-3C45-8C77-FB8ACF2A34E7}" srcOrd="3" destOrd="0" presId="urn:microsoft.com/office/officeart/2008/layout/BendingPictureBlocks"/>
    <dgm:cxn modelId="{BE103504-8EF6-494D-A8D8-43CAECCC4F8C}" type="presParOf" srcId="{27D6B43F-3E0C-9144-8B2A-BFF1B639F337}" destId="{818B99A6-99FA-0E4E-B3C9-4379EC399CCB}" srcOrd="4" destOrd="0" presId="urn:microsoft.com/office/officeart/2008/layout/BendingPictureBlocks"/>
    <dgm:cxn modelId="{5CCC2932-3CF7-E048-B22C-C9A3102ABB09}" type="presParOf" srcId="{818B99A6-99FA-0E4E-B3C9-4379EC399CCB}" destId="{B601F499-18D4-2A4C-BF93-8D747B6C4E67}" srcOrd="0" destOrd="0" presId="urn:microsoft.com/office/officeart/2008/layout/BendingPictureBlocks"/>
    <dgm:cxn modelId="{A86F0327-9853-6646-9E03-F9AC2623A5FF}" type="presParOf" srcId="{818B99A6-99FA-0E4E-B3C9-4379EC399CCB}" destId="{666E8E98-05BB-654D-99EA-954855CACD42}" srcOrd="1" destOrd="0" presId="urn:microsoft.com/office/officeart/2008/layout/BendingPictureBlocks"/>
    <dgm:cxn modelId="{E8364BE1-48C2-9D45-ADFB-971F46A9DA00}" type="presParOf" srcId="{27D6B43F-3E0C-9144-8B2A-BFF1B639F337}" destId="{9DBDC5BE-533A-CA44-B64A-A57417F4DF4C}" srcOrd="5" destOrd="0" presId="urn:microsoft.com/office/officeart/2008/layout/BendingPictureBlocks"/>
    <dgm:cxn modelId="{73697AB0-F233-EC45-A802-6155B4934194}" type="presParOf" srcId="{27D6B43F-3E0C-9144-8B2A-BFF1B639F337}" destId="{C7271527-D726-9044-A57A-6988245EC382}" srcOrd="6" destOrd="0" presId="urn:microsoft.com/office/officeart/2008/layout/BendingPictureBlocks"/>
    <dgm:cxn modelId="{AFEEC7B4-4FF9-2E48-80D0-F989D7A6F769}" type="presParOf" srcId="{C7271527-D726-9044-A57A-6988245EC382}" destId="{DA05AE2A-B6C3-F147-B753-0BF298B1C9EC}" srcOrd="0" destOrd="0" presId="urn:microsoft.com/office/officeart/2008/layout/BendingPictureBlocks"/>
    <dgm:cxn modelId="{4268BF76-DF2D-5241-9349-F0C3DC078C15}" type="presParOf" srcId="{C7271527-D726-9044-A57A-6988245EC382}" destId="{7FF3FB30-F288-5845-884C-DB534E2AFB0B}" srcOrd="1" destOrd="0" presId="urn:microsoft.com/office/officeart/2008/layout/BendingPictureBlocks"/>
    <dgm:cxn modelId="{26C09825-4558-A644-AC82-99F2A6F88F15}" type="presParOf" srcId="{27D6B43F-3E0C-9144-8B2A-BFF1B639F337}" destId="{5C7558C9-01D5-064D-AA77-03E3A5CFB3C1}" srcOrd="7" destOrd="0" presId="urn:microsoft.com/office/officeart/2008/layout/BendingPictureBlocks"/>
    <dgm:cxn modelId="{9DF63EFB-8B26-CB4C-A3E2-50D14BD964B0}" type="presParOf" srcId="{27D6B43F-3E0C-9144-8B2A-BFF1B639F337}" destId="{651A1479-03EA-D34D-A5AE-53EEC6BEC95E}" srcOrd="8" destOrd="0" presId="urn:microsoft.com/office/officeart/2008/layout/BendingPictureBlocks"/>
    <dgm:cxn modelId="{C996BC42-ECC3-C54A-853C-71D2D4034559}" type="presParOf" srcId="{651A1479-03EA-D34D-A5AE-53EEC6BEC95E}" destId="{0D78B1F9-2048-934A-9FA7-2DA081473AFE}" srcOrd="0" destOrd="0" presId="urn:microsoft.com/office/officeart/2008/layout/BendingPictureBlocks"/>
    <dgm:cxn modelId="{D5DD6D09-F8AD-8B4B-A00D-15581957DC48}" type="presParOf" srcId="{651A1479-03EA-D34D-A5AE-53EEC6BEC95E}" destId="{55D3610E-C3C9-0640-9E5F-12D79C49CF26}" srcOrd="1" destOrd="0" presId="urn:microsoft.com/office/officeart/2008/layout/Bending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B11EC-AE73-814F-86AA-3814C7CF5475}">
      <dsp:nvSpPr>
        <dsp:cNvPr id="0" name=""/>
        <dsp:cNvSpPr/>
      </dsp:nvSpPr>
      <dsp:spPr>
        <a:xfrm>
          <a:off x="1539255" y="230025"/>
          <a:ext cx="2191131" cy="184289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DB5DF6-2EFF-5540-B6CB-DF64965987F2}">
      <dsp:nvSpPr>
        <dsp:cNvPr id="0" name=""/>
        <dsp:cNvSpPr/>
      </dsp:nvSpPr>
      <dsp:spPr>
        <a:xfrm>
          <a:off x="722980" y="1004746"/>
          <a:ext cx="1187515" cy="1187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Predictive algorithms</a:t>
          </a:r>
        </a:p>
      </dsp:txBody>
      <dsp:txXfrm>
        <a:off x="722980" y="1004746"/>
        <a:ext cx="1187515" cy="1187515"/>
      </dsp:txXfrm>
    </dsp:sp>
    <dsp:sp modelId="{B03F6BC0-5CF9-C144-BAD0-975F01DC5D0B}">
      <dsp:nvSpPr>
        <dsp:cNvPr id="0" name=""/>
        <dsp:cNvSpPr/>
      </dsp:nvSpPr>
      <dsp:spPr>
        <a:xfrm>
          <a:off x="4931527" y="230025"/>
          <a:ext cx="2191131" cy="1842898"/>
        </a:xfrm>
        <a:prstGeom prst="rect">
          <a:avLst/>
        </a:prstGeom>
        <a:blipFill rotWithShape="1">
          <a:blip xmlns:r="http://schemas.openxmlformats.org/officeDocument/2006/relationships" r:embed="rId2"/>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936428-5250-6947-B2D7-16EFC8F5F673}">
      <dsp:nvSpPr>
        <dsp:cNvPr id="0" name=""/>
        <dsp:cNvSpPr/>
      </dsp:nvSpPr>
      <dsp:spPr>
        <a:xfrm>
          <a:off x="4115253" y="1004746"/>
          <a:ext cx="1187515" cy="1187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Advanced Anomaly detection</a:t>
          </a:r>
        </a:p>
      </dsp:txBody>
      <dsp:txXfrm>
        <a:off x="4115253" y="1004746"/>
        <a:ext cx="1187515" cy="1187515"/>
      </dsp:txXfrm>
    </dsp:sp>
    <dsp:sp modelId="{B601F499-18D4-2A4C-BF93-8D747B6C4E67}">
      <dsp:nvSpPr>
        <dsp:cNvPr id="0" name=""/>
        <dsp:cNvSpPr/>
      </dsp:nvSpPr>
      <dsp:spPr>
        <a:xfrm>
          <a:off x="8323800" y="230025"/>
          <a:ext cx="2191131" cy="1842898"/>
        </a:xfrm>
        <a:prstGeom prst="rect">
          <a:avLst/>
        </a:prstGeom>
        <a:blipFill rotWithShape="1">
          <a:blip xmlns:r="http://schemas.openxmlformats.org/officeDocument/2006/relationships" r:embed="rId3"/>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6E8E98-05BB-654D-99EA-954855CACD42}">
      <dsp:nvSpPr>
        <dsp:cNvPr id="0" name=""/>
        <dsp:cNvSpPr/>
      </dsp:nvSpPr>
      <dsp:spPr>
        <a:xfrm>
          <a:off x="7507526" y="1004746"/>
          <a:ext cx="1187515" cy="1187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Automatic Feature Generation</a:t>
          </a:r>
        </a:p>
      </dsp:txBody>
      <dsp:txXfrm>
        <a:off x="7507526" y="1004746"/>
        <a:ext cx="1187515" cy="1187515"/>
      </dsp:txXfrm>
    </dsp:sp>
    <dsp:sp modelId="{DA05AE2A-B6C3-F147-B753-0BF298B1C9EC}">
      <dsp:nvSpPr>
        <dsp:cNvPr id="0" name=""/>
        <dsp:cNvSpPr/>
      </dsp:nvSpPr>
      <dsp:spPr>
        <a:xfrm>
          <a:off x="3235391" y="2524201"/>
          <a:ext cx="2191131" cy="1842898"/>
        </a:xfrm>
        <a:prstGeom prst="rect">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30000" r="-3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F3FB30-F288-5845-884C-DB534E2AFB0B}">
      <dsp:nvSpPr>
        <dsp:cNvPr id="0" name=""/>
        <dsp:cNvSpPr/>
      </dsp:nvSpPr>
      <dsp:spPr>
        <a:xfrm>
          <a:off x="2419116" y="3298922"/>
          <a:ext cx="1187515" cy="1187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Automatic Pattern recognition</a:t>
          </a:r>
        </a:p>
      </dsp:txBody>
      <dsp:txXfrm>
        <a:off x="2419116" y="3298922"/>
        <a:ext cx="1187515" cy="1187515"/>
      </dsp:txXfrm>
    </dsp:sp>
    <dsp:sp modelId="{0D78B1F9-2048-934A-9FA7-2DA081473AFE}">
      <dsp:nvSpPr>
        <dsp:cNvPr id="0" name=""/>
        <dsp:cNvSpPr/>
      </dsp:nvSpPr>
      <dsp:spPr>
        <a:xfrm>
          <a:off x="6627664" y="2524201"/>
          <a:ext cx="2191131" cy="1842898"/>
        </a:xfrm>
        <a:prstGeom prst="rect">
          <a:avLst/>
        </a:prstGeom>
        <a:blipFill rotWithShape="1">
          <a:blip xmlns:r="http://schemas.openxmlformats.org/officeDocument/2006/relationships" r:embed="rId5"/>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D3610E-C3C9-0640-9E5F-12D79C49CF26}">
      <dsp:nvSpPr>
        <dsp:cNvPr id="0" name=""/>
        <dsp:cNvSpPr/>
      </dsp:nvSpPr>
      <dsp:spPr>
        <a:xfrm>
          <a:off x="5811389" y="3298922"/>
          <a:ext cx="1187515" cy="11875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Transformer Architecture for Network Analysis</a:t>
          </a:r>
        </a:p>
      </dsp:txBody>
      <dsp:txXfrm>
        <a:off x="5811389" y="3298922"/>
        <a:ext cx="1187515" cy="1187515"/>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3ABAD-B51A-1C47-9685-69C24EBFB7C1}" type="datetimeFigureOut">
              <a:rPr lang="en-US" smtClean="0"/>
              <a:t>9/21/23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F94A6-E9C0-F044-A6D4-57FB342DDE8E}" type="slidenum">
              <a:rPr lang="en-US" smtClean="0"/>
              <a:t>‹#›</a:t>
            </a:fld>
            <a:endParaRPr lang="en-US"/>
          </a:p>
        </p:txBody>
      </p:sp>
    </p:spTree>
    <p:extLst>
      <p:ext uri="{BB962C8B-B14F-4D97-AF65-F5344CB8AC3E}">
        <p14:creationId xmlns:p14="http://schemas.microsoft.com/office/powerpoint/2010/main" val="1138946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1</a:t>
            </a:fld>
            <a:endParaRPr kumimoji="1" lang="ja-JP" altLang="en-US"/>
          </a:p>
        </p:txBody>
      </p:sp>
    </p:spTree>
    <p:extLst>
      <p:ext uri="{BB962C8B-B14F-4D97-AF65-F5344CB8AC3E}">
        <p14:creationId xmlns:p14="http://schemas.microsoft.com/office/powerpoint/2010/main" val="284408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101</a:t>
            </a:fld>
            <a:endParaRPr kumimoji="1" lang="ja-JP" altLang="en-US"/>
          </a:p>
        </p:txBody>
      </p:sp>
    </p:spTree>
    <p:extLst>
      <p:ext uri="{BB962C8B-B14F-4D97-AF65-F5344CB8AC3E}">
        <p14:creationId xmlns:p14="http://schemas.microsoft.com/office/powerpoint/2010/main" val="60846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112</a:t>
            </a:fld>
            <a:endParaRPr kumimoji="1" lang="ja-JP" altLang="en-US"/>
          </a:p>
        </p:txBody>
      </p:sp>
    </p:spTree>
    <p:extLst>
      <p:ext uri="{BB962C8B-B14F-4D97-AF65-F5344CB8AC3E}">
        <p14:creationId xmlns:p14="http://schemas.microsoft.com/office/powerpoint/2010/main" val="1644438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118</a:t>
            </a:fld>
            <a:endParaRPr kumimoji="1" lang="ja-JP" altLang="en-US"/>
          </a:p>
        </p:txBody>
      </p:sp>
    </p:spTree>
    <p:extLst>
      <p:ext uri="{BB962C8B-B14F-4D97-AF65-F5344CB8AC3E}">
        <p14:creationId xmlns:p14="http://schemas.microsoft.com/office/powerpoint/2010/main" val="1362373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123</a:t>
            </a:fld>
            <a:endParaRPr kumimoji="1" lang="ja-JP" altLang="en-US"/>
          </a:p>
        </p:txBody>
      </p:sp>
    </p:spTree>
    <p:extLst>
      <p:ext uri="{BB962C8B-B14F-4D97-AF65-F5344CB8AC3E}">
        <p14:creationId xmlns:p14="http://schemas.microsoft.com/office/powerpoint/2010/main" val="48164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24</a:t>
            </a:fld>
            <a:endParaRPr kumimoji="1" lang="ja-JP" altLang="en-US"/>
          </a:p>
        </p:txBody>
      </p:sp>
    </p:spTree>
    <p:extLst>
      <p:ext uri="{BB962C8B-B14F-4D97-AF65-F5344CB8AC3E}">
        <p14:creationId xmlns:p14="http://schemas.microsoft.com/office/powerpoint/2010/main" val="5241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42</a:t>
            </a:fld>
            <a:endParaRPr kumimoji="1" lang="ja-JP" altLang="en-US"/>
          </a:p>
        </p:txBody>
      </p:sp>
    </p:spTree>
    <p:extLst>
      <p:ext uri="{BB962C8B-B14F-4D97-AF65-F5344CB8AC3E}">
        <p14:creationId xmlns:p14="http://schemas.microsoft.com/office/powerpoint/2010/main" val="67761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27F94A6-E9C0-F044-A6D4-57FB342DDE8E}" type="slidenum">
              <a:rPr lang="en-US" smtClean="0"/>
              <a:t>44</a:t>
            </a:fld>
            <a:endParaRPr lang="en-US"/>
          </a:p>
        </p:txBody>
      </p:sp>
    </p:spTree>
    <p:extLst>
      <p:ext uri="{BB962C8B-B14F-4D97-AF65-F5344CB8AC3E}">
        <p14:creationId xmlns:p14="http://schemas.microsoft.com/office/powerpoint/2010/main" val="229076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59</a:t>
            </a:fld>
            <a:endParaRPr kumimoji="1" lang="ja-JP" altLang="en-US"/>
          </a:p>
        </p:txBody>
      </p:sp>
    </p:spTree>
    <p:extLst>
      <p:ext uri="{BB962C8B-B14F-4D97-AF65-F5344CB8AC3E}">
        <p14:creationId xmlns:p14="http://schemas.microsoft.com/office/powerpoint/2010/main" val="3410238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27F94A6-E9C0-F044-A6D4-57FB342DDE8E}" type="slidenum">
              <a:rPr lang="en-US" smtClean="0"/>
              <a:t>61</a:t>
            </a:fld>
            <a:endParaRPr lang="en-US"/>
          </a:p>
        </p:txBody>
      </p:sp>
    </p:spTree>
    <p:extLst>
      <p:ext uri="{BB962C8B-B14F-4D97-AF65-F5344CB8AC3E}">
        <p14:creationId xmlns:p14="http://schemas.microsoft.com/office/powerpoint/2010/main" val="1761755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27F94A6-E9C0-F044-A6D4-57FB342DDE8E}" type="slidenum">
              <a:rPr lang="en-US" smtClean="0"/>
              <a:t>71</a:t>
            </a:fld>
            <a:endParaRPr lang="en-US"/>
          </a:p>
        </p:txBody>
      </p:sp>
    </p:spTree>
    <p:extLst>
      <p:ext uri="{BB962C8B-B14F-4D97-AF65-F5344CB8AC3E}">
        <p14:creationId xmlns:p14="http://schemas.microsoft.com/office/powerpoint/2010/main" val="367870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27F94A6-E9C0-F044-A6D4-57FB342DDE8E}" type="slidenum">
              <a:rPr lang="en-US" smtClean="0"/>
              <a:t>72</a:t>
            </a:fld>
            <a:endParaRPr lang="en-US"/>
          </a:p>
        </p:txBody>
      </p:sp>
    </p:spTree>
    <p:extLst>
      <p:ext uri="{BB962C8B-B14F-4D97-AF65-F5344CB8AC3E}">
        <p14:creationId xmlns:p14="http://schemas.microsoft.com/office/powerpoint/2010/main" val="2834711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E373193-347B-A14C-B378-2CD3DC193D87}" type="slidenum">
              <a:rPr kumimoji="1" lang="ja-JP" altLang="en-US" smtClean="0"/>
              <a:t>73</a:t>
            </a:fld>
            <a:endParaRPr kumimoji="1" lang="ja-JP" altLang="en-US"/>
          </a:p>
        </p:txBody>
      </p:sp>
    </p:spTree>
    <p:extLst>
      <p:ext uri="{BB962C8B-B14F-4D97-AF65-F5344CB8AC3E}">
        <p14:creationId xmlns:p14="http://schemas.microsoft.com/office/powerpoint/2010/main" val="2310517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tupl.com/"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518ADC"/>
        </a:solidFill>
        <a:effectLst/>
      </p:bgPr>
    </p:bg>
    <p:spTree>
      <p:nvGrpSpPr>
        <p:cNvPr id="1" name=""/>
        <p:cNvGrpSpPr/>
        <p:nvPr/>
      </p:nvGrpSpPr>
      <p:grpSpPr>
        <a:xfrm>
          <a:off x="0" y="0"/>
          <a:ext cx="0" cy="0"/>
          <a:chOff x="0" y="0"/>
          <a:chExt cx="0" cy="0"/>
        </a:xfrm>
      </p:grpSpPr>
      <p:sp>
        <p:nvSpPr>
          <p:cNvPr id="4" name="Rounded Rectangle 3"/>
          <p:cNvSpPr>
            <a:spLocks noChangeArrowheads="1"/>
          </p:cNvSpPr>
          <p:nvPr/>
        </p:nvSpPr>
        <p:spPr bwMode="auto">
          <a:xfrm>
            <a:off x="1228725" y="2481263"/>
            <a:ext cx="3228975" cy="1381125"/>
          </a:xfrm>
          <a:prstGeom prst="roundRect">
            <a:avLst>
              <a:gd name="adj" fmla="val 16667"/>
            </a:avLst>
          </a:prstGeom>
          <a:solidFill>
            <a:schemeClr val="bg1"/>
          </a:solidFill>
          <a:ln>
            <a:noFill/>
          </a:ln>
          <a:effectLst>
            <a:outerShdw dist="76201" dir="8100000" algn="tr" rotWithShape="0">
              <a:srgbClr val="4678C3"/>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en-US" baseline="0">
              <a:solidFill>
                <a:schemeClr val="lt1"/>
              </a:solidFill>
              <a:latin typeface="Arial" panose="020B0604020202020204" pitchFamily="34" charset="0"/>
              <a:ea typeface="ＭＳ Ｐゴシック" panose="020B0600070205080204" pitchFamily="50" charset="-128"/>
            </a:endParaRPr>
          </a:p>
        </p:txBody>
      </p:sp>
      <p:pic>
        <p:nvPicPr>
          <p:cNvPr id="5"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28713" y="1966913"/>
            <a:ext cx="3214687"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872163"/>
            <a:ext cx="12203113" cy="985837"/>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baseline="0">
              <a:latin typeface="Arial" panose="020B0604020202020204" pitchFamily="34" charset="0"/>
              <a:ea typeface="ＭＳ Ｐゴシック" panose="020B0600070205080204" pitchFamily="50" charset="-128"/>
            </a:endParaRPr>
          </a:p>
        </p:txBody>
      </p:sp>
      <p:sp>
        <p:nvSpPr>
          <p:cNvPr id="10" name="Text Placeholder 9"/>
          <p:cNvSpPr>
            <a:spLocks noGrp="1"/>
          </p:cNvSpPr>
          <p:nvPr>
            <p:ph type="body" sz="quarter" idx="12"/>
          </p:nvPr>
        </p:nvSpPr>
        <p:spPr>
          <a:xfrm>
            <a:off x="1228725" y="6156324"/>
            <a:ext cx="3780505" cy="417513"/>
          </a:xfrm>
          <a:prstGeom prst="rect">
            <a:avLst/>
          </a:prstGeom>
        </p:spPr>
        <p:txBody>
          <a:bodyPr anchor="ctr"/>
          <a:lstStyle>
            <a:lvl1pPr marL="0" indent="0">
              <a:buNone/>
              <a:defRPr sz="1800" b="0" i="0" baseline="0">
                <a:solidFill>
                  <a:schemeClr val="tx1">
                    <a:lumMod val="50000"/>
                    <a:lumOff val="50000"/>
                  </a:schemeClr>
                </a:solidFill>
                <a:latin typeface="Arial" panose="020B0604020202020204" pitchFamily="34" charset="0"/>
                <a:ea typeface="ＭＳ Ｐゴシック" panose="020B0600070205080204" pitchFamily="50" charset="-128"/>
                <a:cs typeface="Helvetica Neue" charset="0"/>
              </a:defRPr>
            </a:lvl1pPr>
          </a:lstStyle>
          <a:p>
            <a:pPr lvl="0"/>
            <a:r>
              <a:rPr lang="en-US"/>
              <a:t>Click to edit Master text styles</a:t>
            </a:r>
          </a:p>
        </p:txBody>
      </p:sp>
      <p:sp>
        <p:nvSpPr>
          <p:cNvPr id="2" name="Title 1"/>
          <p:cNvSpPr>
            <a:spLocks noGrp="1"/>
          </p:cNvSpPr>
          <p:nvPr>
            <p:ph type="title"/>
          </p:nvPr>
        </p:nvSpPr>
        <p:spPr>
          <a:xfrm>
            <a:off x="1228725" y="4149891"/>
            <a:ext cx="8177213" cy="891665"/>
          </a:xfrm>
        </p:spPr>
        <p:txBody>
          <a:bodyPr/>
          <a:lstStyle>
            <a:lvl1pPr>
              <a:defRPr sz="2800" baseline="0">
                <a:solidFill>
                  <a:schemeClr val="bg1"/>
                </a:solidFill>
                <a:latin typeface="Arial" panose="020B0604020202020204" pitchFamily="34" charset="0"/>
                <a:ea typeface="ＭＳ Ｐゴシック" panose="020B0600070205080204" pitchFamily="50" charset="-128"/>
              </a:defRPr>
            </a:lvl1pPr>
          </a:lstStyle>
          <a:p>
            <a:r>
              <a:rPr lang="en-US"/>
              <a:t>Click to edit Master title style</a:t>
            </a:r>
          </a:p>
        </p:txBody>
      </p:sp>
      <p:sp>
        <p:nvSpPr>
          <p:cNvPr id="9" name="Rectangle 8"/>
          <p:cNvSpPr/>
          <p:nvPr/>
        </p:nvSpPr>
        <p:spPr>
          <a:xfrm>
            <a:off x="0" y="0"/>
            <a:ext cx="12192001" cy="985837"/>
          </a:xfrm>
          <a:prstGeom prst="rect">
            <a:avLst/>
          </a:prstGeom>
          <a:solidFill>
            <a:srgbClr val="518ADC"/>
          </a:solidFill>
          <a:ln>
            <a:no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baseline="0">
              <a:latin typeface="Arial" panose="020B0604020202020204" pitchFamily="34" charset="0"/>
              <a:ea typeface="ＭＳ Ｐゴシック" panose="020B0600070205080204" pitchFamily="50"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eneric-center-divider">
    <p:bg>
      <p:bgPr>
        <a:solidFill>
          <a:srgbClr val="FAFCFF"/>
        </a:solidFill>
        <a:effectLst/>
      </p:bgPr>
    </p:bg>
    <p:spTree>
      <p:nvGrpSpPr>
        <p:cNvPr id="1" name=""/>
        <p:cNvGrpSpPr/>
        <p:nvPr/>
      </p:nvGrpSpPr>
      <p:grpSpPr>
        <a:xfrm>
          <a:off x="0" y="0"/>
          <a:ext cx="0" cy="0"/>
          <a:chOff x="0" y="0"/>
          <a:chExt cx="0" cy="0"/>
        </a:xfrm>
      </p:grpSpPr>
      <p:sp>
        <p:nvSpPr>
          <p:cNvPr id="7" name="Rectangle 6"/>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8"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A3BAB71F-C44A-034A-8361-23C4227A2CD0}" type="slidenum">
              <a:rPr lang="en-US" altLang="x-none" sz="1400">
                <a:solidFill>
                  <a:srgbClr val="767171"/>
                </a:solidFill>
              </a:rPr>
              <a:pPr eaLnBrk="1" hangingPunct="1"/>
              <a:t>‹#›</a:t>
            </a:fld>
            <a:endParaRPr lang="en-US" altLang="x-none" sz="1400">
              <a:solidFill>
                <a:srgbClr val="767171"/>
              </a:solidFill>
            </a:endParaRPr>
          </a:p>
        </p:txBody>
      </p:sp>
      <p:cxnSp>
        <p:nvCxnSpPr>
          <p:cNvPr id="10" name="Straight Connector 9"/>
          <p:cNvCxnSpPr/>
          <p:nvPr/>
        </p:nvCxnSpPr>
        <p:spPr>
          <a:xfrm>
            <a:off x="1260475" y="3216275"/>
            <a:ext cx="910272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4" name="Content Placeholder 3"/>
          <p:cNvSpPr>
            <a:spLocks noGrp="1"/>
          </p:cNvSpPr>
          <p:nvPr>
            <p:ph sz="quarter" idx="10"/>
          </p:nvPr>
        </p:nvSpPr>
        <p:spPr>
          <a:xfrm>
            <a:off x="1228391" y="2101850"/>
            <a:ext cx="9102725" cy="893763"/>
          </a:xfrm>
          <a:prstGeom prst="rect">
            <a:avLst/>
          </a:prstGeom>
        </p:spPr>
        <p:txBody>
          <a:bodyPr/>
          <a:lstStyle>
            <a:lvl1pPr marL="0" indent="0" algn="ctr">
              <a:buNone/>
              <a:defRPr sz="2400" b="0" i="0" baseline="0">
                <a:solidFill>
                  <a:schemeClr val="tx1">
                    <a:lumMod val="65000"/>
                    <a:lumOff val="35000"/>
                  </a:schemeClr>
                </a:solidFill>
                <a:latin typeface="Helvetica Neue" charset="0"/>
                <a:ea typeface="Helvetica Neue" charset="0"/>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6" name="Text Placeholder 5"/>
          <p:cNvSpPr>
            <a:spLocks noGrp="1"/>
          </p:cNvSpPr>
          <p:nvPr>
            <p:ph type="body" sz="quarter" idx="11"/>
          </p:nvPr>
        </p:nvSpPr>
        <p:spPr>
          <a:xfrm>
            <a:off x="3122278" y="3505199"/>
            <a:ext cx="5380038"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7" name="Text Placeholder 5"/>
          <p:cNvSpPr>
            <a:spLocks noGrp="1"/>
          </p:cNvSpPr>
          <p:nvPr>
            <p:ph type="body" sz="quarter" idx="12"/>
          </p:nvPr>
        </p:nvSpPr>
        <p:spPr>
          <a:xfrm>
            <a:off x="3122278" y="4211637"/>
            <a:ext cx="5380038"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8" name="Text Placeholder 5"/>
          <p:cNvSpPr>
            <a:spLocks noGrp="1"/>
          </p:cNvSpPr>
          <p:nvPr>
            <p:ph type="body" sz="quarter" idx="13"/>
          </p:nvPr>
        </p:nvSpPr>
        <p:spPr>
          <a:xfrm>
            <a:off x="3122278" y="4859439"/>
            <a:ext cx="5380038"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2" name="Title 2"/>
          <p:cNvSpPr>
            <a:spLocks noGrp="1"/>
          </p:cNvSpPr>
          <p:nvPr>
            <p:ph type="title"/>
          </p:nvPr>
        </p:nvSpPr>
        <p:spPr>
          <a:xfrm>
            <a:off x="441704" y="194930"/>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mg-slide-left">
    <p:bg>
      <p:bgPr>
        <a:solidFill>
          <a:srgbClr val="FAFCFF"/>
        </a:solidFill>
        <a:effectLst/>
      </p:bgPr>
    </p:bg>
    <p:spTree>
      <p:nvGrpSpPr>
        <p:cNvPr id="1" name=""/>
        <p:cNvGrpSpPr/>
        <p:nvPr/>
      </p:nvGrpSpPr>
      <p:grpSpPr>
        <a:xfrm>
          <a:off x="0" y="0"/>
          <a:ext cx="0" cy="0"/>
          <a:chOff x="0" y="0"/>
          <a:chExt cx="0" cy="0"/>
        </a:xfrm>
      </p:grpSpPr>
      <p:sp>
        <p:nvSpPr>
          <p:cNvPr id="5" name="Rectangle 4"/>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6"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4288" y="885825"/>
            <a:ext cx="5100638" cy="5972175"/>
          </a:xfrm>
          <a:prstGeom prst="rect">
            <a:avLst/>
          </a:prstGeom>
          <a:solidFill>
            <a:srgbClr val="518ADC"/>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8" name="TextBox 14"/>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AEE21419-BA6A-FA4B-BD70-8626B3EAEC0A}" type="slidenum">
              <a:rPr lang="en-US" altLang="x-none" sz="1400">
                <a:solidFill>
                  <a:srgbClr val="767171"/>
                </a:solidFill>
              </a:rPr>
              <a:pPr eaLnBrk="1" hangingPunct="1"/>
              <a:t>‹#›</a:t>
            </a:fld>
            <a:endParaRPr lang="en-US" altLang="x-none" sz="1400">
              <a:solidFill>
                <a:srgbClr val="767171"/>
              </a:solidFill>
            </a:endParaRPr>
          </a:p>
        </p:txBody>
      </p:sp>
      <p:sp>
        <p:nvSpPr>
          <p:cNvPr id="9" name="TextBox 15"/>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13" name="Title 2"/>
          <p:cNvSpPr>
            <a:spLocks noGrp="1"/>
          </p:cNvSpPr>
          <p:nvPr>
            <p:ph type="title"/>
          </p:nvPr>
        </p:nvSpPr>
        <p:spPr>
          <a:xfrm>
            <a:off x="441704" y="194930"/>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
        <p:nvSpPr>
          <p:cNvPr id="14" name="Content Placeholder 2"/>
          <p:cNvSpPr>
            <a:spLocks noGrp="1"/>
          </p:cNvSpPr>
          <p:nvPr>
            <p:ph sz="quarter" idx="10"/>
          </p:nvPr>
        </p:nvSpPr>
        <p:spPr>
          <a:xfrm>
            <a:off x="5818678" y="1167622"/>
            <a:ext cx="5919538" cy="4908885"/>
          </a:xfrm>
          <a:prstGeom prst="rect">
            <a:avLst/>
          </a:prstGeom>
        </p:spPr>
        <p:txBody>
          <a:bodyPr/>
          <a:lstStyle>
            <a:lvl1pPr>
              <a:defRPr sz="2400">
                <a:latin typeface="Helvetica Neue" charset="0"/>
                <a:ea typeface="Helvetica Neue" charset="0"/>
                <a:cs typeface="Helvetica Neue" charset="0"/>
              </a:defRPr>
            </a:lvl1pPr>
            <a:lvl2pPr>
              <a:defRPr sz="2000">
                <a:latin typeface="Helvetica Neue" charset="0"/>
                <a:ea typeface="Helvetica Neue" charset="0"/>
                <a:cs typeface="Helvetica Neue" charset="0"/>
              </a:defRPr>
            </a:lvl2pPr>
            <a:lvl3pPr>
              <a:defRPr sz="1800">
                <a:latin typeface="Helvetica Neue" charset="0"/>
                <a:ea typeface="Helvetica Neue" charset="0"/>
                <a:cs typeface="Helvetica Neue" charset="0"/>
              </a:defRPr>
            </a:lvl3pPr>
            <a:lvl4pPr>
              <a:defRPr sz="1600">
                <a:latin typeface="Helvetica Neue" charset="0"/>
                <a:ea typeface="Helvetica Neue" charset="0"/>
                <a:cs typeface="Helvetica Neue" charset="0"/>
              </a:defRPr>
            </a:lvl4pPr>
            <a:lvl5pPr>
              <a:defRPr sz="1600">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p:cNvSpPr>
            <a:spLocks noGrp="1"/>
          </p:cNvSpPr>
          <p:nvPr>
            <p:ph sz="quarter" idx="11"/>
          </p:nvPr>
        </p:nvSpPr>
        <p:spPr>
          <a:xfrm>
            <a:off x="354013" y="1150890"/>
            <a:ext cx="4364037" cy="4908550"/>
          </a:xfrm>
          <a:prstGeom prst="rect">
            <a:avLst/>
          </a:prstGeom>
        </p:spPr>
        <p:txBody>
          <a:bodyPr/>
          <a:lstStyle>
            <a:lvl1pPr>
              <a:defRPr sz="2400">
                <a:solidFill>
                  <a:schemeClr val="bg1"/>
                </a:solidFill>
                <a:latin typeface="Helvetica Neue" charset="0"/>
                <a:ea typeface="Helvetica Neue" charset="0"/>
                <a:cs typeface="Helvetica Neue" charset="0"/>
              </a:defRPr>
            </a:lvl1pPr>
            <a:lvl2pPr>
              <a:defRPr sz="2000">
                <a:solidFill>
                  <a:schemeClr val="bg1"/>
                </a:solidFill>
                <a:latin typeface="Helvetica Neue" charset="0"/>
                <a:ea typeface="Helvetica Neue" charset="0"/>
                <a:cs typeface="Helvetica Neue" charset="0"/>
              </a:defRPr>
            </a:lvl2pPr>
            <a:lvl3pPr>
              <a:defRPr sz="1800">
                <a:solidFill>
                  <a:schemeClr val="bg1"/>
                </a:solidFill>
                <a:latin typeface="Helvetica Neue" charset="0"/>
                <a:ea typeface="Helvetica Neue" charset="0"/>
                <a:cs typeface="Helvetica Neue" charset="0"/>
              </a:defRPr>
            </a:lvl3pPr>
            <a:lvl4pPr>
              <a:defRPr sz="1600">
                <a:solidFill>
                  <a:schemeClr val="bg1"/>
                </a:solidFill>
                <a:latin typeface="Helvetica Neue" charset="0"/>
                <a:ea typeface="Helvetica Neue" charset="0"/>
                <a:cs typeface="Helvetica Neue" charset="0"/>
              </a:defRPr>
            </a:lvl4pPr>
            <a:lvl5pPr>
              <a:defRPr sz="1600">
                <a:solidFill>
                  <a:schemeClr val="bg1"/>
                </a:solidFill>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ast-thank-you">
    <p:bg>
      <p:bgPr>
        <a:solidFill>
          <a:srgbClr val="518ADC"/>
        </a:solidFill>
        <a:effectLst/>
      </p:bgPr>
    </p:bg>
    <p:spTree>
      <p:nvGrpSpPr>
        <p:cNvPr id="1" name=""/>
        <p:cNvGrpSpPr/>
        <p:nvPr/>
      </p:nvGrpSpPr>
      <p:grpSpPr>
        <a:xfrm>
          <a:off x="0" y="0"/>
          <a:ext cx="0" cy="0"/>
          <a:chOff x="0" y="0"/>
          <a:chExt cx="0" cy="0"/>
        </a:xfrm>
      </p:grpSpPr>
      <p:sp>
        <p:nvSpPr>
          <p:cNvPr id="3" name="Rounded Rectangle 2"/>
          <p:cNvSpPr>
            <a:spLocks noChangeArrowheads="1"/>
          </p:cNvSpPr>
          <p:nvPr/>
        </p:nvSpPr>
        <p:spPr bwMode="auto">
          <a:xfrm>
            <a:off x="1228725" y="2481263"/>
            <a:ext cx="3228975" cy="1381125"/>
          </a:xfrm>
          <a:prstGeom prst="roundRect">
            <a:avLst>
              <a:gd name="adj" fmla="val 16667"/>
            </a:avLst>
          </a:prstGeom>
          <a:solidFill>
            <a:schemeClr val="bg1"/>
          </a:solidFill>
          <a:ln>
            <a:noFill/>
          </a:ln>
          <a:effectLst>
            <a:outerShdw dist="76201" dir="8100000" algn="tr" rotWithShape="0">
              <a:srgbClr val="4678C3"/>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pic>
        <p:nvPicPr>
          <p:cNvPr id="4"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28713" y="1966913"/>
            <a:ext cx="3214687" cy="241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872163"/>
            <a:ext cx="12203113" cy="985837"/>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TextBox 14"/>
          <p:cNvSpPr txBox="1">
            <a:spLocks noChangeArrowheads="1"/>
          </p:cNvSpPr>
          <p:nvPr/>
        </p:nvSpPr>
        <p:spPr bwMode="auto">
          <a:xfrm>
            <a:off x="1128713" y="6202363"/>
            <a:ext cx="30559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r>
              <a:rPr lang="en-US" altLang="x-none" sz="1600">
                <a:solidFill>
                  <a:srgbClr val="518ADC"/>
                </a:solidFill>
                <a:ea typeface="Arial" charset="0"/>
                <a:cs typeface="Arial" charset="0"/>
                <a:hlinkClick r:id="rId3"/>
              </a:rPr>
              <a:t>Visit our website www.Tupl.com</a:t>
            </a:r>
            <a:endParaRPr lang="en-US" altLang="x-none" sz="1600">
              <a:solidFill>
                <a:srgbClr val="518ADC"/>
              </a:solidFill>
              <a:ea typeface="Arial" charset="0"/>
              <a:cs typeface="Arial" charset="0"/>
            </a:endParaRPr>
          </a:p>
        </p:txBody>
      </p:sp>
      <p:sp>
        <p:nvSpPr>
          <p:cNvPr id="7" name="Content Placeholder 3"/>
          <p:cNvSpPr>
            <a:spLocks noGrp="1"/>
          </p:cNvSpPr>
          <p:nvPr>
            <p:ph sz="quarter" idx="11"/>
          </p:nvPr>
        </p:nvSpPr>
        <p:spPr>
          <a:xfrm>
            <a:off x="1160797" y="4147141"/>
            <a:ext cx="9102725" cy="893763"/>
          </a:xfrm>
          <a:prstGeom prst="rect">
            <a:avLst/>
          </a:prstGeom>
        </p:spPr>
        <p:txBody>
          <a:bodyPr/>
          <a:lstStyle>
            <a:lvl1pPr marL="0" indent="0">
              <a:buNone/>
              <a:defRPr sz="2400" b="0" i="0" baseline="0">
                <a:solidFill>
                  <a:schemeClr val="bg1"/>
                </a:solidFill>
                <a:latin typeface="Helvetica Neue" charset="0"/>
                <a:ea typeface="Helvetica Neue" charset="0"/>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Dos objetos">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833ABD77-4EEC-A147-8FD2-496984DAA2FA}"/>
              </a:ext>
            </a:extLst>
          </p:cNvPr>
          <p:cNvSpPr/>
          <p:nvPr userDrawn="1"/>
        </p:nvSpPr>
        <p:spPr>
          <a:xfrm>
            <a:off x="0" y="0"/>
            <a:ext cx="12199301" cy="1031150"/>
          </a:xfrm>
          <a:prstGeom prst="rect">
            <a:avLst/>
          </a:prstGeom>
          <a:solidFill>
            <a:srgbClr val="5C9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1798445D-1308-D84F-A023-8DD8D923EEF6}"/>
              </a:ext>
            </a:extLst>
          </p:cNvPr>
          <p:cNvSpPr>
            <a:spLocks noGrp="1"/>
          </p:cNvSpPr>
          <p:nvPr>
            <p:ph type="title"/>
          </p:nvPr>
        </p:nvSpPr>
        <p:spPr>
          <a:xfrm>
            <a:off x="1084492" y="193213"/>
            <a:ext cx="10515600" cy="666025"/>
          </a:xfrm>
        </p:spPr>
        <p:txBody>
          <a:bodyPr>
            <a:noAutofit/>
          </a:bodyPr>
          <a:lstStyle>
            <a:lvl1pPr>
              <a:defRPr sz="2400" b="1" spc="300">
                <a:solidFill>
                  <a:schemeClr val="bg1"/>
                </a:solidFill>
                <a:latin typeface="Galvji" panose="020B0504020202020204" pitchFamily="34" charset="77"/>
              </a:defRPr>
            </a:lvl1pPr>
          </a:lstStyle>
          <a:p>
            <a:r>
              <a:rPr lang="es-ES"/>
              <a:t>Haga clic para modificar el estilo de título del patrón</a:t>
            </a:r>
          </a:p>
        </p:txBody>
      </p:sp>
      <p:pic>
        <p:nvPicPr>
          <p:cNvPr id="9" name="Imagen 8" descr="Logotipo&#10;&#10;Descripción generada automáticamente">
            <a:extLst>
              <a:ext uri="{FF2B5EF4-FFF2-40B4-BE49-F238E27FC236}">
                <a16:creationId xmlns:a16="http://schemas.microsoft.com/office/drawing/2014/main" id="{BC230170-AF26-5C4D-9F87-F8FAD01992E5}"/>
              </a:ext>
            </a:extLst>
          </p:cNvPr>
          <p:cNvPicPr>
            <a:picLocks noChangeAspect="1"/>
          </p:cNvPicPr>
          <p:nvPr userDrawn="1"/>
        </p:nvPicPr>
        <p:blipFill rotWithShape="1">
          <a:blip r:embed="rId2"/>
          <a:srcRect l="6771" t="35967" r="72627" b="29234"/>
          <a:stretch/>
        </p:blipFill>
        <p:spPr>
          <a:xfrm>
            <a:off x="79610" y="72357"/>
            <a:ext cx="995357" cy="907739"/>
          </a:xfrm>
          <a:prstGeom prst="rect">
            <a:avLst/>
          </a:prstGeom>
        </p:spPr>
      </p:pic>
      <p:sp>
        <p:nvSpPr>
          <p:cNvPr id="6" name="CuadroTexto 5">
            <a:extLst>
              <a:ext uri="{FF2B5EF4-FFF2-40B4-BE49-F238E27FC236}">
                <a16:creationId xmlns:a16="http://schemas.microsoft.com/office/drawing/2014/main" id="{94C29D9B-2D7A-F04F-BC3B-BC9CB39AA88E}"/>
              </a:ext>
            </a:extLst>
          </p:cNvPr>
          <p:cNvSpPr txBox="1"/>
          <p:nvPr userDrawn="1"/>
        </p:nvSpPr>
        <p:spPr>
          <a:xfrm>
            <a:off x="9761662" y="6559494"/>
            <a:ext cx="3132083" cy="276999"/>
          </a:xfrm>
          <a:prstGeom prst="rect">
            <a:avLst/>
          </a:prstGeom>
          <a:noFill/>
        </p:spPr>
        <p:txBody>
          <a:bodyPr wrap="square" rtlCol="0">
            <a:spAutoFit/>
          </a:bodyPr>
          <a:lstStyle/>
          <a:p>
            <a:r>
              <a:rPr lang="es-ES" sz="1200" err="1">
                <a:solidFill>
                  <a:schemeClr val="bg2">
                    <a:lumMod val="90000"/>
                  </a:schemeClr>
                </a:solidFill>
                <a:latin typeface="Galvji" panose="020B0504020202020204" pitchFamily="34" charset="77"/>
              </a:rPr>
              <a:t>Proprietary</a:t>
            </a:r>
            <a:r>
              <a:rPr lang="es-ES" sz="1200">
                <a:solidFill>
                  <a:schemeClr val="bg2">
                    <a:lumMod val="90000"/>
                  </a:schemeClr>
                </a:solidFill>
                <a:latin typeface="Galvji" panose="020B0504020202020204" pitchFamily="34" charset="77"/>
              </a:rPr>
              <a:t> and </a:t>
            </a:r>
            <a:r>
              <a:rPr lang="es-ES" sz="1200" err="1">
                <a:solidFill>
                  <a:schemeClr val="bg2">
                    <a:lumMod val="90000"/>
                  </a:schemeClr>
                </a:solidFill>
                <a:latin typeface="Galvji" panose="020B0504020202020204" pitchFamily="34" charset="77"/>
              </a:rPr>
              <a:t>Confidential</a:t>
            </a:r>
            <a:endParaRPr lang="es-ES" sz="1200">
              <a:solidFill>
                <a:schemeClr val="bg2">
                  <a:lumMod val="90000"/>
                </a:schemeClr>
              </a:solidFill>
              <a:latin typeface="Galvji" panose="020B0504020202020204" pitchFamily="34" charset="77"/>
            </a:endParaRPr>
          </a:p>
        </p:txBody>
      </p:sp>
    </p:spTree>
    <p:extLst>
      <p:ext uri="{BB962C8B-B14F-4D97-AF65-F5344CB8AC3E}">
        <p14:creationId xmlns:p14="http://schemas.microsoft.com/office/powerpoint/2010/main" val="38772711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pic>
        <p:nvPicPr>
          <p:cNvPr id="7" name="Imagen 6" descr="Imagen que contiene exterior, papalote, hombre, azul&#10;&#10;Descripción generada automáticamente">
            <a:extLst>
              <a:ext uri="{FF2B5EF4-FFF2-40B4-BE49-F238E27FC236}">
                <a16:creationId xmlns:a16="http://schemas.microsoft.com/office/drawing/2014/main" id="{5B889A54-8D8E-8F4A-B172-E72FCC8BB39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80006570-C1E5-3049-842F-E6280A1FC598}"/>
              </a:ext>
            </a:extLst>
          </p:cNvPr>
          <p:cNvSpPr>
            <a:spLocks noGrp="1"/>
          </p:cNvSpPr>
          <p:nvPr>
            <p:ph type="ctrTitle"/>
          </p:nvPr>
        </p:nvSpPr>
        <p:spPr>
          <a:xfrm>
            <a:off x="1524000" y="1647880"/>
            <a:ext cx="9144000" cy="2387600"/>
          </a:xfrm>
        </p:spPr>
        <p:txBody>
          <a:bodyPr anchor="b">
            <a:normAutofit/>
          </a:bodyPr>
          <a:lstStyle>
            <a:lvl1pPr algn="ctr">
              <a:defRPr sz="5400" spc="300">
                <a:solidFill>
                  <a:schemeClr val="bg1"/>
                </a:solidFill>
                <a:latin typeface="Galvji" panose="020B0504020202020204" pitchFamily="34" charset="77"/>
              </a:defRPr>
            </a:lvl1pPr>
          </a:lstStyle>
          <a:p>
            <a:r>
              <a:rPr lang="es-ES"/>
              <a:t>Haga clic para modificar el estilo de título del patrón</a:t>
            </a:r>
          </a:p>
        </p:txBody>
      </p:sp>
      <p:sp>
        <p:nvSpPr>
          <p:cNvPr id="3" name="Subtítulo 2">
            <a:extLst>
              <a:ext uri="{FF2B5EF4-FFF2-40B4-BE49-F238E27FC236}">
                <a16:creationId xmlns:a16="http://schemas.microsoft.com/office/drawing/2014/main" id="{7840BBB4-1521-E941-B5B7-2B0A6BE163D2}"/>
              </a:ext>
            </a:extLst>
          </p:cNvPr>
          <p:cNvSpPr>
            <a:spLocks noGrp="1"/>
          </p:cNvSpPr>
          <p:nvPr>
            <p:ph type="subTitle" idx="1"/>
          </p:nvPr>
        </p:nvSpPr>
        <p:spPr>
          <a:xfrm>
            <a:off x="1524000" y="4127555"/>
            <a:ext cx="9144000" cy="1655762"/>
          </a:xfrm>
        </p:spPr>
        <p:txBody>
          <a:bodyPr/>
          <a:lstStyle>
            <a:lvl1pPr marL="0" indent="0" algn="ctr">
              <a:buNone/>
              <a:defRPr sz="2000" spc="300">
                <a:solidFill>
                  <a:schemeClr val="bg1"/>
                </a:solidFill>
                <a:latin typeface="Galvji" panose="020B0504020202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pic>
        <p:nvPicPr>
          <p:cNvPr id="8" name="Imagen 7" descr="Logotipo&#10;&#10;Descripción generada automáticamente">
            <a:extLst>
              <a:ext uri="{FF2B5EF4-FFF2-40B4-BE49-F238E27FC236}">
                <a16:creationId xmlns:a16="http://schemas.microsoft.com/office/drawing/2014/main" id="{DA80D452-C8C4-274C-8F41-A783852B1505}"/>
              </a:ext>
            </a:extLst>
          </p:cNvPr>
          <p:cNvPicPr>
            <a:picLocks noChangeAspect="1"/>
          </p:cNvPicPr>
          <p:nvPr userDrawn="1"/>
        </p:nvPicPr>
        <p:blipFill rotWithShape="1">
          <a:blip r:embed="rId3"/>
          <a:srcRect l="6771" t="35967" r="72627" b="29234"/>
          <a:stretch/>
        </p:blipFill>
        <p:spPr>
          <a:xfrm>
            <a:off x="11510637" y="6166168"/>
            <a:ext cx="676282" cy="616751"/>
          </a:xfrm>
          <a:prstGeom prst="rect">
            <a:avLst/>
          </a:prstGeom>
        </p:spPr>
      </p:pic>
    </p:spTree>
    <p:extLst>
      <p:ext uri="{BB962C8B-B14F-4D97-AF65-F5344CB8AC3E}">
        <p14:creationId xmlns:p14="http://schemas.microsoft.com/office/powerpoint/2010/main" val="4149300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518ADC"/>
        </a:solidFill>
        <a:effectLst/>
      </p:bgPr>
    </p:bg>
    <p:spTree>
      <p:nvGrpSpPr>
        <p:cNvPr id="1" name=""/>
        <p:cNvGrpSpPr/>
        <p:nvPr/>
      </p:nvGrpSpPr>
      <p:grpSpPr>
        <a:xfrm>
          <a:off x="0" y="0"/>
          <a:ext cx="0" cy="0"/>
          <a:chOff x="0" y="0"/>
          <a:chExt cx="0" cy="0"/>
        </a:xfrm>
      </p:grpSpPr>
      <p:sp>
        <p:nvSpPr>
          <p:cNvPr id="5" name="TextBox 13"/>
          <p:cNvSpPr txBox="1">
            <a:spLocks noChangeArrowheads="1"/>
          </p:cNvSpPr>
          <p:nvPr/>
        </p:nvSpPr>
        <p:spPr bwMode="auto">
          <a:xfrm>
            <a:off x="5008563" y="6313488"/>
            <a:ext cx="2084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2" name="Title 1"/>
          <p:cNvSpPr>
            <a:spLocks noGrp="1"/>
          </p:cNvSpPr>
          <p:nvPr>
            <p:ph type="title"/>
          </p:nvPr>
        </p:nvSpPr>
        <p:spPr>
          <a:xfrm>
            <a:off x="1784684" y="2935705"/>
            <a:ext cx="8177464" cy="615815"/>
          </a:xfrm>
        </p:spPr>
        <p:txBody>
          <a:bodyPr/>
          <a:lstStyle>
            <a:lvl1pPr>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494741" y="222466"/>
            <a:ext cx="4991657" cy="506412"/>
          </a:xfrm>
        </p:spPr>
        <p:txBody>
          <a:bodyPr/>
          <a:lstStyle>
            <a:lvl1pPr marL="0" indent="0">
              <a:buNone/>
              <a:defRPr lang="en-US" sz="2400" kern="1200" dirty="0" smtClean="0">
                <a:solidFill>
                  <a:srgbClr val="5984DC"/>
                </a:solidFill>
                <a:latin typeface="Helvetica Neue" charset="0"/>
                <a:ea typeface="Helvetica Neue" charset="0"/>
                <a:cs typeface="Helvetica Neue" charset="0"/>
              </a:defRPr>
            </a:lvl1pPr>
          </a:lstStyle>
          <a:p>
            <a:pPr lvl="0"/>
            <a:r>
              <a:rPr lang="en-US"/>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img-slide-left">
    <p:bg>
      <p:bgPr>
        <a:solidFill>
          <a:srgbClr val="FAFCFF"/>
        </a:solidFill>
        <a:effectLst/>
      </p:bgPr>
    </p:bg>
    <p:spTree>
      <p:nvGrpSpPr>
        <p:cNvPr id="1" name=""/>
        <p:cNvGrpSpPr/>
        <p:nvPr/>
      </p:nvGrpSpPr>
      <p:grpSpPr>
        <a:xfrm>
          <a:off x="0" y="0"/>
          <a:ext cx="0" cy="0"/>
          <a:chOff x="0" y="0"/>
          <a:chExt cx="0" cy="0"/>
        </a:xfrm>
      </p:grpSpPr>
      <p:sp>
        <p:nvSpPr>
          <p:cNvPr id="15" name="Rectangle 14"/>
          <p:cNvSpPr/>
          <p:nvPr/>
        </p:nvSpPr>
        <p:spPr>
          <a:xfrm>
            <a:off x="-14288" y="885825"/>
            <a:ext cx="12206288" cy="5972175"/>
          </a:xfrm>
          <a:prstGeom prst="rect">
            <a:avLst/>
          </a:prstGeom>
          <a:solidFill>
            <a:srgbClr val="518ADC"/>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baseline="0">
              <a:latin typeface="Arial" panose="020B0604020202020204" pitchFamily="34" charset="0"/>
              <a:ea typeface="ＭＳ Ｐゴシック" panose="020B0600070205080204" pitchFamily="50" charset="-128"/>
            </a:endParaRPr>
          </a:p>
        </p:txBody>
      </p:sp>
      <p:sp>
        <p:nvSpPr>
          <p:cNvPr id="20" name="Rectangle 19"/>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baseline="0">
              <a:latin typeface="Arial" panose="020B0604020202020204" pitchFamily="34" charset="0"/>
              <a:ea typeface="ＭＳ Ｐゴシック" panose="020B0600070205080204" pitchFamily="50" charset="-128"/>
            </a:endParaRPr>
          </a:p>
        </p:txBody>
      </p:sp>
      <p:pic>
        <p:nvPicPr>
          <p:cNvPr id="21" name="Picture 13"/>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4"/>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baseline="0">
                <a:solidFill>
                  <a:srgbClr val="BFBFBF"/>
                </a:solidFill>
                <a:latin typeface="Arial" panose="020B0604020202020204" pitchFamily="34" charset="0"/>
                <a:ea typeface="ＭＳ Ｐゴシック" panose="020B0600070205080204" pitchFamily="50" charset="-128"/>
              </a:rPr>
              <a:t>Proprietary and Confidential</a:t>
            </a:r>
          </a:p>
        </p:txBody>
      </p:sp>
      <p:sp>
        <p:nvSpPr>
          <p:cNvPr id="13" name="Content Placeholder 3"/>
          <p:cNvSpPr>
            <a:spLocks noGrp="1"/>
          </p:cNvSpPr>
          <p:nvPr>
            <p:ph sz="quarter" idx="11"/>
          </p:nvPr>
        </p:nvSpPr>
        <p:spPr>
          <a:xfrm>
            <a:off x="441704" y="1597848"/>
            <a:ext cx="4563434" cy="439500"/>
          </a:xfrm>
          <a:prstGeom prst="rect">
            <a:avLst/>
          </a:prstGeom>
        </p:spPr>
        <p:txBody>
          <a:bodyPr anchor="ctr"/>
          <a:lstStyle>
            <a:lvl1pPr marL="0" indent="0" algn="l">
              <a:buNone/>
              <a:defRPr sz="2000" b="0" i="0" baseline="0">
                <a:solidFill>
                  <a:schemeClr val="bg1"/>
                </a:solidFill>
                <a:latin typeface="Arial" panose="020B0604020202020204" pitchFamily="34" charset="0"/>
                <a:ea typeface="ＭＳ Ｐゴシック" panose="020B0600070205080204" pitchFamily="50" charset="-128"/>
                <a:cs typeface="Helvetica Neue Medium"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14" name="Content Placeholder 3"/>
          <p:cNvSpPr>
            <a:spLocks noGrp="1"/>
          </p:cNvSpPr>
          <p:nvPr>
            <p:ph sz="quarter" idx="15"/>
          </p:nvPr>
        </p:nvSpPr>
        <p:spPr>
          <a:xfrm>
            <a:off x="10910931" y="1597848"/>
            <a:ext cx="854046" cy="439500"/>
          </a:xfrm>
          <a:prstGeom prst="rect">
            <a:avLst/>
          </a:prstGeom>
        </p:spPr>
        <p:txBody>
          <a:bodyPr anchor="ctr"/>
          <a:lstStyle>
            <a:lvl1pPr marL="0" indent="0" algn="r">
              <a:buNone/>
              <a:defRPr sz="2000" b="0" i="0" baseline="0">
                <a:solidFill>
                  <a:schemeClr val="bg1"/>
                </a:solidFill>
                <a:latin typeface="Arial" panose="020B0604020202020204" pitchFamily="34" charset="0"/>
                <a:ea typeface="ＭＳ Ｐゴシック" panose="020B0600070205080204" pitchFamily="50" charset="-128"/>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16" name="Content Placeholder 3"/>
          <p:cNvSpPr>
            <a:spLocks noGrp="1"/>
          </p:cNvSpPr>
          <p:nvPr>
            <p:ph sz="quarter" idx="16"/>
          </p:nvPr>
        </p:nvSpPr>
        <p:spPr>
          <a:xfrm>
            <a:off x="441704" y="2368808"/>
            <a:ext cx="4563434" cy="439500"/>
          </a:xfrm>
          <a:prstGeom prst="rect">
            <a:avLst/>
          </a:prstGeom>
        </p:spPr>
        <p:txBody>
          <a:bodyPr anchor="ctr"/>
          <a:lstStyle>
            <a:lvl1pPr marL="0" indent="0" algn="l">
              <a:buNone/>
              <a:defRPr sz="2000" b="0" i="0" baseline="0">
                <a:solidFill>
                  <a:schemeClr val="bg1"/>
                </a:solidFill>
                <a:latin typeface="Arial" panose="020B0604020202020204" pitchFamily="34" charset="0"/>
                <a:ea typeface="ＭＳ Ｐゴシック" panose="020B0600070205080204" pitchFamily="50" charset="-128"/>
                <a:cs typeface="Helvetica Neue Medium"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17" name="Content Placeholder 3"/>
          <p:cNvSpPr>
            <a:spLocks noGrp="1"/>
          </p:cNvSpPr>
          <p:nvPr>
            <p:ph sz="quarter" idx="17"/>
          </p:nvPr>
        </p:nvSpPr>
        <p:spPr>
          <a:xfrm>
            <a:off x="10910931" y="2368808"/>
            <a:ext cx="854046" cy="439500"/>
          </a:xfrm>
          <a:prstGeom prst="rect">
            <a:avLst/>
          </a:prstGeom>
        </p:spPr>
        <p:txBody>
          <a:bodyPr anchor="ctr"/>
          <a:lstStyle>
            <a:lvl1pPr marL="0" indent="0" algn="r">
              <a:buNone/>
              <a:defRPr sz="2000" b="0" i="0" baseline="0">
                <a:solidFill>
                  <a:schemeClr val="bg1"/>
                </a:solidFill>
                <a:latin typeface="Arial" panose="020B0604020202020204" pitchFamily="34" charset="0"/>
                <a:ea typeface="ＭＳ Ｐゴシック" panose="020B0600070205080204" pitchFamily="50" charset="-128"/>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18" name="Content Placeholder 3"/>
          <p:cNvSpPr>
            <a:spLocks noGrp="1"/>
          </p:cNvSpPr>
          <p:nvPr>
            <p:ph sz="quarter" idx="18"/>
          </p:nvPr>
        </p:nvSpPr>
        <p:spPr>
          <a:xfrm>
            <a:off x="441704" y="3144386"/>
            <a:ext cx="4563434" cy="439500"/>
          </a:xfrm>
          <a:prstGeom prst="rect">
            <a:avLst/>
          </a:prstGeom>
        </p:spPr>
        <p:txBody>
          <a:bodyPr anchor="ctr"/>
          <a:lstStyle>
            <a:lvl1pPr marL="0" indent="0" algn="l">
              <a:buNone/>
              <a:defRPr sz="2000" b="0" i="0" baseline="0">
                <a:solidFill>
                  <a:schemeClr val="bg1"/>
                </a:solidFill>
                <a:latin typeface="Arial" panose="020B0604020202020204" pitchFamily="34" charset="0"/>
                <a:ea typeface="ＭＳ Ｐゴシック" panose="020B0600070205080204" pitchFamily="50" charset="-128"/>
                <a:cs typeface="Helvetica Neue Medium"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19" name="Content Placeholder 3"/>
          <p:cNvSpPr>
            <a:spLocks noGrp="1"/>
          </p:cNvSpPr>
          <p:nvPr>
            <p:ph sz="quarter" idx="19"/>
          </p:nvPr>
        </p:nvSpPr>
        <p:spPr>
          <a:xfrm>
            <a:off x="10910931" y="3144386"/>
            <a:ext cx="854046" cy="439500"/>
          </a:xfrm>
          <a:prstGeom prst="rect">
            <a:avLst/>
          </a:prstGeom>
        </p:spPr>
        <p:txBody>
          <a:bodyPr anchor="ctr"/>
          <a:lstStyle>
            <a:lvl1pPr marL="0" indent="0" algn="r">
              <a:buNone/>
              <a:defRPr sz="2000" b="0" i="0" baseline="0">
                <a:solidFill>
                  <a:schemeClr val="bg1"/>
                </a:solidFill>
                <a:latin typeface="Arial" panose="020B0604020202020204" pitchFamily="34" charset="0"/>
                <a:ea typeface="ＭＳ Ｐゴシック" panose="020B0600070205080204" pitchFamily="50" charset="-128"/>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26" name="Content Placeholder 3"/>
          <p:cNvSpPr>
            <a:spLocks noGrp="1"/>
          </p:cNvSpPr>
          <p:nvPr>
            <p:ph sz="quarter" idx="20"/>
          </p:nvPr>
        </p:nvSpPr>
        <p:spPr>
          <a:xfrm>
            <a:off x="441704" y="3919965"/>
            <a:ext cx="4563434" cy="439500"/>
          </a:xfrm>
          <a:prstGeom prst="rect">
            <a:avLst/>
          </a:prstGeom>
        </p:spPr>
        <p:txBody>
          <a:bodyPr anchor="ctr"/>
          <a:lstStyle>
            <a:lvl1pPr marL="0" indent="0" algn="l">
              <a:buNone/>
              <a:defRPr sz="2000" b="0" i="0" baseline="0">
                <a:solidFill>
                  <a:schemeClr val="bg1"/>
                </a:solidFill>
                <a:latin typeface="Arial" panose="020B0604020202020204" pitchFamily="34" charset="0"/>
                <a:ea typeface="ＭＳ Ｐゴシック" panose="020B0600070205080204" pitchFamily="50" charset="-128"/>
                <a:cs typeface="Helvetica Neue Medium"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27" name="Content Placeholder 3"/>
          <p:cNvSpPr>
            <a:spLocks noGrp="1"/>
          </p:cNvSpPr>
          <p:nvPr>
            <p:ph sz="quarter" idx="21"/>
          </p:nvPr>
        </p:nvSpPr>
        <p:spPr>
          <a:xfrm>
            <a:off x="10910931" y="3919965"/>
            <a:ext cx="854046" cy="439500"/>
          </a:xfrm>
          <a:prstGeom prst="rect">
            <a:avLst/>
          </a:prstGeom>
        </p:spPr>
        <p:txBody>
          <a:bodyPr anchor="ctr"/>
          <a:lstStyle>
            <a:lvl1pPr marL="0" indent="0" algn="r">
              <a:buNone/>
              <a:defRPr sz="2000" b="0" i="0" baseline="0">
                <a:solidFill>
                  <a:schemeClr val="bg1"/>
                </a:solidFill>
                <a:latin typeface="Arial" panose="020B0604020202020204" pitchFamily="34" charset="0"/>
                <a:ea typeface="ＭＳ Ｐゴシック" panose="020B0600070205080204" pitchFamily="50" charset="-128"/>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28" name="Content Placeholder 3"/>
          <p:cNvSpPr>
            <a:spLocks noGrp="1"/>
          </p:cNvSpPr>
          <p:nvPr>
            <p:ph sz="quarter" idx="22"/>
          </p:nvPr>
        </p:nvSpPr>
        <p:spPr>
          <a:xfrm>
            <a:off x="441704" y="4696513"/>
            <a:ext cx="4563434" cy="439500"/>
          </a:xfrm>
          <a:prstGeom prst="rect">
            <a:avLst/>
          </a:prstGeom>
        </p:spPr>
        <p:txBody>
          <a:bodyPr anchor="ctr"/>
          <a:lstStyle>
            <a:lvl1pPr marL="0" indent="0" algn="l">
              <a:buNone/>
              <a:defRPr sz="2000" b="0" i="0" baseline="0">
                <a:solidFill>
                  <a:schemeClr val="bg1"/>
                </a:solidFill>
                <a:latin typeface="Arial" panose="020B0604020202020204" pitchFamily="34" charset="0"/>
                <a:ea typeface="ＭＳ Ｐゴシック" panose="020B0600070205080204" pitchFamily="50" charset="-128"/>
                <a:cs typeface="Helvetica Neue Medium"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29" name="Content Placeholder 3"/>
          <p:cNvSpPr>
            <a:spLocks noGrp="1"/>
          </p:cNvSpPr>
          <p:nvPr>
            <p:ph sz="quarter" idx="23"/>
          </p:nvPr>
        </p:nvSpPr>
        <p:spPr>
          <a:xfrm>
            <a:off x="10910931" y="4696513"/>
            <a:ext cx="854046" cy="439500"/>
          </a:xfrm>
          <a:prstGeom prst="rect">
            <a:avLst/>
          </a:prstGeom>
        </p:spPr>
        <p:txBody>
          <a:bodyPr anchor="ctr"/>
          <a:lstStyle>
            <a:lvl1pPr marL="0" indent="0" algn="r">
              <a:buNone/>
              <a:defRPr sz="2000" b="0" i="0" baseline="0">
                <a:solidFill>
                  <a:schemeClr val="bg1"/>
                </a:solidFill>
                <a:latin typeface="Arial" panose="020B0604020202020204" pitchFamily="34" charset="0"/>
                <a:ea typeface="ＭＳ Ｐゴシック" panose="020B0600070205080204" pitchFamily="50" charset="-128"/>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3" name="Title 2"/>
          <p:cNvSpPr>
            <a:spLocks noGrp="1"/>
          </p:cNvSpPr>
          <p:nvPr>
            <p:ph type="title"/>
          </p:nvPr>
        </p:nvSpPr>
        <p:spPr>
          <a:xfrm>
            <a:off x="441704" y="194930"/>
            <a:ext cx="7959892" cy="485456"/>
          </a:xfrm>
          <a:prstGeom prst="rect">
            <a:avLst/>
          </a:prstGeom>
        </p:spPr>
        <p:txBody>
          <a:bodyPr/>
          <a:lstStyle>
            <a:lvl1pPr>
              <a:defRPr sz="2400" baseline="0">
                <a:solidFill>
                  <a:srgbClr val="5984DC"/>
                </a:solidFill>
                <a:latin typeface="Arial" panose="020B0604020202020204" pitchFamily="34" charset="0"/>
                <a:ea typeface="ＭＳ Ｐゴシック" panose="020B0600070205080204" pitchFamily="50" charset="-128"/>
                <a:cs typeface="Helvetica Neue"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AFCFF"/>
        </a:solidFill>
        <a:effectLst/>
      </p:bgPr>
    </p:bg>
    <p:spTree>
      <p:nvGrpSpPr>
        <p:cNvPr id="1" name=""/>
        <p:cNvGrpSpPr/>
        <p:nvPr/>
      </p:nvGrpSpPr>
      <p:grpSpPr>
        <a:xfrm>
          <a:off x="0" y="0"/>
          <a:ext cx="0" cy="0"/>
          <a:chOff x="0" y="0"/>
          <a:chExt cx="0" cy="0"/>
        </a:xfrm>
      </p:grpSpPr>
      <p:sp>
        <p:nvSpPr>
          <p:cNvPr id="3" name="Rectangle 2"/>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4"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2C731970-B121-F64C-8082-9D2D3F525A5C}" type="slidenum">
              <a:rPr lang="en-US" altLang="x-none" sz="1400">
                <a:solidFill>
                  <a:srgbClr val="767171"/>
                </a:solidFill>
              </a:rPr>
              <a:pPr eaLnBrk="1" hangingPunct="1"/>
              <a:t>‹#›</a:t>
            </a:fld>
            <a:endParaRPr lang="en-US" altLang="x-none" sz="1400">
              <a:solidFill>
                <a:srgbClr val="767171"/>
              </a:solidFill>
            </a:endParaRPr>
          </a:p>
        </p:txBody>
      </p:sp>
      <p:sp>
        <p:nvSpPr>
          <p:cNvPr id="6" name="TextBox 14"/>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9" name="Title 2"/>
          <p:cNvSpPr>
            <a:spLocks noGrp="1"/>
          </p:cNvSpPr>
          <p:nvPr>
            <p:ph type="title"/>
          </p:nvPr>
        </p:nvSpPr>
        <p:spPr>
          <a:xfrm>
            <a:off x="441704" y="194930"/>
            <a:ext cx="7959892" cy="485456"/>
          </a:xfrm>
          <a:prstGeom prst="rect">
            <a:avLst/>
          </a:prstGeom>
        </p:spPr>
        <p:txBody>
          <a:bodyPr/>
          <a:lstStyle>
            <a:lvl1pPr>
              <a:defRPr sz="2400" baseline="0">
                <a:solidFill>
                  <a:srgbClr val="5984DC"/>
                </a:solidFill>
                <a:latin typeface="Arial" panose="020B0604020202020204" pitchFamily="34" charset="0"/>
                <a:ea typeface="ＭＳ Ｐゴシック" panose="020B0600070205080204" pitchFamily="50" charset="-128"/>
                <a:cs typeface="Helvetica Neue" charset="0"/>
              </a:defRPr>
            </a:lvl1p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AFCFF"/>
        </a:solidFill>
        <a:effectLst/>
      </p:bgPr>
    </p:bg>
    <p:spTree>
      <p:nvGrpSpPr>
        <p:cNvPr id="1" name=""/>
        <p:cNvGrpSpPr/>
        <p:nvPr/>
      </p:nvGrpSpPr>
      <p:grpSpPr>
        <a:xfrm>
          <a:off x="0" y="0"/>
          <a:ext cx="0" cy="0"/>
          <a:chOff x="0" y="0"/>
          <a:chExt cx="0" cy="0"/>
        </a:xfrm>
      </p:grpSpPr>
      <p:sp>
        <p:nvSpPr>
          <p:cNvPr id="5" name="Rectangle 4"/>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6"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7789E524-0033-834F-A9F1-F0F5D39A0A2D}" type="slidenum">
              <a:rPr lang="en-US" altLang="x-none" sz="1400">
                <a:solidFill>
                  <a:srgbClr val="767171"/>
                </a:solidFill>
              </a:rPr>
              <a:pPr eaLnBrk="1" hangingPunct="1"/>
              <a:t>‹#›</a:t>
            </a:fld>
            <a:endParaRPr lang="en-US" altLang="x-none" sz="1400">
              <a:solidFill>
                <a:srgbClr val="767171"/>
              </a:solidFill>
            </a:endParaRPr>
          </a:p>
        </p:txBody>
      </p:sp>
      <p:sp>
        <p:nvSpPr>
          <p:cNvPr id="8" name="TextBox 14"/>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9" name="Title 2"/>
          <p:cNvSpPr>
            <a:spLocks noGrp="1"/>
          </p:cNvSpPr>
          <p:nvPr>
            <p:ph type="title"/>
          </p:nvPr>
        </p:nvSpPr>
        <p:spPr>
          <a:xfrm>
            <a:off x="441704" y="194930"/>
            <a:ext cx="7959892" cy="485456"/>
          </a:xfrm>
          <a:prstGeom prst="rect">
            <a:avLst/>
          </a:prstGeom>
        </p:spPr>
        <p:txBody>
          <a:bodyPr/>
          <a:lstStyle>
            <a:lvl1pPr>
              <a:defRPr sz="2400" baseline="0">
                <a:solidFill>
                  <a:srgbClr val="5984DC"/>
                </a:solidFill>
                <a:latin typeface="Arial" panose="020B0604020202020204" pitchFamily="34" charset="0"/>
                <a:ea typeface="ＭＳ Ｐゴシック" panose="020B0600070205080204" pitchFamily="50" charset="-128"/>
                <a:cs typeface="Helvetica Neue" charset="0"/>
              </a:defRPr>
            </a:lvl1pPr>
          </a:lstStyle>
          <a:p>
            <a:r>
              <a:rPr lang="en-US"/>
              <a:t>Click to edit Master title style</a:t>
            </a:r>
          </a:p>
        </p:txBody>
      </p:sp>
      <p:sp>
        <p:nvSpPr>
          <p:cNvPr id="4" name="Content Placeholder 3"/>
          <p:cNvSpPr>
            <a:spLocks noGrp="1"/>
          </p:cNvSpPr>
          <p:nvPr>
            <p:ph sz="quarter" idx="10"/>
          </p:nvPr>
        </p:nvSpPr>
        <p:spPr>
          <a:xfrm>
            <a:off x="441325" y="1282700"/>
            <a:ext cx="11237913" cy="4716463"/>
          </a:xfrm>
          <a:prstGeom prst="rect">
            <a:avLst/>
          </a:prstGeom>
        </p:spPr>
        <p:txBody>
          <a:bodyPr/>
          <a:lstStyle>
            <a:lvl1pPr marL="0" indent="0">
              <a:buNone/>
              <a:defRPr sz="2400" baseline="0">
                <a:latin typeface="Arial" panose="020B0604020202020204" pitchFamily="34" charset="0"/>
                <a:ea typeface="ＭＳ Ｐゴシック" panose="020B0600070205080204" pitchFamily="50" charset="-128"/>
                <a:cs typeface="Helvetica Neue" charset="0"/>
              </a:defRPr>
            </a:lvl1pPr>
            <a:lvl2pPr>
              <a:defRPr sz="2000" baseline="0">
                <a:latin typeface="Arial" panose="020B0604020202020204" pitchFamily="34" charset="0"/>
                <a:ea typeface="ＭＳ Ｐゴシック" panose="020B0600070205080204" pitchFamily="50" charset="-128"/>
                <a:cs typeface="Helvetica Neue" charset="0"/>
              </a:defRPr>
            </a:lvl2pPr>
            <a:lvl3pPr>
              <a:defRPr sz="1800" baseline="0">
                <a:latin typeface="Arial" panose="020B0604020202020204" pitchFamily="34" charset="0"/>
                <a:ea typeface="ＭＳ Ｐゴシック" panose="020B0600070205080204" pitchFamily="50" charset="-128"/>
                <a:cs typeface="Helvetica Neue" charset="0"/>
              </a:defRPr>
            </a:lvl3pPr>
            <a:lvl4pPr>
              <a:defRPr sz="1600" baseline="0">
                <a:latin typeface="Arial" panose="020B0604020202020204" pitchFamily="34" charset="0"/>
                <a:ea typeface="ＭＳ Ｐゴシック" panose="020B0600070205080204" pitchFamily="50" charset="-128"/>
                <a:cs typeface="Helvetica Neue" charset="0"/>
              </a:defRPr>
            </a:lvl4pPr>
            <a:lvl5pPr>
              <a:defRPr sz="1600" baseline="0">
                <a:latin typeface="Arial" panose="020B0604020202020204" pitchFamily="34" charset="0"/>
                <a:ea typeface="ＭＳ Ｐゴシック" panose="020B0600070205080204" pitchFamily="50" charset="-128"/>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bg>
      <p:bgPr>
        <a:solidFill>
          <a:srgbClr val="FAFCFF"/>
        </a:solidFill>
        <a:effectLst/>
      </p:bgPr>
    </p:bg>
    <p:spTree>
      <p:nvGrpSpPr>
        <p:cNvPr id="1" name=""/>
        <p:cNvGrpSpPr/>
        <p:nvPr/>
      </p:nvGrpSpPr>
      <p:grpSpPr>
        <a:xfrm>
          <a:off x="0" y="0"/>
          <a:ext cx="0" cy="0"/>
          <a:chOff x="0" y="0"/>
          <a:chExt cx="0" cy="0"/>
        </a:xfrm>
      </p:grpSpPr>
      <p:sp>
        <p:nvSpPr>
          <p:cNvPr id="6" name="Rectangle 5"/>
          <p:cNvSpPr/>
          <p:nvPr/>
        </p:nvSpPr>
        <p:spPr>
          <a:xfrm>
            <a:off x="7091363" y="876300"/>
            <a:ext cx="5100637" cy="5972175"/>
          </a:xfrm>
          <a:prstGeom prst="rect">
            <a:avLst/>
          </a:prstGeom>
          <a:solidFill>
            <a:srgbClr val="518ADC"/>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9" name="TextBox 14"/>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EDDCD1A3-B219-A24B-B5B1-A6CEC063C34E}" type="slidenum">
              <a:rPr lang="en-US" altLang="x-none" sz="1400">
                <a:solidFill>
                  <a:srgbClr val="767171"/>
                </a:solidFill>
              </a:rPr>
              <a:pPr eaLnBrk="1" hangingPunct="1"/>
              <a:t>‹#›</a:t>
            </a:fld>
            <a:endParaRPr lang="en-US" altLang="x-none" sz="1400">
              <a:solidFill>
                <a:srgbClr val="767171"/>
              </a:solidFill>
            </a:endParaRPr>
          </a:p>
        </p:txBody>
      </p:sp>
      <p:sp>
        <p:nvSpPr>
          <p:cNvPr id="13" name="Title 2"/>
          <p:cNvSpPr>
            <a:spLocks noGrp="1"/>
          </p:cNvSpPr>
          <p:nvPr>
            <p:ph type="title"/>
          </p:nvPr>
        </p:nvSpPr>
        <p:spPr>
          <a:xfrm>
            <a:off x="441704" y="194930"/>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
        <p:nvSpPr>
          <p:cNvPr id="3" name="Content Placeholder 2"/>
          <p:cNvSpPr>
            <a:spLocks noGrp="1"/>
          </p:cNvSpPr>
          <p:nvPr>
            <p:ph sz="quarter" idx="10"/>
          </p:nvPr>
        </p:nvSpPr>
        <p:spPr>
          <a:xfrm>
            <a:off x="673768" y="1219199"/>
            <a:ext cx="5919538" cy="4908885"/>
          </a:xfrm>
          <a:prstGeom prst="rect">
            <a:avLst/>
          </a:prstGeom>
        </p:spPr>
        <p:txBody>
          <a:bodyPr/>
          <a:lstStyle>
            <a:lvl1pPr marL="0" indent="0">
              <a:buNone/>
              <a:defRPr sz="2400">
                <a:latin typeface="Helvetica Neue" charset="0"/>
                <a:ea typeface="Helvetica Neue" charset="0"/>
                <a:cs typeface="Helvetica Neue" charset="0"/>
              </a:defRPr>
            </a:lvl1pPr>
            <a:lvl2pPr marL="573088" indent="-317500">
              <a:tabLst/>
              <a:defRPr sz="2000">
                <a:latin typeface="Helvetica Neue" charset="0"/>
                <a:ea typeface="Helvetica Neue" charset="0"/>
                <a:cs typeface="Helvetica Neue" charset="0"/>
              </a:defRPr>
            </a:lvl2pPr>
            <a:lvl3pPr marL="976313" indent="-171450">
              <a:tabLst/>
              <a:defRPr sz="1800">
                <a:latin typeface="Helvetica Neue" charset="0"/>
                <a:ea typeface="Helvetica Neue" charset="0"/>
                <a:cs typeface="Helvetica Neue" charset="0"/>
              </a:defRPr>
            </a:lvl3pPr>
            <a:lvl4pPr marL="1489075" indent="-207963">
              <a:tabLst/>
              <a:defRPr sz="1600">
                <a:latin typeface="Helvetica Neue" charset="0"/>
                <a:ea typeface="Helvetica Neue" charset="0"/>
                <a:cs typeface="Helvetica Neue" charset="0"/>
              </a:defRPr>
            </a:lvl4pPr>
            <a:lvl5pPr marL="1952625" indent="-280988">
              <a:tabLst/>
              <a:defRPr sz="1600">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7475538" y="1219200"/>
            <a:ext cx="4364037" cy="4908550"/>
          </a:xfrm>
          <a:prstGeom prst="rect">
            <a:avLst/>
          </a:prstGeom>
        </p:spPr>
        <p:txBody>
          <a:bodyPr/>
          <a:lstStyle>
            <a:lvl1pPr>
              <a:defRPr sz="2400">
                <a:solidFill>
                  <a:schemeClr val="bg1"/>
                </a:solidFill>
                <a:latin typeface="Helvetica Neue" charset="0"/>
                <a:ea typeface="Helvetica Neue" charset="0"/>
                <a:cs typeface="Helvetica Neue" charset="0"/>
              </a:defRPr>
            </a:lvl1pPr>
            <a:lvl2pPr>
              <a:defRPr sz="2000">
                <a:solidFill>
                  <a:schemeClr val="bg1"/>
                </a:solidFill>
                <a:latin typeface="Helvetica Neue" charset="0"/>
                <a:ea typeface="Helvetica Neue" charset="0"/>
                <a:cs typeface="Helvetica Neue" charset="0"/>
              </a:defRPr>
            </a:lvl2pPr>
            <a:lvl3pPr>
              <a:defRPr sz="1800">
                <a:solidFill>
                  <a:schemeClr val="bg1"/>
                </a:solidFill>
                <a:latin typeface="Helvetica Neue" charset="0"/>
                <a:ea typeface="Helvetica Neue" charset="0"/>
                <a:cs typeface="Helvetica Neue" charset="0"/>
              </a:defRPr>
            </a:lvl3pPr>
            <a:lvl4pPr>
              <a:defRPr sz="1600">
                <a:solidFill>
                  <a:schemeClr val="bg1"/>
                </a:solidFill>
                <a:latin typeface="Helvetica Neue" charset="0"/>
                <a:ea typeface="Helvetica Neue" charset="0"/>
                <a:cs typeface="Helvetica Neue" charset="0"/>
              </a:defRPr>
            </a:lvl4pPr>
            <a:lvl5pPr>
              <a:defRPr sz="1600">
                <a:solidFill>
                  <a:schemeClr val="bg1"/>
                </a:solidFill>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generic-left">
    <p:bg>
      <p:bgPr>
        <a:solidFill>
          <a:srgbClr val="FAFCFF"/>
        </a:solidFill>
        <a:effectLst/>
      </p:bgPr>
    </p:bg>
    <p:spTree>
      <p:nvGrpSpPr>
        <p:cNvPr id="1" name=""/>
        <p:cNvGrpSpPr/>
        <p:nvPr/>
      </p:nvGrpSpPr>
      <p:grpSpPr>
        <a:xfrm>
          <a:off x="0" y="0"/>
          <a:ext cx="0" cy="0"/>
          <a:chOff x="0" y="0"/>
          <a:chExt cx="0" cy="0"/>
        </a:xfrm>
      </p:grpSpPr>
      <p:sp>
        <p:nvSpPr>
          <p:cNvPr id="5" name="Rectangle 4"/>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6"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680626DF-0735-DC4A-8558-FBC03309E935}" type="slidenum">
              <a:rPr lang="en-US" altLang="x-none" sz="1400">
                <a:solidFill>
                  <a:srgbClr val="767171"/>
                </a:solidFill>
              </a:rPr>
              <a:pPr eaLnBrk="1" hangingPunct="1"/>
              <a:t>‹#›</a:t>
            </a:fld>
            <a:endParaRPr lang="en-US" altLang="x-none" sz="1400">
              <a:solidFill>
                <a:srgbClr val="767171"/>
              </a:solidFill>
            </a:endParaRPr>
          </a:p>
        </p:txBody>
      </p:sp>
      <p:sp>
        <p:nvSpPr>
          <p:cNvPr id="8" name="TextBox 14"/>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4" name="Content Placeholder 3"/>
          <p:cNvSpPr>
            <a:spLocks noGrp="1"/>
          </p:cNvSpPr>
          <p:nvPr>
            <p:ph sz="quarter" idx="10"/>
          </p:nvPr>
        </p:nvSpPr>
        <p:spPr>
          <a:xfrm>
            <a:off x="1661528" y="3137005"/>
            <a:ext cx="9102725" cy="893763"/>
          </a:xfrm>
          <a:prstGeom prst="rect">
            <a:avLst/>
          </a:prstGeom>
        </p:spPr>
        <p:txBody>
          <a:bodyPr/>
          <a:lstStyle>
            <a:lvl1pPr marL="0" indent="0">
              <a:buNone/>
              <a:defRPr sz="2400" b="0" i="0" baseline="0">
                <a:solidFill>
                  <a:schemeClr val="tx1">
                    <a:lumMod val="65000"/>
                    <a:lumOff val="35000"/>
                  </a:schemeClr>
                </a:solidFill>
                <a:latin typeface="Helvetica Neue" charset="0"/>
                <a:ea typeface="Helvetica Neue" charset="0"/>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9" name="Title 2"/>
          <p:cNvSpPr>
            <a:spLocks noGrp="1"/>
          </p:cNvSpPr>
          <p:nvPr>
            <p:ph type="title"/>
          </p:nvPr>
        </p:nvSpPr>
        <p:spPr>
          <a:xfrm>
            <a:off x="441704" y="194930"/>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eneric-title-text">
    <p:bg>
      <p:bgPr>
        <a:solidFill>
          <a:srgbClr val="FAFCFF"/>
        </a:solidFill>
        <a:effectLst/>
      </p:bgPr>
    </p:bg>
    <p:spTree>
      <p:nvGrpSpPr>
        <p:cNvPr id="1" name=""/>
        <p:cNvGrpSpPr/>
        <p:nvPr/>
      </p:nvGrpSpPr>
      <p:grpSpPr>
        <a:xfrm>
          <a:off x="0" y="0"/>
          <a:ext cx="0" cy="0"/>
          <a:chOff x="0" y="0"/>
          <a:chExt cx="0" cy="0"/>
        </a:xfrm>
      </p:grpSpPr>
      <p:sp>
        <p:nvSpPr>
          <p:cNvPr id="5" name="Rectangle 4"/>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6"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E454945B-CBD0-134D-89FD-283E9838A941}" type="slidenum">
              <a:rPr lang="en-US" altLang="x-none" sz="1400">
                <a:solidFill>
                  <a:srgbClr val="767171"/>
                </a:solidFill>
              </a:rPr>
              <a:pPr eaLnBrk="1" hangingPunct="1"/>
              <a:t>‹#›</a:t>
            </a:fld>
            <a:endParaRPr lang="en-US" altLang="x-none" sz="1400">
              <a:solidFill>
                <a:srgbClr val="767171"/>
              </a:solidFill>
            </a:endParaRPr>
          </a:p>
        </p:txBody>
      </p:sp>
      <p:sp>
        <p:nvSpPr>
          <p:cNvPr id="8" name="TextBox 14"/>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4" name="Content Placeholder 3"/>
          <p:cNvSpPr>
            <a:spLocks noGrp="1"/>
          </p:cNvSpPr>
          <p:nvPr>
            <p:ph sz="quarter" idx="10"/>
          </p:nvPr>
        </p:nvSpPr>
        <p:spPr>
          <a:xfrm>
            <a:off x="1661526" y="3634823"/>
            <a:ext cx="9102725" cy="893763"/>
          </a:xfrm>
          <a:prstGeom prst="rect">
            <a:avLst/>
          </a:prstGeom>
        </p:spPr>
        <p:txBody>
          <a:bodyPr/>
          <a:lstStyle>
            <a:lvl1pPr marL="0" indent="0" algn="ctr">
              <a:buNone/>
              <a:defRPr sz="2400" b="0" i="0" baseline="0">
                <a:solidFill>
                  <a:schemeClr val="tx1">
                    <a:lumMod val="65000"/>
                    <a:lumOff val="35000"/>
                  </a:schemeClr>
                </a:solidFill>
                <a:latin typeface="Helvetica Neue" charset="0"/>
                <a:ea typeface="Helvetica Neue" charset="0"/>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9" name="Text Placeholder 2"/>
          <p:cNvSpPr>
            <a:spLocks noGrp="1"/>
          </p:cNvSpPr>
          <p:nvPr>
            <p:ph type="body" sz="quarter" idx="17"/>
          </p:nvPr>
        </p:nvSpPr>
        <p:spPr>
          <a:xfrm>
            <a:off x="3497009" y="2950382"/>
            <a:ext cx="5431757" cy="427870"/>
          </a:xfrm>
          <a:prstGeom prst="rect">
            <a:avLst/>
          </a:prstGeom>
        </p:spPr>
        <p:txBody>
          <a:bodyPr/>
          <a:lstStyle>
            <a:lvl1pPr marL="0" indent="0" algn="ctr">
              <a:buNone/>
              <a:defRPr sz="2600" b="1" i="0" baseline="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1" name="Title 2"/>
          <p:cNvSpPr>
            <a:spLocks noGrp="1"/>
          </p:cNvSpPr>
          <p:nvPr>
            <p:ph type="title"/>
          </p:nvPr>
        </p:nvSpPr>
        <p:spPr>
          <a:xfrm>
            <a:off x="441704" y="194930"/>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eneric-left-divider">
    <p:bg>
      <p:bgPr>
        <a:solidFill>
          <a:srgbClr val="FAFCFF"/>
        </a:solidFill>
        <a:effectLst/>
      </p:bgPr>
    </p:bg>
    <p:spTree>
      <p:nvGrpSpPr>
        <p:cNvPr id="1" name=""/>
        <p:cNvGrpSpPr/>
        <p:nvPr/>
      </p:nvGrpSpPr>
      <p:grpSpPr>
        <a:xfrm>
          <a:off x="0" y="0"/>
          <a:ext cx="0" cy="0"/>
          <a:chOff x="0" y="0"/>
          <a:chExt cx="0" cy="0"/>
        </a:xfrm>
      </p:grpSpPr>
      <p:sp>
        <p:nvSpPr>
          <p:cNvPr id="7" name="Rectangle 6"/>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8"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3"/>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7629872B-51AA-DA45-8126-800CB2F431FF}" type="slidenum">
              <a:rPr lang="en-US" altLang="x-none" sz="1400">
                <a:solidFill>
                  <a:srgbClr val="767171"/>
                </a:solidFill>
              </a:rPr>
              <a:pPr eaLnBrk="1" hangingPunct="1"/>
              <a:t>‹#›</a:t>
            </a:fld>
            <a:endParaRPr lang="en-US" altLang="x-none" sz="1400">
              <a:solidFill>
                <a:srgbClr val="767171"/>
              </a:solidFill>
            </a:endParaRPr>
          </a:p>
        </p:txBody>
      </p:sp>
      <p:cxnSp>
        <p:nvCxnSpPr>
          <p:cNvPr id="10" name="Straight Connector 9"/>
          <p:cNvCxnSpPr/>
          <p:nvPr/>
        </p:nvCxnSpPr>
        <p:spPr>
          <a:xfrm>
            <a:off x="1260475" y="3216275"/>
            <a:ext cx="910272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5"/>
          <p:cNvSpPr txBox="1">
            <a:spLocks noChangeArrowheads="1"/>
          </p:cNvSpPr>
          <p:nvPr/>
        </p:nvSpPr>
        <p:spPr bwMode="auto">
          <a:xfrm>
            <a:off x="8502650" y="6281738"/>
            <a:ext cx="2084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algn="ctr" eaLnBrk="1" hangingPunct="1"/>
            <a:r>
              <a:rPr lang="en-US" altLang="x-none" sz="1200">
                <a:solidFill>
                  <a:srgbClr val="BFBFBF"/>
                </a:solidFill>
              </a:rPr>
              <a:t>Proprietary and Confidential</a:t>
            </a:r>
          </a:p>
        </p:txBody>
      </p:sp>
      <p:sp>
        <p:nvSpPr>
          <p:cNvPr id="4" name="Content Placeholder 3"/>
          <p:cNvSpPr>
            <a:spLocks noGrp="1"/>
          </p:cNvSpPr>
          <p:nvPr>
            <p:ph sz="quarter" idx="10"/>
          </p:nvPr>
        </p:nvSpPr>
        <p:spPr>
          <a:xfrm>
            <a:off x="1228391" y="2101850"/>
            <a:ext cx="9102725" cy="893763"/>
          </a:xfrm>
          <a:prstGeom prst="rect">
            <a:avLst/>
          </a:prstGeom>
        </p:spPr>
        <p:txBody>
          <a:bodyPr/>
          <a:lstStyle>
            <a:lvl1pPr marL="0" indent="0" algn="l">
              <a:buNone/>
              <a:defRPr sz="2400" b="0" i="0" baseline="0">
                <a:solidFill>
                  <a:schemeClr val="tx1">
                    <a:lumMod val="65000"/>
                    <a:lumOff val="35000"/>
                  </a:schemeClr>
                </a:solidFill>
                <a:latin typeface="Helvetica Neue" charset="0"/>
                <a:ea typeface="Helvetica Neue" charset="0"/>
                <a:cs typeface="Helvetica Neue" charset="0"/>
              </a:defRPr>
            </a:lvl1pPr>
            <a:lvl2pPr marL="457189" indent="0">
              <a:buNone/>
              <a:defRPr sz="2400" b="0" i="0">
                <a:solidFill>
                  <a:schemeClr val="tx1">
                    <a:lumMod val="65000"/>
                    <a:lumOff val="35000"/>
                  </a:schemeClr>
                </a:solidFill>
                <a:latin typeface="Helvetica Neue" charset="0"/>
                <a:ea typeface="Helvetica Neue" charset="0"/>
                <a:cs typeface="Helvetica Neue" charset="0"/>
              </a:defRPr>
            </a:lvl2pPr>
            <a:lvl3pPr marL="914377" indent="0">
              <a:buNone/>
              <a:defRPr sz="2400" b="0" i="0">
                <a:solidFill>
                  <a:schemeClr val="tx1">
                    <a:lumMod val="65000"/>
                    <a:lumOff val="35000"/>
                  </a:schemeClr>
                </a:solidFill>
                <a:latin typeface="Helvetica Neue" charset="0"/>
                <a:ea typeface="Helvetica Neue" charset="0"/>
                <a:cs typeface="Helvetica Neue" charset="0"/>
              </a:defRPr>
            </a:lvl3pPr>
            <a:lvl4pPr marL="1371566" indent="0">
              <a:buNone/>
              <a:defRPr sz="2400" b="0" i="0">
                <a:solidFill>
                  <a:schemeClr val="tx1">
                    <a:lumMod val="65000"/>
                    <a:lumOff val="35000"/>
                  </a:schemeClr>
                </a:solidFill>
                <a:latin typeface="Helvetica Neue" charset="0"/>
                <a:ea typeface="Helvetica Neue" charset="0"/>
                <a:cs typeface="Helvetica Neue" charset="0"/>
              </a:defRPr>
            </a:lvl4pPr>
            <a:lvl5pPr marL="1828755" indent="0">
              <a:buNone/>
              <a:defRPr sz="2400" b="0" i="0">
                <a:solidFill>
                  <a:schemeClr val="tx1">
                    <a:lumMod val="65000"/>
                    <a:lumOff val="35000"/>
                  </a:schemeClr>
                </a:solidFill>
                <a:latin typeface="Helvetica Neue" charset="0"/>
                <a:ea typeface="Helvetica Neue" charset="0"/>
                <a:cs typeface="Helvetica Neue" charset="0"/>
              </a:defRPr>
            </a:lvl5pPr>
          </a:lstStyle>
          <a:p>
            <a:pPr lvl="0"/>
            <a:r>
              <a:rPr lang="en-US"/>
              <a:t>Click to edit Master text styles</a:t>
            </a:r>
          </a:p>
        </p:txBody>
      </p:sp>
      <p:sp>
        <p:nvSpPr>
          <p:cNvPr id="6" name="Text Placeholder 5"/>
          <p:cNvSpPr>
            <a:spLocks noGrp="1"/>
          </p:cNvSpPr>
          <p:nvPr>
            <p:ph type="body" sz="quarter" idx="11"/>
          </p:nvPr>
        </p:nvSpPr>
        <p:spPr>
          <a:xfrm>
            <a:off x="1261242" y="3505199"/>
            <a:ext cx="7241074"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7" name="Text Placeholder 5"/>
          <p:cNvSpPr>
            <a:spLocks noGrp="1"/>
          </p:cNvSpPr>
          <p:nvPr>
            <p:ph type="body" sz="quarter" idx="12"/>
          </p:nvPr>
        </p:nvSpPr>
        <p:spPr>
          <a:xfrm>
            <a:off x="1261242" y="4211637"/>
            <a:ext cx="7241074"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8" name="Text Placeholder 5"/>
          <p:cNvSpPr>
            <a:spLocks noGrp="1"/>
          </p:cNvSpPr>
          <p:nvPr>
            <p:ph type="body" sz="quarter" idx="13"/>
          </p:nvPr>
        </p:nvSpPr>
        <p:spPr>
          <a:xfrm>
            <a:off x="1261242" y="4859439"/>
            <a:ext cx="7241074" cy="706438"/>
          </a:xfrm>
          <a:prstGeom prst="rect">
            <a:avLst/>
          </a:prstGeom>
        </p:spPr>
        <p:txBody>
          <a:bodyPr/>
          <a:lstStyle>
            <a:lvl1pPr>
              <a:defRPr sz="2000" b="0" i="0">
                <a:solidFill>
                  <a:schemeClr val="tx1">
                    <a:lumMod val="65000"/>
                    <a:lumOff val="35000"/>
                  </a:schemeClr>
                </a:solidFill>
                <a:latin typeface="Helvetica Neue" charset="0"/>
                <a:ea typeface="Helvetica Neue" charset="0"/>
                <a:cs typeface="Helvetica Neue" charset="0"/>
              </a:defRPr>
            </a:lvl1pPr>
          </a:lstStyle>
          <a:p>
            <a:pPr lvl="0"/>
            <a:r>
              <a:rPr lang="en-US"/>
              <a:t>Click to edit Master text styles</a:t>
            </a:r>
          </a:p>
        </p:txBody>
      </p:sp>
      <p:sp>
        <p:nvSpPr>
          <p:cNvPr id="12" name="Title 2"/>
          <p:cNvSpPr>
            <a:spLocks noGrp="1"/>
          </p:cNvSpPr>
          <p:nvPr>
            <p:ph type="title"/>
          </p:nvPr>
        </p:nvSpPr>
        <p:spPr>
          <a:xfrm>
            <a:off x="542424" y="190525"/>
            <a:ext cx="7959892" cy="485456"/>
          </a:xfrm>
          <a:prstGeom prst="rect">
            <a:avLst/>
          </a:prstGeom>
        </p:spPr>
        <p:txBody>
          <a:bodyPr/>
          <a:lstStyle>
            <a:lvl1pPr>
              <a:defRPr sz="2400">
                <a:solidFill>
                  <a:srgbClr val="5984DC"/>
                </a:solidFill>
                <a:latin typeface="Helvetica Neue" charset="0"/>
                <a:ea typeface="Helvetica Neue" charset="0"/>
                <a:cs typeface="Helvetica Neue" charset="0"/>
              </a:defRPr>
            </a:lvl1p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AFF"/>
        </a:solidFill>
        <a:effectLst/>
      </p:bgPr>
    </p:bg>
    <p:spTree>
      <p:nvGrpSpPr>
        <p:cNvPr id="1" name=""/>
        <p:cNvGrpSpPr/>
        <p:nvPr/>
      </p:nvGrpSpPr>
      <p:grpSpPr>
        <a:xfrm>
          <a:off x="0" y="0"/>
          <a:ext cx="0" cy="0"/>
          <a:chOff x="0" y="0"/>
          <a:chExt cx="0" cy="0"/>
        </a:xfrm>
      </p:grpSpPr>
      <p:pic>
        <p:nvPicPr>
          <p:cNvPr id="1026" name="Picture 1"/>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0453688" y="5811838"/>
            <a:ext cx="1624012"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Box 2"/>
          <p:cNvSpPr txBox="1">
            <a:spLocks noChangeArrowheads="1"/>
          </p:cNvSpPr>
          <p:nvPr/>
        </p:nvSpPr>
        <p:spPr bwMode="auto">
          <a:xfrm>
            <a:off x="11493500" y="279400"/>
            <a:ext cx="488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pPr eaLnBrk="1" hangingPunct="1"/>
            <a:fld id="{A2205C51-64C3-F442-9724-7B3B9C6B76B9}" type="slidenum">
              <a:rPr lang="en-US" altLang="x-none" sz="1400">
                <a:solidFill>
                  <a:srgbClr val="767171"/>
                </a:solidFill>
              </a:rPr>
              <a:pPr eaLnBrk="1" hangingPunct="1"/>
              <a:t>‹#›</a:t>
            </a:fld>
            <a:endParaRPr lang="en-US" altLang="x-none" sz="1400">
              <a:solidFill>
                <a:srgbClr val="767171"/>
              </a:solidFill>
            </a:endParaRPr>
          </a:p>
        </p:txBody>
      </p:sp>
      <p:sp>
        <p:nvSpPr>
          <p:cNvPr id="6" name="Footer Placeholder 5"/>
          <p:cNvSpPr>
            <a:spLocks noGrp="1"/>
          </p:cNvSpPr>
          <p:nvPr>
            <p:ph type="ftr" sz="quarter" idx="3"/>
          </p:nvPr>
        </p:nvSpPr>
        <p:spPr>
          <a:xfrm>
            <a:off x="8293100" y="6237288"/>
            <a:ext cx="2395538" cy="371475"/>
          </a:xfrm>
          <a:prstGeom prst="rect">
            <a:avLst/>
          </a:prstGeom>
        </p:spPr>
        <p:txBody>
          <a:bodyPr vert="horz" lIns="91440" tIns="45720" rIns="91440" bIns="45720" rtlCol="0" anchor="ctr"/>
          <a:lstStyle>
            <a:lvl1pPr algn="ctr" eaLnBrk="1" fontAlgn="auto" hangingPunct="1">
              <a:spcBef>
                <a:spcPts val="0"/>
              </a:spcBef>
              <a:spcAft>
                <a:spcPts val="0"/>
              </a:spcAft>
              <a:defRPr sz="1200" dirty="0" smtClean="0">
                <a:solidFill>
                  <a:schemeClr val="bg1">
                    <a:lumMod val="75000"/>
                  </a:schemeClr>
                </a:solidFill>
                <a:latin typeface="+mn-lt"/>
              </a:defRPr>
            </a:lvl1pPr>
          </a:lstStyle>
          <a:p>
            <a:pPr>
              <a:defRPr/>
            </a:pPr>
            <a:r>
              <a:rPr lang="en-US"/>
              <a:t>Proprietary and Confidential</a:t>
            </a:r>
          </a:p>
        </p:txBody>
      </p:sp>
      <p:sp>
        <p:nvSpPr>
          <p:cNvPr id="7" name="Rectangle 6"/>
          <p:cNvSpPr/>
          <p:nvPr/>
        </p:nvSpPr>
        <p:spPr>
          <a:xfrm>
            <a:off x="-11113" y="-11113"/>
            <a:ext cx="12203113" cy="896938"/>
          </a:xfrm>
          <a:prstGeom prst="rect">
            <a:avLst/>
          </a:prstGeom>
          <a:solidFill>
            <a:schemeClr val="bg1"/>
          </a:solidFill>
          <a:ln>
            <a:solidFill>
              <a:schemeClr val="bg2"/>
            </a:solidFill>
          </a:ln>
        </p:spPr>
        <p:style>
          <a:lnRef idx="2">
            <a:schemeClr val="accent6"/>
          </a:lnRef>
          <a:fillRef idx="1">
            <a:schemeClr val="lt1"/>
          </a:fillRef>
          <a:effectRef idx="0">
            <a:schemeClr val="accent6"/>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030" name="Text Placeholder 10"/>
          <p:cNvSpPr>
            <a:spLocks noGrp="1"/>
          </p:cNvSpPr>
          <p:nvPr>
            <p:ph type="body" idx="1"/>
          </p:nvPr>
        </p:nvSpPr>
        <p:spPr bwMode="auto">
          <a:xfrm>
            <a:off x="501650" y="1319213"/>
            <a:ext cx="10515600" cy="435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31" name="Title Placeholder 11"/>
          <p:cNvSpPr>
            <a:spLocks noGrp="1"/>
          </p:cNvSpPr>
          <p:nvPr>
            <p:ph type="title"/>
          </p:nvPr>
        </p:nvSpPr>
        <p:spPr bwMode="auto">
          <a:xfrm>
            <a:off x="501650" y="128588"/>
            <a:ext cx="81772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3" name="Slide Number Placeholder 12"/>
          <p:cNvSpPr>
            <a:spLocks noGrp="1"/>
          </p:cNvSpPr>
          <p:nvPr>
            <p:ph type="sldNum" sz="quarter" idx="4"/>
          </p:nvPr>
        </p:nvSpPr>
        <p:spPr>
          <a:xfrm>
            <a:off x="11398250" y="250825"/>
            <a:ext cx="487363" cy="336550"/>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6EECA1BA-B5EF-0D4D-8B2E-80C3ADC6DDD8}" type="slidenum">
              <a:rPr lang="en-US" smtClean="0"/>
              <a:pPr>
                <a:defRPr/>
              </a:pPr>
              <a:t>‹#›</a:t>
            </a:fld>
            <a:endParaRPr lang="en-US"/>
          </a:p>
        </p:txBody>
      </p:sp>
    </p:spTree>
    <p:extLst>
      <p:ext uri="{BB962C8B-B14F-4D97-AF65-F5344CB8AC3E}">
        <p14:creationId xmlns:p14="http://schemas.microsoft.com/office/powerpoint/2010/main" val="197006700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hdr="0" ftr="0" dt="0"/>
  <p:txStyles>
    <p:titleStyle>
      <a:lvl1pPr algn="l" defTabSz="912813" rtl="0" eaLnBrk="1" fontAlgn="base" hangingPunct="1">
        <a:lnSpc>
          <a:spcPct val="90000"/>
        </a:lnSpc>
        <a:spcBef>
          <a:spcPct val="0"/>
        </a:spcBef>
        <a:spcAft>
          <a:spcPct val="0"/>
        </a:spcAft>
        <a:defRPr sz="2400" kern="1200" baseline="0">
          <a:solidFill>
            <a:srgbClr val="5984DC"/>
          </a:solidFill>
          <a:latin typeface="Arial" panose="020B0604020202020204" pitchFamily="34" charset="0"/>
          <a:ea typeface="ＭＳ Ｐゴシック" panose="020B0600070205080204" pitchFamily="50" charset="-128"/>
          <a:cs typeface="Meiryo UI" panose="020B0604030504040204" pitchFamily="50" charset="-128"/>
        </a:defRPr>
      </a:lvl1pPr>
      <a:lvl2pPr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2pPr>
      <a:lvl3pPr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3pPr>
      <a:lvl4pPr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4pPr>
      <a:lvl5pPr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5pPr>
      <a:lvl6pPr marL="457200"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6pPr>
      <a:lvl7pPr marL="914400"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7pPr>
      <a:lvl8pPr marL="1371600"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8pPr>
      <a:lvl9pPr marL="1828800" algn="l" defTabSz="912813" rtl="0" eaLnBrk="1" fontAlgn="base" hangingPunct="1">
        <a:lnSpc>
          <a:spcPct val="90000"/>
        </a:lnSpc>
        <a:spcBef>
          <a:spcPct val="0"/>
        </a:spcBef>
        <a:spcAft>
          <a:spcPct val="0"/>
        </a:spcAft>
        <a:defRPr sz="2400">
          <a:solidFill>
            <a:srgbClr val="5984DC"/>
          </a:solidFill>
          <a:latin typeface="Helvetica Neue" charset="0"/>
          <a:ea typeface="Helvetica Neue" charset="0"/>
          <a:cs typeface="Helvetica Neue" charset="0"/>
        </a:defRPr>
      </a:lvl9pPr>
    </p:titleStyle>
    <p:bodyStyle>
      <a:lvl1pPr marL="227013" indent="-227013" algn="l" defTabSz="912813" rtl="0" eaLnBrk="1" fontAlgn="base" hangingPunct="1">
        <a:lnSpc>
          <a:spcPct val="90000"/>
        </a:lnSpc>
        <a:spcBef>
          <a:spcPts val="1000"/>
        </a:spcBef>
        <a:spcAft>
          <a:spcPct val="0"/>
        </a:spcAft>
        <a:buFont typeface="Arial" charset="0"/>
        <a:buChar char="•"/>
        <a:defRPr sz="24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1pPr>
      <a:lvl2pPr marL="684213" indent="-227013" algn="l" defTabSz="912813" rtl="0" eaLnBrk="1" fontAlgn="base" hangingPunct="1">
        <a:lnSpc>
          <a:spcPct val="90000"/>
        </a:lnSpc>
        <a:spcBef>
          <a:spcPts val="500"/>
        </a:spcBef>
        <a:spcAft>
          <a:spcPct val="0"/>
        </a:spcAft>
        <a:buFont typeface="Arial" charset="0"/>
        <a:buChar char="•"/>
        <a:defRPr sz="20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2pPr>
      <a:lvl3pPr marL="1141413" indent="-227013" algn="l" defTabSz="912813" rtl="0" eaLnBrk="1" fontAlgn="base" hangingPunct="1">
        <a:lnSpc>
          <a:spcPct val="90000"/>
        </a:lnSpc>
        <a:spcBef>
          <a:spcPts val="500"/>
        </a:spcBef>
        <a:spcAft>
          <a:spcPct val="0"/>
        </a:spcAft>
        <a:buFont typeface="Arial" charset="0"/>
        <a:buChar char="•"/>
        <a:defRPr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3pPr>
      <a:lvl4pPr marL="1598613" indent="-227013" algn="l" defTabSz="912813" rtl="0" eaLnBrk="1" fontAlgn="base" hangingPunct="1">
        <a:lnSpc>
          <a:spcPct val="90000"/>
        </a:lnSpc>
        <a:spcBef>
          <a:spcPts val="500"/>
        </a:spcBef>
        <a:spcAft>
          <a:spcPct val="0"/>
        </a:spcAft>
        <a:buFont typeface="Arial" charset="0"/>
        <a:buChar char="•"/>
        <a:defRPr sz="16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4pPr>
      <a:lvl5pPr marL="2055813" indent="-227013" algn="l" defTabSz="912813" rtl="0" eaLnBrk="1" fontAlgn="base" hangingPunct="1">
        <a:lnSpc>
          <a:spcPct val="90000"/>
        </a:lnSpc>
        <a:spcBef>
          <a:spcPts val="500"/>
        </a:spcBef>
        <a:spcAft>
          <a:spcPct val="0"/>
        </a:spcAft>
        <a:buFont typeface="Arial" charset="0"/>
        <a:buChar char="•"/>
        <a:defRPr sz="16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87.sv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13.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svg"/><Relationship Id="rId7" Type="http://schemas.openxmlformats.org/officeDocument/2006/relationships/image" Target="../media/image89.sv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101.svg"/><Relationship Id="rId4" Type="http://schemas.openxmlformats.org/officeDocument/2006/relationships/image" Target="../media/image100.png"/><Relationship Id="rId9" Type="http://schemas.openxmlformats.org/officeDocument/2006/relationships/image" Target="../media/image103.svg"/></Relationships>
</file>

<file path=ppt/slides/_rels/slide103.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5" Type="http://schemas.openxmlformats.org/officeDocument/2006/relationships/image" Target="../media/image105.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5" Type="http://schemas.openxmlformats.org/officeDocument/2006/relationships/image" Target="../media/image108.png"/><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7.png"/></Relationships>
</file>

<file path=ppt/slides/_rels/slide10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3.xml"/><Relationship Id="rId5" Type="http://schemas.openxmlformats.org/officeDocument/2006/relationships/image" Target="../media/image111.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1.svg"/><Relationship Id="rId7" Type="http://schemas.openxmlformats.org/officeDocument/2006/relationships/image" Target="../media/image89.sv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113.png"/><Relationship Id="rId4" Type="http://schemas.openxmlformats.org/officeDocument/2006/relationships/image" Target="../media/image112.png"/></Relationships>
</file>

<file path=ppt/slides/_rels/slide11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01.svg"/><Relationship Id="rId7" Type="http://schemas.openxmlformats.org/officeDocument/2006/relationships/image" Target="../media/image118.png"/><Relationship Id="rId2" Type="http://schemas.openxmlformats.org/officeDocument/2006/relationships/image" Target="../media/image100.png"/><Relationship Id="rId1" Type="http://schemas.openxmlformats.org/officeDocument/2006/relationships/slideLayout" Target="../slideLayouts/slideLayout13.xml"/><Relationship Id="rId6" Type="http://schemas.openxmlformats.org/officeDocument/2006/relationships/image" Target="../media/image117.png"/><Relationship Id="rId11" Type="http://schemas.openxmlformats.org/officeDocument/2006/relationships/image" Target="../media/image89.svg"/><Relationship Id="rId5" Type="http://schemas.openxmlformats.org/officeDocument/2006/relationships/image" Target="../media/image116.png"/><Relationship Id="rId10" Type="http://schemas.openxmlformats.org/officeDocument/2006/relationships/image" Target="../media/image88.png"/><Relationship Id="rId4" Type="http://schemas.openxmlformats.org/officeDocument/2006/relationships/image" Target="../media/image115.png"/><Relationship Id="rId9" Type="http://schemas.openxmlformats.org/officeDocument/2006/relationships/image" Target="../media/image12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jpeg"/><Relationship Id="rId1" Type="http://schemas.openxmlformats.org/officeDocument/2006/relationships/slideLayout" Target="../slideLayouts/slideLayout13.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8.svg"/><Relationship Id="rId7" Type="http://schemas.openxmlformats.org/officeDocument/2006/relationships/image" Target="../media/image130.png"/><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9.png"/><Relationship Id="rId9" Type="http://schemas.openxmlformats.org/officeDocument/2006/relationships/image" Target="../media/image132.svg"/></Relationships>
</file>

<file path=ppt/slides/_rels/slide11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 Id="rId5" Type="http://schemas.openxmlformats.org/officeDocument/2006/relationships/image" Target="../media/image136.png"/><Relationship Id="rId4" Type="http://schemas.openxmlformats.org/officeDocument/2006/relationships/image" Target="../media/image135.png"/></Relationships>
</file>

<file path=ppt/slides/_rels/slide116.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24.png"/><Relationship Id="rId7" Type="http://schemas.openxmlformats.org/officeDocument/2006/relationships/image" Target="../media/image114.png"/><Relationship Id="rId12" Type="http://schemas.openxmlformats.org/officeDocument/2006/relationships/image" Target="../media/image144.svg"/><Relationship Id="rId2" Type="http://schemas.openxmlformats.org/officeDocument/2006/relationships/image" Target="../media/image137.png"/><Relationship Id="rId1" Type="http://schemas.openxmlformats.org/officeDocument/2006/relationships/slideLayout" Target="../slideLayouts/slideLayout13.xml"/><Relationship Id="rId6" Type="http://schemas.openxmlformats.org/officeDocument/2006/relationships/image" Target="../media/image139.svg"/><Relationship Id="rId11" Type="http://schemas.openxmlformats.org/officeDocument/2006/relationships/image" Target="../media/image143.png"/><Relationship Id="rId5" Type="http://schemas.openxmlformats.org/officeDocument/2006/relationships/image" Target="../media/image138.png"/><Relationship Id="rId10" Type="http://schemas.openxmlformats.org/officeDocument/2006/relationships/image" Target="../media/image142.png"/><Relationship Id="rId4" Type="http://schemas.openxmlformats.org/officeDocument/2006/relationships/image" Target="../media/image125.svg"/><Relationship Id="rId9" Type="http://schemas.openxmlformats.org/officeDocument/2006/relationships/image" Target="../media/image141.png"/></Relationships>
</file>

<file path=ppt/slides/_rels/slide11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9.svg"/><Relationship Id="rId7" Type="http://schemas.openxmlformats.org/officeDocument/2006/relationships/image" Target="../media/image89.svg"/><Relationship Id="rId2" Type="http://schemas.openxmlformats.org/officeDocument/2006/relationships/image" Target="../media/image98.png"/><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146.svg"/><Relationship Id="rId5" Type="http://schemas.openxmlformats.org/officeDocument/2006/relationships/image" Target="../media/image101.svg"/><Relationship Id="rId10" Type="http://schemas.openxmlformats.org/officeDocument/2006/relationships/image" Target="../media/image145.png"/><Relationship Id="rId4" Type="http://schemas.openxmlformats.org/officeDocument/2006/relationships/image" Target="../media/image100.png"/><Relationship Id="rId9" Type="http://schemas.openxmlformats.org/officeDocument/2006/relationships/image" Target="../media/image103.sv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 Id="rId4" Type="http://schemas.openxmlformats.org/officeDocument/2006/relationships/image" Target="../media/image153.png"/></Relationships>
</file>

<file path=ppt/slides/_rels/slide1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 Id="rId4" Type="http://schemas.openxmlformats.org/officeDocument/2006/relationships/image" Target="../media/image156.png"/></Relationships>
</file>

<file path=ppt/slides/_rels/slide12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3.xml"/><Relationship Id="rId5" Type="http://schemas.openxmlformats.org/officeDocument/2006/relationships/image" Target="../media/image162.png"/><Relationship Id="rId4" Type="http://schemas.openxmlformats.org/officeDocument/2006/relationships/image" Target="../media/image161.png"/></Relationships>
</file>

<file path=ppt/slides/_rels/slide13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 Id="rId5" Type="http://schemas.openxmlformats.org/officeDocument/2006/relationships/image" Target="../media/image166.png"/><Relationship Id="rId4" Type="http://schemas.openxmlformats.org/officeDocument/2006/relationships/image" Target="../media/image165.png"/></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13.xml"/><Relationship Id="rId4" Type="http://schemas.openxmlformats.org/officeDocument/2006/relationships/image" Target="../media/image16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sv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hyperlink" Target="https://5g-tools.com/4g-lte-rs-re-power-calculator/" TargetMode="Externa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2.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5" Type="http://schemas.openxmlformats.org/officeDocument/2006/relationships/image" Target="../media/image4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s>
</file>

<file path=ppt/slides/_rels/slide4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9.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8.png"/><Relationship Id="rId2" Type="http://schemas.openxmlformats.org/officeDocument/2006/relationships/notesSlide" Target="../notesSlides/notesSlide4.xml"/><Relationship Id="rId16" Type="http://schemas.openxmlformats.org/officeDocument/2006/relationships/image" Target="../media/image44.svg"/><Relationship Id="rId1" Type="http://schemas.openxmlformats.org/officeDocument/2006/relationships/slideLayout" Target="../slideLayouts/slideLayout13.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3.xml"/><Relationship Id="rId5" Type="http://schemas.openxmlformats.org/officeDocument/2006/relationships/image" Target="../media/image57.sv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hyperlink" Target="https://unifier-datix.ntt-west.clusters.tupl.tech/unifier/" TargetMode="Externa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a:t>
            </a:r>
            <a:r>
              <a:rPr kumimoji="1" lang="ja-JP" altLang="en-US" sz="4000" b="1">
                <a:latin typeface="Meiryo UI" panose="020B0604030504040204" pitchFamily="50" charset="-128"/>
                <a:ea typeface="Meiryo UI" panose="020B0604030504040204" pitchFamily="50" charset="-128"/>
              </a:rPr>
              <a:t>西日本様向け</a:t>
            </a:r>
            <a:br>
              <a:rPr kumimoji="1" lang="en-US" altLang="ja-JP" sz="4000" b="1" dirty="0">
                <a:latin typeface="Meiryo UI" panose="020B0604030504040204" pitchFamily="50" charset="-128"/>
                <a:ea typeface="Meiryo UI" panose="020B0604030504040204" pitchFamily="50" charset="-128"/>
              </a:rPr>
            </a:br>
            <a:r>
              <a:rPr kumimoji="1" lang="ja-JP" altLang="en-US" sz="4000" b="1">
                <a:latin typeface="Meiryo UI" panose="020B0604030504040204" pitchFamily="50" charset="-128"/>
                <a:ea typeface="Meiryo UI" panose="020B0604030504040204" pitchFamily="50" charset="-128"/>
              </a:rPr>
              <a:t>定例会資料</a:t>
            </a:r>
            <a:r>
              <a:rPr kumimoji="1" lang="en-US" altLang="ja-JP" sz="4000" b="1" dirty="0">
                <a:latin typeface="Meiryo UI" panose="020B0604030504040204" pitchFamily="50" charset="-128"/>
                <a:ea typeface="Meiryo UI" panose="020B0604030504040204" pitchFamily="50" charset="-128"/>
              </a:rPr>
              <a:t>(4</a:t>
            </a:r>
            <a:r>
              <a:rPr kumimoji="1" lang="ja-JP" altLang="en-US" sz="4000" b="1">
                <a:latin typeface="Meiryo UI" panose="020B0604030504040204" pitchFamily="50" charset="-128"/>
                <a:ea typeface="Meiryo UI" panose="020B0604030504040204" pitchFamily="50" charset="-128"/>
              </a:rPr>
              <a:t>月</a:t>
            </a:r>
            <a:r>
              <a:rPr kumimoji="1" lang="en-US" altLang="ja-JP" sz="4000" b="1" dirty="0">
                <a:latin typeface="Meiryo UI" panose="020B0604030504040204" pitchFamily="50" charset="-128"/>
                <a:ea typeface="Meiryo UI" panose="020B0604030504040204" pitchFamily="50" charset="-128"/>
              </a:rPr>
              <a:t>20</a:t>
            </a:r>
            <a:r>
              <a:rPr kumimoji="1" lang="ja-JP" altLang="en-US" sz="4000" b="1">
                <a:latin typeface="Meiryo UI" panose="020B0604030504040204" pitchFamily="50" charset="-128"/>
                <a:ea typeface="Meiryo UI" panose="020B0604030504040204" pitchFamily="50" charset="-128"/>
              </a:rPr>
              <a:t>日</a:t>
            </a:r>
            <a:r>
              <a:rPr kumimoji="1" lang="en-US" altLang="ja-JP" sz="4000" b="1" dirty="0">
                <a:latin typeface="Meiryo UI" panose="020B0604030504040204" pitchFamily="50" charset="-128"/>
                <a:ea typeface="Meiryo UI" panose="020B0604030504040204" pitchFamily="50" charset="-128"/>
              </a:rPr>
              <a:t>)</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4</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20</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3718211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a:t>
            </a:r>
            <a:r>
              <a:rPr kumimoji="1" lang="ja-JP" altLang="en-US" sz="2000">
                <a:latin typeface="Meiryo UI" panose="020B0604030504040204" pitchFamily="34" charset="-128"/>
                <a:ea typeface="Meiryo UI" panose="020B0604030504040204" pitchFamily="34" charset="-128"/>
              </a:rPr>
              <a:t>西日本様向け</a:t>
            </a:r>
            <a:r>
              <a:rPr kumimoji="1" lang="en-US" altLang="ja-JP" sz="2000" dirty="0">
                <a:latin typeface="Meiryo UI" panose="020B0604030504040204" pitchFamily="34" charset="-128"/>
                <a:ea typeface="Meiryo UI" panose="020B0604030504040204" pitchFamily="34" charset="-128"/>
              </a:rPr>
              <a:t>PoC</a:t>
            </a:r>
            <a:r>
              <a:rPr kumimoji="1" lang="ja-JP" altLang="en-US" sz="2000">
                <a:latin typeface="Meiryo UI" panose="020B0604030504040204" pitchFamily="34" charset="-128"/>
                <a:ea typeface="Meiryo UI" panose="020B0604030504040204" pitchFamily="34" charset="-128"/>
              </a:rPr>
              <a:t>プロジェクト概要</a:t>
            </a:r>
          </a:p>
        </p:txBody>
      </p:sp>
      <p:sp>
        <p:nvSpPr>
          <p:cNvPr id="3" name="テキスト ボックス 2">
            <a:extLst>
              <a:ext uri="{FF2B5EF4-FFF2-40B4-BE49-F238E27FC236}">
                <a16:creationId xmlns:a16="http://schemas.microsoft.com/office/drawing/2014/main" id="{00F1647D-0C39-E293-1594-B74E47505868}"/>
              </a:ext>
            </a:extLst>
          </p:cNvPr>
          <p:cNvSpPr txBox="1"/>
          <p:nvPr/>
        </p:nvSpPr>
        <p:spPr>
          <a:xfrm>
            <a:off x="224287" y="1091547"/>
            <a:ext cx="11205713" cy="830997"/>
          </a:xfrm>
          <a:prstGeom prst="rect">
            <a:avLst/>
          </a:prstGeom>
          <a:noFill/>
        </p:spPr>
        <p:txBody>
          <a:bodyPr wrap="square" rtlCol="0">
            <a:spAutoFit/>
          </a:bodyPr>
          <a:lstStyle/>
          <a:p>
            <a:r>
              <a:rPr kumimoji="1" lang="en-US" altLang="ja-JP" sz="1600" dirty="0">
                <a:solidFill>
                  <a:schemeClr val="accent5">
                    <a:lumMod val="50000"/>
                  </a:schemeClr>
                </a:solidFill>
              </a:rPr>
              <a:t>NTT</a:t>
            </a:r>
            <a:r>
              <a:rPr kumimoji="1" lang="ja-JP" altLang="en-US" sz="1600">
                <a:solidFill>
                  <a:schemeClr val="accent5">
                    <a:lumMod val="50000"/>
                  </a:schemeClr>
                </a:solidFill>
              </a:rPr>
              <a:t>西日本様において今後展開される５</a:t>
            </a:r>
            <a:r>
              <a:rPr kumimoji="1" lang="en-US" altLang="ja-JP" sz="1600" dirty="0">
                <a:solidFill>
                  <a:schemeClr val="accent5">
                    <a:lumMod val="50000"/>
                  </a:schemeClr>
                </a:solidFill>
              </a:rPr>
              <a:t>G</a:t>
            </a:r>
            <a:r>
              <a:rPr kumimoji="1" lang="ja-JP" altLang="en-US" sz="1600">
                <a:solidFill>
                  <a:schemeClr val="accent5">
                    <a:lumMod val="50000"/>
                  </a:schemeClr>
                </a:solidFill>
              </a:rPr>
              <a:t>ネットワークならびにマネージドサービス運用へ向けて、ネットワークから取得できるさまざまなデータを活用し運用自動化へ繋がる異常検知や原因分析の検討、分析基盤としてのご評価を本</a:t>
            </a:r>
            <a:r>
              <a:rPr kumimoji="1" lang="en-US" altLang="ja-JP" sz="1600" dirty="0">
                <a:solidFill>
                  <a:schemeClr val="accent5">
                    <a:lumMod val="50000"/>
                  </a:schemeClr>
                </a:solidFill>
              </a:rPr>
              <a:t>PoC</a:t>
            </a:r>
            <a:r>
              <a:rPr kumimoji="1" lang="ja-JP" altLang="en-US" sz="1600">
                <a:solidFill>
                  <a:schemeClr val="accent5">
                    <a:lumMod val="50000"/>
                  </a:schemeClr>
                </a:solidFill>
              </a:rPr>
              <a:t>の取り組みとして行っております。</a:t>
            </a:r>
          </a:p>
        </p:txBody>
      </p:sp>
      <p:pic>
        <p:nvPicPr>
          <p:cNvPr id="5" name="図 4" descr="タイムライン が含まれている画像&#10;&#10;自動的に生成された説明">
            <a:extLst>
              <a:ext uri="{FF2B5EF4-FFF2-40B4-BE49-F238E27FC236}">
                <a16:creationId xmlns:a16="http://schemas.microsoft.com/office/drawing/2014/main" id="{DAE9C053-45A5-7FAE-9084-623DEBCAD083}"/>
              </a:ext>
            </a:extLst>
          </p:cNvPr>
          <p:cNvPicPr>
            <a:picLocks noChangeAspect="1"/>
          </p:cNvPicPr>
          <p:nvPr/>
        </p:nvPicPr>
        <p:blipFill>
          <a:blip r:embed="rId2"/>
          <a:stretch>
            <a:fillRect/>
          </a:stretch>
        </p:blipFill>
        <p:spPr>
          <a:xfrm>
            <a:off x="396814" y="1993007"/>
            <a:ext cx="6683233" cy="4553411"/>
          </a:xfrm>
          <a:prstGeom prst="rect">
            <a:avLst/>
          </a:prstGeom>
          <a:ln>
            <a:solidFill>
              <a:schemeClr val="accent1"/>
            </a:solidFill>
          </a:ln>
          <a:effectLst>
            <a:outerShdw blurRad="50800" dist="38100" dir="2700000" algn="tl" rotWithShape="0">
              <a:prstClr val="black">
                <a:alpha val="40000"/>
              </a:prstClr>
            </a:outerShdw>
          </a:effectLst>
        </p:spPr>
      </p:pic>
      <p:sp>
        <p:nvSpPr>
          <p:cNvPr id="6" name="テキスト ボックス 5">
            <a:extLst>
              <a:ext uri="{FF2B5EF4-FFF2-40B4-BE49-F238E27FC236}">
                <a16:creationId xmlns:a16="http://schemas.microsoft.com/office/drawing/2014/main" id="{3F0020F7-D1CB-5B5C-A638-6BD3F130D9BF}"/>
              </a:ext>
            </a:extLst>
          </p:cNvPr>
          <p:cNvSpPr txBox="1"/>
          <p:nvPr/>
        </p:nvSpPr>
        <p:spPr>
          <a:xfrm>
            <a:off x="7193628" y="2176831"/>
            <a:ext cx="4843096" cy="357020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dirty="0">
                <a:solidFill>
                  <a:schemeClr val="accent5">
                    <a:lumMod val="50000"/>
                  </a:schemeClr>
                </a:solidFill>
              </a:rPr>
              <a:t>NTT</a:t>
            </a:r>
            <a:r>
              <a:rPr kumimoji="1" lang="ja-JP" altLang="en-US" sz="1600">
                <a:solidFill>
                  <a:schemeClr val="accent5">
                    <a:lumMod val="50000"/>
                  </a:schemeClr>
                </a:solidFill>
              </a:rPr>
              <a:t>西日本様とは隔週の定例会議、</a:t>
            </a:r>
            <a:r>
              <a:rPr kumimoji="1" lang="en-US" altLang="ja-JP" sz="1600" dirty="0">
                <a:solidFill>
                  <a:schemeClr val="accent5">
                    <a:lumMod val="50000"/>
                  </a:schemeClr>
                </a:solidFill>
              </a:rPr>
              <a:t>QA</a:t>
            </a:r>
            <a:r>
              <a:rPr kumimoji="1" lang="ja-JP" altLang="en-US" sz="1600">
                <a:solidFill>
                  <a:schemeClr val="accent5">
                    <a:lumMod val="50000"/>
                  </a:schemeClr>
                </a:solidFill>
              </a:rPr>
              <a:t>票、スケジュール表の中で進捗やディスカッションをさせて頂いており、現在まで予定通り進捗しております。</a:t>
            </a:r>
            <a:endParaRPr kumimoji="1" lang="en-US" altLang="ja-JP" sz="1600" dirty="0">
              <a:solidFill>
                <a:schemeClr val="accent5">
                  <a:lumMod val="50000"/>
                </a:schemeClr>
              </a:solidFill>
            </a:endParaRPr>
          </a:p>
          <a:p>
            <a:pPr marL="285750" indent="-285750">
              <a:buFont typeface="Arial" panose="020B0604020202020204" pitchFamily="34" charset="0"/>
              <a:buChar char="•"/>
            </a:pPr>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ja-JP" altLang="en-US" sz="1600">
                <a:solidFill>
                  <a:schemeClr val="accent5">
                    <a:lumMod val="50000"/>
                  </a:schemeClr>
                </a:solidFill>
              </a:rPr>
              <a:t>現在、異常検知の内容の検討ならびに活用できるデータの各種確認を行っております。</a:t>
            </a:r>
            <a:endParaRPr kumimoji="1" lang="en-US" altLang="ja-JP" sz="1600" dirty="0">
              <a:solidFill>
                <a:schemeClr val="accent5">
                  <a:lumMod val="50000"/>
                </a:schemeClr>
              </a:solidFill>
            </a:endParaRPr>
          </a:p>
          <a:p>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ja-JP" altLang="en-US" sz="1600">
                <a:solidFill>
                  <a:schemeClr val="accent5">
                    <a:lumMod val="50000"/>
                  </a:schemeClr>
                </a:solidFill>
              </a:rPr>
              <a:t>ネットワークから取得できるデータを</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内に取り込み、いち早く</a:t>
            </a:r>
            <a:r>
              <a:rPr kumimoji="1" lang="en-US" altLang="ja-JP" sz="1600" dirty="0">
                <a:solidFill>
                  <a:schemeClr val="accent5">
                    <a:lumMod val="50000"/>
                  </a:schemeClr>
                </a:solidFill>
              </a:rPr>
              <a:t>NTT</a:t>
            </a:r>
            <a:r>
              <a:rPr kumimoji="1" lang="ja-JP" altLang="en-US" sz="1600">
                <a:solidFill>
                  <a:schemeClr val="accent5">
                    <a:lumMod val="50000"/>
                  </a:schemeClr>
                </a:solidFill>
              </a:rPr>
              <a:t>西日本様に分析でご活用頂けるよう、</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の構築とデータ取得に関する作業を優先して実施しております。</a:t>
            </a:r>
            <a:endParaRPr kumimoji="1" lang="en-US" altLang="ja-JP" sz="1600" dirty="0">
              <a:solidFill>
                <a:schemeClr val="accent5">
                  <a:lumMod val="50000"/>
                </a:schemeClr>
              </a:solidFill>
            </a:endParaRPr>
          </a:p>
          <a:p>
            <a:pPr marL="285750" indent="-285750">
              <a:buFont typeface="Arial" panose="020B0604020202020204" pitchFamily="34" charset="0"/>
              <a:buChar char="•"/>
            </a:pPr>
            <a:endParaRPr kumimoji="1" lang="en-US" altLang="ja-JP" sz="1600" dirty="0">
              <a:solidFill>
                <a:schemeClr val="accent5">
                  <a:lumMod val="50000"/>
                </a:schemeClr>
              </a:solidFill>
            </a:endParaRPr>
          </a:p>
          <a:p>
            <a:endParaRPr kumimoji="1" lang="ja-JP" altLang="en-US">
              <a:solidFill>
                <a:schemeClr val="accent5">
                  <a:lumMod val="50000"/>
                </a:schemeClr>
              </a:solidFill>
            </a:endParaRPr>
          </a:p>
        </p:txBody>
      </p:sp>
      <p:sp>
        <p:nvSpPr>
          <p:cNvPr id="8" name="角丸四角形 7">
            <a:extLst>
              <a:ext uri="{FF2B5EF4-FFF2-40B4-BE49-F238E27FC236}">
                <a16:creationId xmlns:a16="http://schemas.microsoft.com/office/drawing/2014/main" id="{393B2A3E-E689-79F4-8145-62F006E2C70F}"/>
              </a:ext>
            </a:extLst>
          </p:cNvPr>
          <p:cNvSpPr/>
          <p:nvPr/>
        </p:nvSpPr>
        <p:spPr>
          <a:xfrm>
            <a:off x="2518913" y="3145633"/>
            <a:ext cx="4022603" cy="37394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45339033-F72A-179A-E8D0-D14CB37DC22F}"/>
              </a:ext>
            </a:extLst>
          </p:cNvPr>
          <p:cNvSpPr/>
          <p:nvPr/>
        </p:nvSpPr>
        <p:spPr>
          <a:xfrm>
            <a:off x="2518912" y="4014025"/>
            <a:ext cx="4390846" cy="373944"/>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25EBB481-78BE-6712-E0FD-BD022B819E0A}"/>
              </a:ext>
            </a:extLst>
          </p:cNvPr>
          <p:cNvSpPr/>
          <p:nvPr/>
        </p:nvSpPr>
        <p:spPr>
          <a:xfrm>
            <a:off x="1153063" y="5046453"/>
            <a:ext cx="3910643" cy="26741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71812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NLP in customer call center</a:t>
            </a:r>
            <a:endParaRPr kumimoji="1" lang="ja-JP" altLang="en-US" sz="2000">
              <a:latin typeface="Meiryo UI" panose="020B0604030504040204" pitchFamily="34" charset="-128"/>
              <a:ea typeface="Meiryo UI" panose="020B0604030504040204" pitchFamily="34" charset="-128"/>
            </a:endParaRPr>
          </a:p>
        </p:txBody>
      </p:sp>
      <p:pic>
        <p:nvPicPr>
          <p:cNvPr id="7" name="グラフィックス 6" descr="食事をしている人 単色塗りつぶし">
            <a:extLst>
              <a:ext uri="{FF2B5EF4-FFF2-40B4-BE49-F238E27FC236}">
                <a16:creationId xmlns:a16="http://schemas.microsoft.com/office/drawing/2014/main" id="{1F1B0620-E412-1FEB-1B43-B0C37E30DF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6310" y="1316158"/>
            <a:ext cx="914400" cy="914400"/>
          </a:xfrm>
          <a:prstGeom prst="rect">
            <a:avLst/>
          </a:prstGeom>
        </p:spPr>
      </p:pic>
      <p:pic>
        <p:nvPicPr>
          <p:cNvPr id="9" name="グラフィックス 8" descr="歯車付きの頭 単色塗りつぶし">
            <a:extLst>
              <a:ext uri="{FF2B5EF4-FFF2-40B4-BE49-F238E27FC236}">
                <a16:creationId xmlns:a16="http://schemas.microsoft.com/office/drawing/2014/main" id="{1DFACA9D-655F-3147-9D4C-70886631FB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7168" y="4708267"/>
            <a:ext cx="914400" cy="914400"/>
          </a:xfrm>
          <a:prstGeom prst="rect">
            <a:avLst/>
          </a:prstGeom>
        </p:spPr>
      </p:pic>
      <p:pic>
        <p:nvPicPr>
          <p:cNvPr id="26" name="グラフィックス 25" descr="アイデアが浮かんだ人 枠線">
            <a:extLst>
              <a:ext uri="{FF2B5EF4-FFF2-40B4-BE49-F238E27FC236}">
                <a16:creationId xmlns:a16="http://schemas.microsoft.com/office/drawing/2014/main" id="{CCD81234-45A5-49F2-760C-AE84407879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54688" y="4286863"/>
            <a:ext cx="642102" cy="642102"/>
          </a:xfrm>
          <a:prstGeom prst="rect">
            <a:avLst/>
          </a:prstGeom>
        </p:spPr>
      </p:pic>
      <p:pic>
        <p:nvPicPr>
          <p:cNvPr id="30" name="グラフィックス 29" descr="ユーザー 単色塗りつぶし">
            <a:extLst>
              <a:ext uri="{FF2B5EF4-FFF2-40B4-BE49-F238E27FC236}">
                <a16:creationId xmlns:a16="http://schemas.microsoft.com/office/drawing/2014/main" id="{F06DB225-A4E3-D702-F716-6333AD1D14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373" y="1340370"/>
            <a:ext cx="914400" cy="914400"/>
          </a:xfrm>
          <a:prstGeom prst="rect">
            <a:avLst/>
          </a:prstGeom>
        </p:spPr>
      </p:pic>
      <p:sp>
        <p:nvSpPr>
          <p:cNvPr id="31" name="テキスト ボックス 30">
            <a:extLst>
              <a:ext uri="{FF2B5EF4-FFF2-40B4-BE49-F238E27FC236}">
                <a16:creationId xmlns:a16="http://schemas.microsoft.com/office/drawing/2014/main" id="{4A6BB1CB-2C2C-4C68-1E7E-16E096D9D481}"/>
              </a:ext>
            </a:extLst>
          </p:cNvPr>
          <p:cNvSpPr txBox="1"/>
          <p:nvPr/>
        </p:nvSpPr>
        <p:spPr>
          <a:xfrm>
            <a:off x="2393161" y="2147028"/>
            <a:ext cx="1460698" cy="338554"/>
          </a:xfrm>
          <a:prstGeom prst="rect">
            <a:avLst/>
          </a:prstGeom>
          <a:noFill/>
        </p:spPr>
        <p:txBody>
          <a:bodyPr wrap="square" rtlCol="0">
            <a:spAutoFit/>
          </a:bodyPr>
          <a:lstStyle/>
          <a:p>
            <a:r>
              <a:rPr kumimoji="1" lang="ja-JP" altLang="en-US" sz="1600">
                <a:solidFill>
                  <a:srgbClr val="518ADC"/>
                </a:solidFill>
                <a:latin typeface="Calibri" panose="020F0502020204030204" pitchFamily="34" charset="0"/>
              </a:rPr>
              <a:t>コールセンタ</a:t>
            </a:r>
            <a:endParaRPr kumimoji="1" lang="en-US" altLang="ja-JP" sz="1600" dirty="0">
              <a:solidFill>
                <a:srgbClr val="518ADC"/>
              </a:solidFill>
              <a:latin typeface="Calibri" panose="020F0502020204030204" pitchFamily="34" charset="0"/>
            </a:endParaRPr>
          </a:p>
        </p:txBody>
      </p:sp>
      <p:pic>
        <p:nvPicPr>
          <p:cNvPr id="33" name="グラフィックス 32" descr="クリップボード: 混合 単色塗りつぶし">
            <a:extLst>
              <a:ext uri="{FF2B5EF4-FFF2-40B4-BE49-F238E27FC236}">
                <a16:creationId xmlns:a16="http://schemas.microsoft.com/office/drawing/2014/main" id="{724BAEC6-AC74-9153-3434-7149AC8ED4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4575" y="2622101"/>
            <a:ext cx="617870" cy="617870"/>
          </a:xfrm>
          <a:prstGeom prst="rect">
            <a:avLst/>
          </a:prstGeom>
        </p:spPr>
      </p:pic>
      <p:sp>
        <p:nvSpPr>
          <p:cNvPr id="34" name="テキスト ボックス 33">
            <a:extLst>
              <a:ext uri="{FF2B5EF4-FFF2-40B4-BE49-F238E27FC236}">
                <a16:creationId xmlns:a16="http://schemas.microsoft.com/office/drawing/2014/main" id="{552110FD-BD71-1D90-460A-D661E57D29B3}"/>
              </a:ext>
            </a:extLst>
          </p:cNvPr>
          <p:cNvSpPr txBox="1"/>
          <p:nvPr/>
        </p:nvSpPr>
        <p:spPr>
          <a:xfrm>
            <a:off x="265686" y="2178374"/>
            <a:ext cx="1970717" cy="338554"/>
          </a:xfrm>
          <a:prstGeom prst="rect">
            <a:avLst/>
          </a:prstGeom>
          <a:noFill/>
        </p:spPr>
        <p:txBody>
          <a:bodyPr wrap="square" rtlCol="0">
            <a:spAutoFit/>
          </a:bodyPr>
          <a:lstStyle/>
          <a:p>
            <a:r>
              <a:rPr kumimoji="1" lang="ja-JP" altLang="en-US" sz="1600">
                <a:solidFill>
                  <a:schemeClr val="bg2">
                    <a:lumMod val="50000"/>
                  </a:schemeClr>
                </a:solidFill>
                <a:latin typeface="Calibri" panose="020F0502020204030204" pitchFamily="34" charset="0"/>
              </a:rPr>
              <a:t>不具合問い合わせ</a:t>
            </a:r>
            <a:endParaRPr kumimoji="1" lang="en-US" altLang="ja-JP" sz="1600" dirty="0">
              <a:solidFill>
                <a:schemeClr val="bg2">
                  <a:lumMod val="50000"/>
                </a:schemeClr>
              </a:solidFill>
              <a:latin typeface="Calibri" panose="020F0502020204030204" pitchFamily="34" charset="0"/>
            </a:endParaRPr>
          </a:p>
        </p:txBody>
      </p:sp>
      <p:sp>
        <p:nvSpPr>
          <p:cNvPr id="35" name="右矢印 34">
            <a:extLst>
              <a:ext uri="{FF2B5EF4-FFF2-40B4-BE49-F238E27FC236}">
                <a16:creationId xmlns:a16="http://schemas.microsoft.com/office/drawing/2014/main" id="{3E4F220A-B1E3-F471-848D-F1061F6B2639}"/>
              </a:ext>
            </a:extLst>
          </p:cNvPr>
          <p:cNvSpPr/>
          <p:nvPr/>
        </p:nvSpPr>
        <p:spPr>
          <a:xfrm>
            <a:off x="1937460" y="1567552"/>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DD9EC07-6310-6A6E-3101-290B5662D1BA}"/>
              </a:ext>
            </a:extLst>
          </p:cNvPr>
          <p:cNvSpPr txBox="1"/>
          <p:nvPr/>
        </p:nvSpPr>
        <p:spPr>
          <a:xfrm>
            <a:off x="3360661" y="2694200"/>
            <a:ext cx="3289280" cy="830997"/>
          </a:xfrm>
          <a:prstGeom prst="rect">
            <a:avLst/>
          </a:prstGeom>
          <a:noFill/>
        </p:spPr>
        <p:txBody>
          <a:bodyPr wrap="square" rtlCol="0">
            <a:spAutoFit/>
          </a:bodyPr>
          <a:lstStyle/>
          <a:p>
            <a:r>
              <a:rPr kumimoji="1" lang="ja-JP" altLang="en-US" sz="1600">
                <a:solidFill>
                  <a:srgbClr val="518ADC"/>
                </a:solidFill>
                <a:latin typeface="Calibri" panose="020F0502020204030204" pitchFamily="34" charset="0"/>
              </a:rPr>
              <a:t>ユーザプロファイルの確認</a:t>
            </a:r>
            <a:endParaRPr kumimoji="1" lang="en-US" altLang="ja-JP" sz="1600" dirty="0">
              <a:solidFill>
                <a:srgbClr val="518ADC"/>
              </a:solidFill>
              <a:latin typeface="Calibri" panose="020F0502020204030204" pitchFamily="34" charset="0"/>
            </a:endParaRPr>
          </a:p>
          <a:p>
            <a:r>
              <a:rPr kumimoji="1" lang="ja-JP" altLang="en-US" sz="1600">
                <a:solidFill>
                  <a:srgbClr val="518ADC"/>
                </a:solidFill>
                <a:latin typeface="Calibri" panose="020F0502020204030204" pitchFamily="34" charset="0"/>
              </a:rPr>
              <a:t>不具合内容のヒアリング</a:t>
            </a:r>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00082C0B-19A8-0A64-E2C1-3F6086996D8D}"/>
              </a:ext>
            </a:extLst>
          </p:cNvPr>
          <p:cNvSpPr txBox="1"/>
          <p:nvPr/>
        </p:nvSpPr>
        <p:spPr>
          <a:xfrm>
            <a:off x="6649941" y="2854845"/>
            <a:ext cx="1605059" cy="338554"/>
          </a:xfrm>
          <a:prstGeom prst="rect">
            <a:avLst/>
          </a:prstGeom>
          <a:noFill/>
        </p:spPr>
        <p:txBody>
          <a:bodyPr wrap="square" rtlCol="0">
            <a:spAutoFit/>
          </a:bodyPr>
          <a:lstStyle/>
          <a:p>
            <a:r>
              <a:rPr kumimoji="1" lang="ja-JP" altLang="en-US" sz="1600">
                <a:solidFill>
                  <a:srgbClr val="518ADC"/>
                </a:solidFill>
                <a:latin typeface="Calibri" panose="020F0502020204030204" pitchFamily="34" charset="0"/>
              </a:rPr>
              <a:t>チケット起票</a:t>
            </a:r>
            <a:endParaRPr kumimoji="1" lang="en-US" altLang="ja-JP" sz="1600" dirty="0">
              <a:solidFill>
                <a:srgbClr val="518ADC"/>
              </a:solidFill>
              <a:latin typeface="Calibri" panose="020F0502020204030204" pitchFamily="34" charset="0"/>
            </a:endParaRPr>
          </a:p>
        </p:txBody>
      </p:sp>
      <p:sp>
        <p:nvSpPr>
          <p:cNvPr id="39" name="テキスト ボックス 38">
            <a:extLst>
              <a:ext uri="{FF2B5EF4-FFF2-40B4-BE49-F238E27FC236}">
                <a16:creationId xmlns:a16="http://schemas.microsoft.com/office/drawing/2014/main" id="{2EB57AB1-501E-E08B-05E9-7661F120BE7C}"/>
              </a:ext>
            </a:extLst>
          </p:cNvPr>
          <p:cNvSpPr txBox="1"/>
          <p:nvPr/>
        </p:nvSpPr>
        <p:spPr>
          <a:xfrm>
            <a:off x="7177722" y="4413175"/>
            <a:ext cx="664577" cy="338554"/>
          </a:xfrm>
          <a:prstGeom prst="rect">
            <a:avLst/>
          </a:prstGeom>
          <a:noFill/>
        </p:spPr>
        <p:txBody>
          <a:bodyPr wrap="square" rtlCol="0">
            <a:spAutoFit/>
          </a:bodyPr>
          <a:lstStyle/>
          <a:p>
            <a:r>
              <a:rPr kumimoji="1" lang="en-US" altLang="ja-JP" sz="1600" dirty="0">
                <a:solidFill>
                  <a:srgbClr val="92D050"/>
                </a:solidFill>
                <a:latin typeface="Calibri" panose="020F0502020204030204" pitchFamily="34" charset="0"/>
              </a:rPr>
              <a:t>NLP</a:t>
            </a:r>
          </a:p>
        </p:txBody>
      </p:sp>
      <p:sp>
        <p:nvSpPr>
          <p:cNvPr id="40" name="テキスト ボックス 39">
            <a:extLst>
              <a:ext uri="{FF2B5EF4-FFF2-40B4-BE49-F238E27FC236}">
                <a16:creationId xmlns:a16="http://schemas.microsoft.com/office/drawing/2014/main" id="{255E24AA-F9C0-ABCB-42E5-CCC6F32089F4}"/>
              </a:ext>
            </a:extLst>
          </p:cNvPr>
          <p:cNvSpPr txBox="1"/>
          <p:nvPr/>
        </p:nvSpPr>
        <p:spPr>
          <a:xfrm>
            <a:off x="5970109" y="5622667"/>
            <a:ext cx="3079802" cy="584775"/>
          </a:xfrm>
          <a:prstGeom prst="rect">
            <a:avLst/>
          </a:prstGeom>
          <a:noFill/>
        </p:spPr>
        <p:txBody>
          <a:bodyPr wrap="square" rtlCol="0">
            <a:spAutoFit/>
          </a:bodyPr>
          <a:lstStyle/>
          <a:p>
            <a:pPr algn="ctr"/>
            <a:r>
              <a:rPr kumimoji="1" lang="ja-JP" altLang="en-US" sz="1600">
                <a:solidFill>
                  <a:srgbClr val="92D050"/>
                </a:solidFill>
                <a:latin typeface="Calibri" panose="020F0502020204030204" pitchFamily="34" charset="0"/>
              </a:rPr>
              <a:t>チケットに記載された文章から</a:t>
            </a:r>
            <a:r>
              <a:rPr kumimoji="1" lang="ja-JP" altLang="en-US" sz="1600" b="1">
                <a:solidFill>
                  <a:srgbClr val="92D050"/>
                </a:solidFill>
                <a:latin typeface="Calibri" panose="020F0502020204030204" pitchFamily="34" charset="0"/>
              </a:rPr>
              <a:t>本当の事象</a:t>
            </a:r>
            <a:r>
              <a:rPr kumimoji="1" lang="ja-JP" altLang="en-US" sz="1600">
                <a:solidFill>
                  <a:srgbClr val="92D050"/>
                </a:solidFill>
                <a:latin typeface="Calibri" panose="020F0502020204030204" pitchFamily="34" charset="0"/>
              </a:rPr>
              <a:t>を解釈</a:t>
            </a:r>
            <a:endParaRPr kumimoji="1" lang="en-US" altLang="ja-JP" sz="1600" dirty="0">
              <a:solidFill>
                <a:srgbClr val="92D050"/>
              </a:solidFill>
              <a:latin typeface="Calibri" panose="020F0502020204030204" pitchFamily="34" charset="0"/>
            </a:endParaRPr>
          </a:p>
        </p:txBody>
      </p:sp>
      <p:sp>
        <p:nvSpPr>
          <p:cNvPr id="41" name="角丸四角形 40">
            <a:extLst>
              <a:ext uri="{FF2B5EF4-FFF2-40B4-BE49-F238E27FC236}">
                <a16:creationId xmlns:a16="http://schemas.microsoft.com/office/drawing/2014/main" id="{7AEB88BD-553F-B8CD-E3B9-C041CB8CF386}"/>
              </a:ext>
            </a:extLst>
          </p:cNvPr>
          <p:cNvSpPr/>
          <p:nvPr/>
        </p:nvSpPr>
        <p:spPr>
          <a:xfrm>
            <a:off x="6516335" y="3354044"/>
            <a:ext cx="1879479" cy="338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Issue Category A</a:t>
            </a:r>
            <a:endParaRPr kumimoji="1" lang="ja-JP" altLang="en-US"/>
          </a:p>
        </p:txBody>
      </p:sp>
      <p:sp>
        <p:nvSpPr>
          <p:cNvPr id="42" name="角丸四角形 41">
            <a:extLst>
              <a:ext uri="{FF2B5EF4-FFF2-40B4-BE49-F238E27FC236}">
                <a16:creationId xmlns:a16="http://schemas.microsoft.com/office/drawing/2014/main" id="{5F514F37-3161-6367-80C1-89FE7F25E34B}"/>
              </a:ext>
            </a:extLst>
          </p:cNvPr>
          <p:cNvSpPr/>
          <p:nvPr/>
        </p:nvSpPr>
        <p:spPr>
          <a:xfrm>
            <a:off x="8110171" y="4995449"/>
            <a:ext cx="1879479" cy="338554"/>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Issue Category B</a:t>
            </a:r>
            <a:endParaRPr kumimoji="1" lang="ja-JP" altLang="en-US"/>
          </a:p>
        </p:txBody>
      </p:sp>
      <p:pic>
        <p:nvPicPr>
          <p:cNvPr id="47" name="グラフィックス 46" descr="ラベル 枠線">
            <a:extLst>
              <a:ext uri="{FF2B5EF4-FFF2-40B4-BE49-F238E27FC236}">
                <a16:creationId xmlns:a16="http://schemas.microsoft.com/office/drawing/2014/main" id="{C65EC718-3208-0B38-1F32-1F8D791BC0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9119" y="2076909"/>
            <a:ext cx="914400" cy="914400"/>
          </a:xfrm>
          <a:prstGeom prst="rect">
            <a:avLst/>
          </a:prstGeom>
        </p:spPr>
      </p:pic>
      <p:sp>
        <p:nvSpPr>
          <p:cNvPr id="49" name="右矢印 48">
            <a:extLst>
              <a:ext uri="{FF2B5EF4-FFF2-40B4-BE49-F238E27FC236}">
                <a16:creationId xmlns:a16="http://schemas.microsoft.com/office/drawing/2014/main" id="{DFAC4F36-4C95-E9F0-DF75-99E2527DDF90}"/>
              </a:ext>
            </a:extLst>
          </p:cNvPr>
          <p:cNvSpPr/>
          <p:nvPr/>
        </p:nvSpPr>
        <p:spPr>
          <a:xfrm>
            <a:off x="6030677" y="2763701"/>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a:extLst>
              <a:ext uri="{FF2B5EF4-FFF2-40B4-BE49-F238E27FC236}">
                <a16:creationId xmlns:a16="http://schemas.microsoft.com/office/drawing/2014/main" id="{5BB15B6D-6D80-F7F0-CA66-3B10A4E10D42}"/>
              </a:ext>
            </a:extLst>
          </p:cNvPr>
          <p:cNvSpPr/>
          <p:nvPr/>
        </p:nvSpPr>
        <p:spPr>
          <a:xfrm rot="5400000">
            <a:off x="7130570" y="3902870"/>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a:extLst>
              <a:ext uri="{FF2B5EF4-FFF2-40B4-BE49-F238E27FC236}">
                <a16:creationId xmlns:a16="http://schemas.microsoft.com/office/drawing/2014/main" id="{A5880AA2-E4C4-F59A-DEDB-BFD39263278C}"/>
              </a:ext>
            </a:extLst>
          </p:cNvPr>
          <p:cNvSpPr/>
          <p:nvPr/>
        </p:nvSpPr>
        <p:spPr>
          <a:xfrm>
            <a:off x="9256477" y="5549234"/>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2147CBA-3BAC-3E96-3DB5-587209D9C260}"/>
              </a:ext>
            </a:extLst>
          </p:cNvPr>
          <p:cNvSpPr txBox="1"/>
          <p:nvPr/>
        </p:nvSpPr>
        <p:spPr>
          <a:xfrm>
            <a:off x="9841739" y="5608673"/>
            <a:ext cx="2147061" cy="338554"/>
          </a:xfrm>
          <a:prstGeom prst="rect">
            <a:avLst/>
          </a:prstGeom>
          <a:noFill/>
        </p:spPr>
        <p:txBody>
          <a:bodyPr wrap="square" rtlCol="0">
            <a:spAutoFit/>
          </a:bodyPr>
          <a:lstStyle/>
          <a:p>
            <a:r>
              <a:rPr kumimoji="1" lang="ja-JP" altLang="en-US" sz="1600">
                <a:solidFill>
                  <a:srgbClr val="518ADC"/>
                </a:solidFill>
                <a:latin typeface="Calibri" panose="020F0502020204030204" pitchFamily="34" charset="0"/>
              </a:rPr>
              <a:t>原因分析・解答へ</a:t>
            </a:r>
            <a:endParaRPr kumimoji="1" lang="en-US" altLang="ja-JP" sz="16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12275105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RICOH</a:t>
            </a:r>
            <a:r>
              <a:rPr kumimoji="1" lang="ja-JP" altLang="en-US" sz="4000" b="1">
                <a:latin typeface="Meiryo UI" panose="020B0604030504040204" pitchFamily="50" charset="-128"/>
                <a:ea typeface="Meiryo UI" panose="020B0604030504040204" pitchFamily="50" charset="-128"/>
              </a:rPr>
              <a:t>様向け</a:t>
            </a:r>
            <a:r>
              <a:rPr kumimoji="1" lang="en-US" altLang="ja-JP" sz="4000" b="1" dirty="0" err="1">
                <a:latin typeface="Meiryo UI" panose="020B0604030504040204" pitchFamily="50" charset="-128"/>
                <a:ea typeface="Meiryo UI" panose="020B0604030504040204" pitchFamily="50" charset="-128"/>
              </a:rPr>
              <a:t>TuplOS</a:t>
            </a:r>
            <a:r>
              <a:rPr kumimoji="1" lang="ja-JP" altLang="en-US" sz="4000" b="1">
                <a:latin typeface="Meiryo UI" panose="020B0604030504040204" pitchFamily="50" charset="-128"/>
                <a:ea typeface="Meiryo UI" panose="020B0604030504040204" pitchFamily="50" charset="-128"/>
              </a:rPr>
              <a:t>デモ</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9</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1</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20090757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を活用したネットワーク運用自動化に向けて</a:t>
            </a:r>
          </a:p>
        </p:txBody>
      </p:sp>
      <p:sp>
        <p:nvSpPr>
          <p:cNvPr id="3" name="正方形/長方形 2">
            <a:extLst>
              <a:ext uri="{FF2B5EF4-FFF2-40B4-BE49-F238E27FC236}">
                <a16:creationId xmlns:a16="http://schemas.microsoft.com/office/drawing/2014/main" id="{C0B168DE-DF18-FC3A-99BB-B29A57F654DA}"/>
              </a:ext>
            </a:extLst>
          </p:cNvPr>
          <p:cNvSpPr/>
          <p:nvPr/>
        </p:nvSpPr>
        <p:spPr>
          <a:xfrm>
            <a:off x="999590" y="4833810"/>
            <a:ext cx="2451887" cy="583974"/>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4" name="正方形/長方形 3">
            <a:extLst>
              <a:ext uri="{FF2B5EF4-FFF2-40B4-BE49-F238E27FC236}">
                <a16:creationId xmlns:a16="http://schemas.microsoft.com/office/drawing/2014/main" id="{A775C925-C6CD-E6A0-AE99-5D500B0A15EC}"/>
              </a:ext>
            </a:extLst>
          </p:cNvPr>
          <p:cNvSpPr/>
          <p:nvPr/>
        </p:nvSpPr>
        <p:spPr>
          <a:xfrm>
            <a:off x="8670839" y="4833809"/>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5" name="正方形/長方形 4">
            <a:extLst>
              <a:ext uri="{FF2B5EF4-FFF2-40B4-BE49-F238E27FC236}">
                <a16:creationId xmlns:a16="http://schemas.microsoft.com/office/drawing/2014/main" id="{A8E98F34-B877-1224-A98C-C629FE5B3769}"/>
              </a:ext>
            </a:extLst>
          </p:cNvPr>
          <p:cNvSpPr/>
          <p:nvPr/>
        </p:nvSpPr>
        <p:spPr>
          <a:xfrm>
            <a:off x="6113756" y="4833810"/>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6" name="正方形/長方形 5">
            <a:extLst>
              <a:ext uri="{FF2B5EF4-FFF2-40B4-BE49-F238E27FC236}">
                <a16:creationId xmlns:a16="http://schemas.microsoft.com/office/drawing/2014/main" id="{5FBF15EC-DE09-A7A9-4D34-1E75329211FD}"/>
              </a:ext>
            </a:extLst>
          </p:cNvPr>
          <p:cNvSpPr/>
          <p:nvPr/>
        </p:nvSpPr>
        <p:spPr>
          <a:xfrm>
            <a:off x="3556673" y="4839203"/>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13" name="テキスト ボックス 12">
            <a:extLst>
              <a:ext uri="{FF2B5EF4-FFF2-40B4-BE49-F238E27FC236}">
                <a16:creationId xmlns:a16="http://schemas.microsoft.com/office/drawing/2014/main" id="{88C9AD78-A976-02A0-082F-9162F437E93C}"/>
              </a:ext>
            </a:extLst>
          </p:cNvPr>
          <p:cNvSpPr txBox="1"/>
          <p:nvPr/>
        </p:nvSpPr>
        <p:spPr>
          <a:xfrm>
            <a:off x="247106" y="2750844"/>
            <a:ext cx="2727016" cy="1815882"/>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ネットワーク装置同士の接続・品質の可視化や装置内のモジュール単位での品質の可視化</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マルチベンダ装置のカウンタ、アラーム、コンフィグ情報の一元管理、可視化</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
        <p:nvSpPr>
          <p:cNvPr id="14" name="テキスト ボックス 13">
            <a:extLst>
              <a:ext uri="{FF2B5EF4-FFF2-40B4-BE49-F238E27FC236}">
                <a16:creationId xmlns:a16="http://schemas.microsoft.com/office/drawing/2014/main" id="{0232A735-615B-32AB-5D85-31B0CC76E7C3}"/>
              </a:ext>
            </a:extLst>
          </p:cNvPr>
          <p:cNvSpPr txBox="1"/>
          <p:nvPr/>
        </p:nvSpPr>
        <p:spPr>
          <a:xfrm>
            <a:off x="3304190" y="2750845"/>
            <a:ext cx="2565383" cy="954107"/>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カウンタ情報やアラームを</a:t>
            </a:r>
            <a:r>
              <a:rPr kumimoji="1" lang="en-US" altLang="ja-JP" sz="1400" dirty="0">
                <a:solidFill>
                  <a:srgbClr val="518ADC"/>
                </a:solidFill>
                <a:latin typeface="Calibri" panose="020F0502020204030204" pitchFamily="34" charset="0"/>
              </a:rPr>
              <a:t>24/7</a:t>
            </a:r>
            <a:r>
              <a:rPr kumimoji="1" lang="ja-JP" altLang="en-US" sz="1400">
                <a:solidFill>
                  <a:srgbClr val="518ADC"/>
                </a:solidFill>
                <a:latin typeface="Calibri" panose="020F0502020204030204" pitchFamily="34" charset="0"/>
              </a:rPr>
              <a:t>でモニタリングし、品質異常状態を検知、チケットとしてユーザ様に通知</a:t>
            </a:r>
            <a:endParaRPr kumimoji="1" lang="en-US" altLang="ja-JP" sz="1400" dirty="0">
              <a:solidFill>
                <a:srgbClr val="518ADC"/>
              </a:solidFill>
              <a:latin typeface="Calibri" panose="020F0502020204030204" pitchFamily="34" charset="0"/>
            </a:endParaRPr>
          </a:p>
        </p:txBody>
      </p:sp>
      <p:sp>
        <p:nvSpPr>
          <p:cNvPr id="15" name="テキスト ボックス 14">
            <a:extLst>
              <a:ext uri="{FF2B5EF4-FFF2-40B4-BE49-F238E27FC236}">
                <a16:creationId xmlns:a16="http://schemas.microsoft.com/office/drawing/2014/main" id="{B3CBC60D-F081-4206-BBA6-EF4FDE9E5C2C}"/>
              </a:ext>
            </a:extLst>
          </p:cNvPr>
          <p:cNvSpPr txBox="1"/>
          <p:nvPr/>
        </p:nvSpPr>
        <p:spPr>
          <a:xfrm>
            <a:off x="6227378" y="2750844"/>
            <a:ext cx="2882010" cy="954107"/>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装置間に異常が発生した場合の被疑装置・モジュールの特定</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機械学習を活用した詳細原因分析</a:t>
            </a:r>
            <a:endParaRPr kumimoji="1" lang="en-US" altLang="ja-JP" sz="1400" dirty="0">
              <a:solidFill>
                <a:srgbClr val="518ADC"/>
              </a:solidFill>
              <a:latin typeface="Calibri" panose="020F0502020204030204" pitchFamily="34" charset="0"/>
            </a:endParaRPr>
          </a:p>
        </p:txBody>
      </p:sp>
      <p:sp>
        <p:nvSpPr>
          <p:cNvPr id="16" name="テキスト ボックス 15">
            <a:extLst>
              <a:ext uri="{FF2B5EF4-FFF2-40B4-BE49-F238E27FC236}">
                <a16:creationId xmlns:a16="http://schemas.microsoft.com/office/drawing/2014/main" id="{17DF5FF0-BE39-914E-944D-7E3F2EA5B269}"/>
              </a:ext>
            </a:extLst>
          </p:cNvPr>
          <p:cNvSpPr txBox="1"/>
          <p:nvPr/>
        </p:nvSpPr>
        <p:spPr>
          <a:xfrm>
            <a:off x="9467194" y="2750844"/>
            <a:ext cx="2565383"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障害、故障発生時のスムーズな復旧へ</a:t>
            </a:r>
            <a:endParaRPr kumimoji="1" lang="en-US" altLang="ja-JP" sz="1400" dirty="0">
              <a:solidFill>
                <a:srgbClr val="518ADC"/>
              </a:solidFill>
              <a:latin typeface="Calibri" panose="020F0502020204030204" pitchFamily="34" charset="0"/>
            </a:endParaRPr>
          </a:p>
        </p:txBody>
      </p:sp>
      <p:grpSp>
        <p:nvGrpSpPr>
          <p:cNvPr id="17" name="グループ化 16">
            <a:extLst>
              <a:ext uri="{FF2B5EF4-FFF2-40B4-BE49-F238E27FC236}">
                <a16:creationId xmlns:a16="http://schemas.microsoft.com/office/drawing/2014/main" id="{D8A378C5-CB84-3FC2-5ED0-AB24D2442AD6}"/>
              </a:ext>
            </a:extLst>
          </p:cNvPr>
          <p:cNvGrpSpPr/>
          <p:nvPr/>
        </p:nvGrpSpPr>
        <p:grpSpPr>
          <a:xfrm>
            <a:off x="156494" y="1851068"/>
            <a:ext cx="2727016" cy="670111"/>
            <a:chOff x="156494" y="1851068"/>
            <a:chExt cx="2727016" cy="670111"/>
          </a:xfrm>
          <a:effectLst>
            <a:outerShdw blurRad="50800" dist="38100" dir="2700000" algn="tl" rotWithShape="0">
              <a:prstClr val="black">
                <a:alpha val="40000"/>
              </a:prstClr>
            </a:outerShdw>
          </a:effectLst>
        </p:grpSpPr>
        <p:sp>
          <p:nvSpPr>
            <p:cNvPr id="8" name="角丸四角形 7">
              <a:extLst>
                <a:ext uri="{FF2B5EF4-FFF2-40B4-BE49-F238E27FC236}">
                  <a16:creationId xmlns:a16="http://schemas.microsoft.com/office/drawing/2014/main" id="{F3FCEEA5-BF8D-A410-4C5E-34B9EA492F8F}"/>
                </a:ext>
              </a:extLst>
            </p:cNvPr>
            <p:cNvSpPr/>
            <p:nvPr/>
          </p:nvSpPr>
          <p:spPr>
            <a:xfrm>
              <a:off x="156494"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8" name="グラフィックス 17" descr="棒グラフ 単色塗りつぶし">
              <a:extLst>
                <a:ext uri="{FF2B5EF4-FFF2-40B4-BE49-F238E27FC236}">
                  <a16:creationId xmlns:a16="http://schemas.microsoft.com/office/drawing/2014/main" id="{33F0EEB7-052F-8C68-96B5-393EE3BB16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6494" y="1956281"/>
              <a:ext cx="453154" cy="453154"/>
            </a:xfrm>
            <a:prstGeom prst="rect">
              <a:avLst/>
            </a:prstGeom>
          </p:spPr>
        </p:pic>
      </p:grpSp>
      <p:grpSp>
        <p:nvGrpSpPr>
          <p:cNvPr id="19" name="グループ化 18">
            <a:extLst>
              <a:ext uri="{FF2B5EF4-FFF2-40B4-BE49-F238E27FC236}">
                <a16:creationId xmlns:a16="http://schemas.microsoft.com/office/drawing/2014/main" id="{8657E0EA-C3DD-16AF-5473-0885415BC809}"/>
              </a:ext>
            </a:extLst>
          </p:cNvPr>
          <p:cNvGrpSpPr/>
          <p:nvPr/>
        </p:nvGrpSpPr>
        <p:grpSpPr>
          <a:xfrm>
            <a:off x="3223374" y="1851068"/>
            <a:ext cx="2727016" cy="670111"/>
            <a:chOff x="3223374" y="1851068"/>
            <a:chExt cx="2727016" cy="670111"/>
          </a:xfrm>
          <a:effectLst>
            <a:outerShdw blurRad="50800" dist="38100" dir="2700000" algn="tl" rotWithShape="0">
              <a:prstClr val="black">
                <a:alpha val="40000"/>
              </a:prstClr>
            </a:outerShdw>
          </a:effectLst>
        </p:grpSpPr>
        <p:sp>
          <p:nvSpPr>
            <p:cNvPr id="11" name="角丸四角形 10">
              <a:extLst>
                <a:ext uri="{FF2B5EF4-FFF2-40B4-BE49-F238E27FC236}">
                  <a16:creationId xmlns:a16="http://schemas.microsoft.com/office/drawing/2014/main" id="{61936B5A-5204-75E1-EB15-CE9BF94CD5F1}"/>
                </a:ext>
              </a:extLst>
            </p:cNvPr>
            <p:cNvSpPr/>
            <p:nvPr/>
          </p:nvSpPr>
          <p:spPr>
            <a:xfrm>
              <a:off x="3223374"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異常検知</a:t>
              </a:r>
              <a:endParaRPr kumimoji="1" lang="en-US" altLang="ja-JP" dirty="0"/>
            </a:p>
            <a:p>
              <a:pPr algn="ctr"/>
              <a:r>
                <a:rPr kumimoji="1" lang="en-US" altLang="ja-JP" dirty="0"/>
                <a:t>Anomaly detection</a:t>
              </a:r>
              <a:endParaRPr kumimoji="1" lang="ja-JP" altLang="en-US"/>
            </a:p>
          </p:txBody>
        </p:sp>
        <p:pic>
          <p:nvPicPr>
            <p:cNvPr id="47" name="グラフィックス 46" descr="ラベル 枠線">
              <a:extLst>
                <a:ext uri="{FF2B5EF4-FFF2-40B4-BE49-F238E27FC236}">
                  <a16:creationId xmlns:a16="http://schemas.microsoft.com/office/drawing/2014/main" id="{C65EC718-3208-0B38-1F32-1F8D791BC0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0101" y="1910743"/>
              <a:ext cx="549765" cy="549765"/>
            </a:xfrm>
            <a:prstGeom prst="rect">
              <a:avLst/>
            </a:prstGeom>
          </p:spPr>
        </p:pic>
      </p:grpSp>
      <p:grpSp>
        <p:nvGrpSpPr>
          <p:cNvPr id="20" name="グループ化 19">
            <a:extLst>
              <a:ext uri="{FF2B5EF4-FFF2-40B4-BE49-F238E27FC236}">
                <a16:creationId xmlns:a16="http://schemas.microsoft.com/office/drawing/2014/main" id="{02E62BE7-A8C9-A14D-E3D3-EDCE7E79E66B}"/>
              </a:ext>
            </a:extLst>
          </p:cNvPr>
          <p:cNvGrpSpPr/>
          <p:nvPr/>
        </p:nvGrpSpPr>
        <p:grpSpPr>
          <a:xfrm>
            <a:off x="6290254" y="1851068"/>
            <a:ext cx="2727016" cy="670111"/>
            <a:chOff x="6354993" y="1851068"/>
            <a:chExt cx="2727016" cy="670111"/>
          </a:xfrm>
          <a:effectLst>
            <a:outerShdw blurRad="50800" dist="38100" dir="2700000" algn="tl" rotWithShape="0">
              <a:prstClr val="black">
                <a:alpha val="40000"/>
              </a:prstClr>
            </a:outerShdw>
          </a:effectLst>
        </p:grpSpPr>
        <p:sp>
          <p:nvSpPr>
            <p:cNvPr id="10" name="角丸四角形 9">
              <a:extLst>
                <a:ext uri="{FF2B5EF4-FFF2-40B4-BE49-F238E27FC236}">
                  <a16:creationId xmlns:a16="http://schemas.microsoft.com/office/drawing/2014/main" id="{8E9BC83A-83B0-BD26-36B5-92B8F198BF0F}"/>
                </a:ext>
              </a:extLst>
            </p:cNvPr>
            <p:cNvSpPr/>
            <p:nvPr/>
          </p:nvSpPr>
          <p:spPr>
            <a:xfrm>
              <a:off x="6354993"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障害・故障原因分析</a:t>
              </a:r>
              <a:endParaRPr kumimoji="1" lang="en-US" altLang="ja-JP" dirty="0"/>
            </a:p>
            <a:p>
              <a:pPr algn="ctr"/>
              <a:r>
                <a:rPr kumimoji="1" lang="en-US" altLang="ja-JP" dirty="0"/>
                <a:t>Root cause analysis</a:t>
              </a:r>
              <a:endParaRPr kumimoji="1" lang="ja-JP" altLang="en-US"/>
            </a:p>
          </p:txBody>
        </p:sp>
        <p:pic>
          <p:nvPicPr>
            <p:cNvPr id="9" name="グラフィックス 8" descr="歯車付きの頭 単色塗りつぶし">
              <a:extLst>
                <a:ext uri="{FF2B5EF4-FFF2-40B4-BE49-F238E27FC236}">
                  <a16:creationId xmlns:a16="http://schemas.microsoft.com/office/drawing/2014/main" id="{1DFACA9D-655F-3147-9D4C-70886631FB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993" y="1956281"/>
              <a:ext cx="453154" cy="453154"/>
            </a:xfrm>
            <a:prstGeom prst="rect">
              <a:avLst/>
            </a:prstGeom>
          </p:spPr>
        </p:pic>
      </p:grpSp>
      <p:grpSp>
        <p:nvGrpSpPr>
          <p:cNvPr id="21" name="グループ化 20">
            <a:extLst>
              <a:ext uri="{FF2B5EF4-FFF2-40B4-BE49-F238E27FC236}">
                <a16:creationId xmlns:a16="http://schemas.microsoft.com/office/drawing/2014/main" id="{3C767143-F626-B420-B52F-ED304D20FC1B}"/>
              </a:ext>
            </a:extLst>
          </p:cNvPr>
          <p:cNvGrpSpPr/>
          <p:nvPr/>
        </p:nvGrpSpPr>
        <p:grpSpPr>
          <a:xfrm>
            <a:off x="9357134" y="1845891"/>
            <a:ext cx="2727016" cy="670111"/>
            <a:chOff x="9343603" y="1851068"/>
            <a:chExt cx="2727016" cy="670111"/>
          </a:xfrm>
          <a:effectLst>
            <a:outerShdw blurRad="50800" dist="38100" dir="2700000" algn="tl" rotWithShape="0">
              <a:prstClr val="black">
                <a:alpha val="40000"/>
              </a:prstClr>
            </a:outerShdw>
          </a:effectLst>
        </p:grpSpPr>
        <p:sp>
          <p:nvSpPr>
            <p:cNvPr id="12" name="角丸四角形 11">
              <a:extLst>
                <a:ext uri="{FF2B5EF4-FFF2-40B4-BE49-F238E27FC236}">
                  <a16:creationId xmlns:a16="http://schemas.microsoft.com/office/drawing/2014/main" id="{2F8F64E9-6C6E-98BF-5B83-DB80FE12A15D}"/>
                </a:ext>
              </a:extLst>
            </p:cNvPr>
            <p:cNvSpPr/>
            <p:nvPr/>
          </p:nvSpPr>
          <p:spPr>
            <a:xfrm>
              <a:off x="9343603"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復旧アクション</a:t>
              </a:r>
              <a:endParaRPr kumimoji="1" lang="en-US" altLang="ja-JP" dirty="0"/>
            </a:p>
            <a:p>
              <a:pPr algn="ctr"/>
              <a:r>
                <a:rPr kumimoji="1" lang="en-US" altLang="ja-JP" dirty="0"/>
                <a:t>Actions</a:t>
              </a:r>
              <a:endParaRPr kumimoji="1" lang="ja-JP" altLang="en-US"/>
            </a:p>
          </p:txBody>
        </p:sp>
        <p:pic>
          <p:nvPicPr>
            <p:cNvPr id="7" name="グラフィックス 6" descr="食事をしている人 単色塗りつぶし">
              <a:extLst>
                <a:ext uri="{FF2B5EF4-FFF2-40B4-BE49-F238E27FC236}">
                  <a16:creationId xmlns:a16="http://schemas.microsoft.com/office/drawing/2014/main" id="{1F1B0620-E412-1FEB-1B43-B0C37E30DF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81365" y="1956281"/>
              <a:ext cx="453154" cy="453154"/>
            </a:xfrm>
            <a:prstGeom prst="rect">
              <a:avLst/>
            </a:prstGeom>
          </p:spPr>
        </p:pic>
      </p:grpSp>
      <p:sp>
        <p:nvSpPr>
          <p:cNvPr id="23" name="テキスト ボックス 22">
            <a:extLst>
              <a:ext uri="{FF2B5EF4-FFF2-40B4-BE49-F238E27FC236}">
                <a16:creationId xmlns:a16="http://schemas.microsoft.com/office/drawing/2014/main" id="{9DB6ACED-61E1-215D-31D0-B252D3F86922}"/>
              </a:ext>
            </a:extLst>
          </p:cNvPr>
          <p:cNvSpPr txBox="1"/>
          <p:nvPr/>
        </p:nvSpPr>
        <p:spPr>
          <a:xfrm>
            <a:off x="2009707" y="5627543"/>
            <a:ext cx="7997705"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ネットワーク装置から取得できる情報をもとに、ネットワーク運用自動化へ向けて価値をご提供</a:t>
            </a:r>
            <a:endParaRPr kumimoji="1" lang="en-US" altLang="ja-JP" sz="1400" b="1" dirty="0">
              <a:solidFill>
                <a:srgbClr val="518ADC"/>
              </a:solidFill>
              <a:latin typeface="Calibri" panose="020F0502020204030204" pitchFamily="34" charset="0"/>
            </a:endParaRPr>
          </a:p>
        </p:txBody>
      </p:sp>
      <p:sp>
        <p:nvSpPr>
          <p:cNvPr id="24" name="角丸四角形 23">
            <a:extLst>
              <a:ext uri="{FF2B5EF4-FFF2-40B4-BE49-F238E27FC236}">
                <a16:creationId xmlns:a16="http://schemas.microsoft.com/office/drawing/2014/main" id="{25641C26-D2C1-3743-141D-FE6883EFFC3C}"/>
              </a:ext>
            </a:extLst>
          </p:cNvPr>
          <p:cNvSpPr/>
          <p:nvPr/>
        </p:nvSpPr>
        <p:spPr>
          <a:xfrm>
            <a:off x="156494" y="1298754"/>
            <a:ext cx="11927656" cy="423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err="1"/>
              <a:t>TuplOS</a:t>
            </a:r>
            <a:r>
              <a:rPr kumimoji="1" lang="en-US" altLang="ja-JP" b="1" dirty="0"/>
              <a:t> </a:t>
            </a:r>
            <a:r>
              <a:rPr kumimoji="1" lang="ja-JP" altLang="en-US" b="1"/>
              <a:t>（機械学習を活用したネットワーク運用自動化・分析プラットフォーム</a:t>
            </a:r>
            <a:r>
              <a:rPr kumimoji="1" lang="ja-JP" altLang="en-US"/>
              <a:t>）</a:t>
            </a:r>
          </a:p>
        </p:txBody>
      </p:sp>
      <p:sp>
        <p:nvSpPr>
          <p:cNvPr id="22" name="上矢印 21">
            <a:extLst>
              <a:ext uri="{FF2B5EF4-FFF2-40B4-BE49-F238E27FC236}">
                <a16:creationId xmlns:a16="http://schemas.microsoft.com/office/drawing/2014/main" id="{167FE7DD-DE7C-5678-2716-5663E8A38664}"/>
              </a:ext>
            </a:extLst>
          </p:cNvPr>
          <p:cNvSpPr/>
          <p:nvPr/>
        </p:nvSpPr>
        <p:spPr>
          <a:xfrm>
            <a:off x="5282426" y="3867034"/>
            <a:ext cx="1452267" cy="657410"/>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7025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3271878" y="1164609"/>
            <a:ext cx="7937755" cy="52322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複数の装置間の物理・論理接続情報をマップ図に表示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装置、または装置間の品質状況をこのマップ図から簡単に確認可能</a:t>
            </a:r>
            <a:endParaRPr kumimoji="1" lang="en-US" altLang="ja-JP" sz="1400" dirty="0">
              <a:solidFill>
                <a:srgbClr val="518ADC"/>
              </a:solidFill>
              <a:latin typeface="Calibri" panose="020F0502020204030204" pitchFamily="34" charset="0"/>
            </a:endParaRPr>
          </a:p>
        </p:txBody>
      </p:sp>
      <p:pic>
        <p:nvPicPr>
          <p:cNvPr id="28" name="図 27" descr="グラフィカル ユーザー インターフェイス&#10;&#10;自動的に生成された説明">
            <a:extLst>
              <a:ext uri="{FF2B5EF4-FFF2-40B4-BE49-F238E27FC236}">
                <a16:creationId xmlns:a16="http://schemas.microsoft.com/office/drawing/2014/main" id="{E2E71D14-6D38-9D00-B059-17A1CA28D09F}"/>
              </a:ext>
            </a:extLst>
          </p:cNvPr>
          <p:cNvPicPr>
            <a:picLocks noChangeAspect="1"/>
          </p:cNvPicPr>
          <p:nvPr/>
        </p:nvPicPr>
        <p:blipFill>
          <a:blip r:embed="rId4"/>
          <a:stretch>
            <a:fillRect/>
          </a:stretch>
        </p:blipFill>
        <p:spPr>
          <a:xfrm>
            <a:off x="4722799" y="3310192"/>
            <a:ext cx="7396372" cy="3426175"/>
          </a:xfrm>
          <a:prstGeom prst="rect">
            <a:avLst/>
          </a:prstGeom>
          <a:effectLst>
            <a:outerShdw blurRad="50800" dist="38100" dir="2700000" algn="tl" rotWithShape="0">
              <a:prstClr val="black">
                <a:alpha val="40000"/>
              </a:prstClr>
            </a:outerShdw>
          </a:effectLst>
        </p:spPr>
      </p:pic>
      <p:sp>
        <p:nvSpPr>
          <p:cNvPr id="29" name="正方形/長方形 28">
            <a:extLst>
              <a:ext uri="{FF2B5EF4-FFF2-40B4-BE49-F238E27FC236}">
                <a16:creationId xmlns:a16="http://schemas.microsoft.com/office/drawing/2014/main" id="{64543F92-F1D8-7F6B-2A21-E0EE2DB9BADC}"/>
              </a:ext>
            </a:extLst>
          </p:cNvPr>
          <p:cNvSpPr/>
          <p:nvPr/>
        </p:nvSpPr>
        <p:spPr>
          <a:xfrm>
            <a:off x="9884664" y="-2947"/>
            <a:ext cx="2307336" cy="42062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Demo</a:t>
            </a:r>
            <a:endParaRPr kumimoji="1" lang="ja-JP" altLang="en-US"/>
          </a:p>
        </p:txBody>
      </p:sp>
      <p:pic>
        <p:nvPicPr>
          <p:cNvPr id="25" name="図 24" descr="グラフィカル ユーザー インターフェイス, アプリケーション&#10;&#10;自動的に生成された説明">
            <a:extLst>
              <a:ext uri="{FF2B5EF4-FFF2-40B4-BE49-F238E27FC236}">
                <a16:creationId xmlns:a16="http://schemas.microsoft.com/office/drawing/2014/main" id="{BEC45FF5-6369-1CAE-9AEE-13545280DCFF}"/>
              </a:ext>
            </a:extLst>
          </p:cNvPr>
          <p:cNvPicPr>
            <a:picLocks noChangeAspect="1"/>
          </p:cNvPicPr>
          <p:nvPr/>
        </p:nvPicPr>
        <p:blipFill>
          <a:blip r:embed="rId5"/>
          <a:stretch>
            <a:fillRect/>
          </a:stretch>
        </p:blipFill>
        <p:spPr>
          <a:xfrm>
            <a:off x="3191498" y="1687829"/>
            <a:ext cx="6090027" cy="342617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63164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4" name="グループ化 3">
            <a:extLst>
              <a:ext uri="{FF2B5EF4-FFF2-40B4-BE49-F238E27FC236}">
                <a16:creationId xmlns:a16="http://schemas.microsoft.com/office/drawing/2014/main" id="{5B39593A-DFFA-1027-5B80-5F66D1F9D9D9}"/>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3172460" y="1226253"/>
            <a:ext cx="7937755" cy="30777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装置の設定情報（コンフィグ情報）を一元管理、確認可能</a:t>
            </a:r>
            <a:endParaRPr kumimoji="1" lang="en-US" altLang="ja-JP" sz="1400"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Demo</a:t>
            </a:r>
            <a:endParaRPr kumimoji="1" lang="ja-JP" altLang="en-US"/>
          </a:p>
        </p:txBody>
      </p:sp>
      <p:pic>
        <p:nvPicPr>
          <p:cNvPr id="5" name="図 4" descr="グラフィカル ユーザー インターフェイス, アプリケーション, テーブル, Excel&#10;&#10;自動的に生成された説明">
            <a:extLst>
              <a:ext uri="{FF2B5EF4-FFF2-40B4-BE49-F238E27FC236}">
                <a16:creationId xmlns:a16="http://schemas.microsoft.com/office/drawing/2014/main" id="{B803BDE4-E3B0-DC56-9675-E561BC415531}"/>
              </a:ext>
            </a:extLst>
          </p:cNvPr>
          <p:cNvPicPr>
            <a:picLocks noChangeAspect="1"/>
          </p:cNvPicPr>
          <p:nvPr/>
        </p:nvPicPr>
        <p:blipFill>
          <a:blip r:embed="rId4"/>
          <a:stretch>
            <a:fillRect/>
          </a:stretch>
        </p:blipFill>
        <p:spPr>
          <a:xfrm>
            <a:off x="3172460" y="1722976"/>
            <a:ext cx="8876714" cy="3986811"/>
          </a:xfrm>
          <a:prstGeom prst="rect">
            <a:avLst/>
          </a:prstGeom>
          <a:effectLst>
            <a:outerShdw blurRad="50800" dist="38100" dir="2700000" algn="tl" rotWithShape="0">
              <a:prstClr val="black">
                <a:alpha val="40000"/>
              </a:prstClr>
            </a:outerShdw>
          </a:effectLst>
        </p:spPr>
      </p:pic>
      <p:sp>
        <p:nvSpPr>
          <p:cNvPr id="6" name="正方形/長方形 5">
            <a:extLst>
              <a:ext uri="{FF2B5EF4-FFF2-40B4-BE49-F238E27FC236}">
                <a16:creationId xmlns:a16="http://schemas.microsoft.com/office/drawing/2014/main" id="{7FC3AA7A-F0F3-BD1E-A700-69AD22519909}"/>
              </a:ext>
            </a:extLst>
          </p:cNvPr>
          <p:cNvSpPr/>
          <p:nvPr/>
        </p:nvSpPr>
        <p:spPr>
          <a:xfrm>
            <a:off x="3447288" y="3640217"/>
            <a:ext cx="8601886" cy="20695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85B09D69-C304-65DF-4E89-F7C3B468542F}"/>
              </a:ext>
            </a:extLst>
          </p:cNvPr>
          <p:cNvSpPr/>
          <p:nvPr/>
        </p:nvSpPr>
        <p:spPr>
          <a:xfrm>
            <a:off x="5531581" y="2219699"/>
            <a:ext cx="3688080" cy="39659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Unclear. Replacing by screenshot</a:t>
            </a:r>
            <a:endParaRPr kumimoji="1" lang="ja-JP" altLang="en-US"/>
          </a:p>
        </p:txBody>
      </p:sp>
    </p:spTree>
    <p:extLst>
      <p:ext uri="{BB962C8B-B14F-4D97-AF65-F5344CB8AC3E}">
        <p14:creationId xmlns:p14="http://schemas.microsoft.com/office/powerpoint/2010/main" val="455216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4" name="グループ化 3">
            <a:extLst>
              <a:ext uri="{FF2B5EF4-FFF2-40B4-BE49-F238E27FC236}">
                <a16:creationId xmlns:a16="http://schemas.microsoft.com/office/drawing/2014/main" id="{DCD842D4-3062-224D-ABCB-9907C19EA563}"/>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3430583" y="1229101"/>
            <a:ext cx="7937755" cy="30777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装置のアラームを統合監視可能</a:t>
            </a:r>
            <a:endParaRPr kumimoji="1" lang="en-US" altLang="ja-JP" sz="1400"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Demo</a:t>
            </a:r>
            <a:endParaRPr kumimoji="1" lang="ja-JP" altLang="en-US"/>
          </a:p>
        </p:txBody>
      </p:sp>
      <p:sp>
        <p:nvSpPr>
          <p:cNvPr id="7" name="正方形/長方形 6">
            <a:extLst>
              <a:ext uri="{FF2B5EF4-FFF2-40B4-BE49-F238E27FC236}">
                <a16:creationId xmlns:a16="http://schemas.microsoft.com/office/drawing/2014/main" id="{85B09D69-C304-65DF-4E89-F7C3B468542F}"/>
              </a:ext>
            </a:extLst>
          </p:cNvPr>
          <p:cNvSpPr/>
          <p:nvPr/>
        </p:nvSpPr>
        <p:spPr>
          <a:xfrm>
            <a:off x="5356860" y="2845025"/>
            <a:ext cx="3688080" cy="39659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Picture from latest screenshot</a:t>
            </a:r>
            <a:endParaRPr kumimoji="1" lang="ja-JP" altLang="en-US"/>
          </a:p>
        </p:txBody>
      </p:sp>
    </p:spTree>
    <p:extLst>
      <p:ext uri="{BB962C8B-B14F-4D97-AF65-F5344CB8AC3E}">
        <p14:creationId xmlns:p14="http://schemas.microsoft.com/office/powerpoint/2010/main" val="7465290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4" name="グループ化 3">
            <a:extLst>
              <a:ext uri="{FF2B5EF4-FFF2-40B4-BE49-F238E27FC236}">
                <a16:creationId xmlns:a16="http://schemas.microsoft.com/office/drawing/2014/main" id="{637F2896-EEA7-B954-B6C6-C7D1689357D3}"/>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3329445" y="1082280"/>
            <a:ext cx="8548327"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装置から取得できるカウンタ情報をリスト、グラフ、マップ内等で表示することにより、通信品質情報を時系列にさまざまな角度で確認、分析に活用することが可能</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リスト、グラフ、マップなどはウィジェット化されており、ユーザ様単位で使いやすいように簡単にカスタマイズ頂くことが可能</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出力された情報を</a:t>
            </a:r>
            <a:r>
              <a:rPr kumimoji="1" lang="en-US" altLang="ja-JP" sz="1400" dirty="0">
                <a:solidFill>
                  <a:srgbClr val="518ADC"/>
                </a:solidFill>
                <a:latin typeface="Calibri" panose="020F0502020204030204" pitchFamily="34" charset="0"/>
              </a:rPr>
              <a:t>CSV</a:t>
            </a:r>
            <a:r>
              <a:rPr kumimoji="1" lang="ja-JP" altLang="en-US" sz="1400">
                <a:solidFill>
                  <a:srgbClr val="518ADC"/>
                </a:solidFill>
                <a:latin typeface="Calibri" panose="020F0502020204030204" pitchFamily="34" charset="0"/>
              </a:rPr>
              <a:t>形式やパワーポイント形式でエクスポートが可能（予め毎月決まった日にレポートを作成しメールで担当者に送信する、ような使い方が可能）</a:t>
            </a:r>
            <a:endParaRPr kumimoji="1" lang="en-US" altLang="ja-JP" sz="1400"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 Demo</a:t>
            </a:r>
            <a:endParaRPr kumimoji="1" lang="ja-JP" altLang="en-US"/>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DE02263F-7310-965B-C847-B02EED4C4C6F}"/>
              </a:ext>
            </a:extLst>
          </p:cNvPr>
          <p:cNvPicPr>
            <a:picLocks noChangeAspect="1"/>
          </p:cNvPicPr>
          <p:nvPr/>
        </p:nvPicPr>
        <p:blipFill>
          <a:blip r:embed="rId4"/>
          <a:stretch>
            <a:fillRect/>
          </a:stretch>
        </p:blipFill>
        <p:spPr>
          <a:xfrm>
            <a:off x="3487667" y="2870123"/>
            <a:ext cx="7444674" cy="37223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062512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10" name="グループ化 9">
            <a:extLst>
              <a:ext uri="{FF2B5EF4-FFF2-40B4-BE49-F238E27FC236}">
                <a16:creationId xmlns:a16="http://schemas.microsoft.com/office/drawing/2014/main" id="{F08BBB7E-F48A-C5FA-557C-23FEACC623DC}"/>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 Demo</a:t>
            </a:r>
            <a:endParaRPr kumimoji="1" lang="ja-JP" altLang="en-US"/>
          </a:p>
        </p:txBody>
      </p:sp>
      <p:pic>
        <p:nvPicPr>
          <p:cNvPr id="6" name="図 5" descr="グラフィカル ユーザー インターフェイス&#10;&#10;自動的に生成された説明">
            <a:extLst>
              <a:ext uri="{FF2B5EF4-FFF2-40B4-BE49-F238E27FC236}">
                <a16:creationId xmlns:a16="http://schemas.microsoft.com/office/drawing/2014/main" id="{72D00B0E-38D0-AAC4-4474-4667BA5C8928}"/>
              </a:ext>
            </a:extLst>
          </p:cNvPr>
          <p:cNvPicPr>
            <a:picLocks noChangeAspect="1"/>
          </p:cNvPicPr>
          <p:nvPr/>
        </p:nvPicPr>
        <p:blipFill>
          <a:blip r:embed="rId4"/>
          <a:stretch>
            <a:fillRect/>
          </a:stretch>
        </p:blipFill>
        <p:spPr>
          <a:xfrm>
            <a:off x="3205228" y="1789945"/>
            <a:ext cx="7772400" cy="3600360"/>
          </a:xfrm>
          <a:prstGeom prst="rect">
            <a:avLst/>
          </a:prstGeom>
          <a:effectLst>
            <a:outerShdw blurRad="50800" dist="38100" dir="2700000" algn="tl" rotWithShape="0">
              <a:prstClr val="black">
                <a:alpha val="40000"/>
              </a:prstClr>
            </a:outerShdw>
          </a:effectLst>
        </p:spPr>
      </p:pic>
      <p:sp>
        <p:nvSpPr>
          <p:cNvPr id="26" name="テキスト ボックス 25">
            <a:extLst>
              <a:ext uri="{FF2B5EF4-FFF2-40B4-BE49-F238E27FC236}">
                <a16:creationId xmlns:a16="http://schemas.microsoft.com/office/drawing/2014/main" id="{29A69CF7-75FB-BBE3-EEAC-736B862889B7}"/>
              </a:ext>
            </a:extLst>
          </p:cNvPr>
          <p:cNvSpPr txBox="1"/>
          <p:nvPr/>
        </p:nvSpPr>
        <p:spPr>
          <a:xfrm>
            <a:off x="4871876" y="5789391"/>
            <a:ext cx="5883210"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装置や装置間の通信品質状態をマップ上に色分けして表示することで、直感的に品質状態の確認を行うことが可能</a:t>
            </a:r>
            <a:endParaRPr kumimoji="1" lang="en-US" altLang="ja-JP" sz="1400" dirty="0">
              <a:solidFill>
                <a:srgbClr val="518ADC"/>
              </a:solidFill>
              <a:latin typeface="Calibri" panose="020F0502020204030204" pitchFamily="34" charset="0"/>
            </a:endParaRPr>
          </a:p>
        </p:txBody>
      </p:sp>
      <p:cxnSp>
        <p:nvCxnSpPr>
          <p:cNvPr id="5" name="直線矢印コネクタ 4">
            <a:extLst>
              <a:ext uri="{FF2B5EF4-FFF2-40B4-BE49-F238E27FC236}">
                <a16:creationId xmlns:a16="http://schemas.microsoft.com/office/drawing/2014/main" id="{2A23F5F9-172D-33DF-02D1-50FEB63DCFCB}"/>
              </a:ext>
            </a:extLst>
          </p:cNvPr>
          <p:cNvCxnSpPr>
            <a:cxnSpLocks/>
          </p:cNvCxnSpPr>
          <p:nvPr/>
        </p:nvCxnSpPr>
        <p:spPr>
          <a:xfrm flipV="1">
            <a:off x="6694024" y="4632572"/>
            <a:ext cx="335128" cy="1022575"/>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97F8078E-4645-F1F4-49AF-F4D882DBC3D2}"/>
              </a:ext>
            </a:extLst>
          </p:cNvPr>
          <p:cNvCxnSpPr>
            <a:cxnSpLocks/>
          </p:cNvCxnSpPr>
          <p:nvPr/>
        </p:nvCxnSpPr>
        <p:spPr>
          <a:xfrm flipV="1">
            <a:off x="6694024" y="4224192"/>
            <a:ext cx="1526482" cy="1430955"/>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8" name="図 7" descr="テーブル, 屋内, 地図, メガネ が含まれている画像&#10;&#10;自動的に生成された説明">
            <a:extLst>
              <a:ext uri="{FF2B5EF4-FFF2-40B4-BE49-F238E27FC236}">
                <a16:creationId xmlns:a16="http://schemas.microsoft.com/office/drawing/2014/main" id="{2D0D9968-F024-F608-763E-39148A85856C}"/>
              </a:ext>
            </a:extLst>
          </p:cNvPr>
          <p:cNvPicPr>
            <a:picLocks noChangeAspect="1"/>
          </p:cNvPicPr>
          <p:nvPr/>
        </p:nvPicPr>
        <p:blipFill>
          <a:blip r:embed="rId5"/>
          <a:stretch>
            <a:fillRect/>
          </a:stretch>
        </p:blipFill>
        <p:spPr>
          <a:xfrm>
            <a:off x="8220506" y="1164609"/>
            <a:ext cx="3596562" cy="2557937"/>
          </a:xfrm>
          <a:prstGeom prst="rect">
            <a:avLst/>
          </a:prstGeom>
          <a:effectLst>
            <a:outerShdw blurRad="50800" dist="38100" dir="2700000" algn="tl" rotWithShape="0">
              <a:prstClr val="black">
                <a:alpha val="40000"/>
              </a:prstClr>
            </a:outerShdw>
          </a:effectLst>
        </p:spPr>
      </p:pic>
      <p:cxnSp>
        <p:nvCxnSpPr>
          <p:cNvPr id="11" name="直線矢印コネクタ 10">
            <a:extLst>
              <a:ext uri="{FF2B5EF4-FFF2-40B4-BE49-F238E27FC236}">
                <a16:creationId xmlns:a16="http://schemas.microsoft.com/office/drawing/2014/main" id="{5A3C0785-44FF-8988-F535-FB7BE25FA7CC}"/>
              </a:ext>
            </a:extLst>
          </p:cNvPr>
          <p:cNvCxnSpPr>
            <a:cxnSpLocks/>
          </p:cNvCxnSpPr>
          <p:nvPr/>
        </p:nvCxnSpPr>
        <p:spPr>
          <a:xfrm flipV="1">
            <a:off x="6694024" y="2235617"/>
            <a:ext cx="1965595" cy="3419530"/>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16167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28" name="グループ化 27">
            <a:extLst>
              <a:ext uri="{FF2B5EF4-FFF2-40B4-BE49-F238E27FC236}">
                <a16:creationId xmlns:a16="http://schemas.microsoft.com/office/drawing/2014/main" id="{650281C0-790F-DB62-6CDD-0F90283414C6}"/>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2728146" y="5451431"/>
            <a:ext cx="8889088" cy="307777"/>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装置内のモジュール（ポートやカード単位など）ビューから直感的に通信品質状態の確認を行うことが可能</a:t>
            </a:r>
            <a:endParaRPr kumimoji="1" lang="en-US" altLang="ja-JP" sz="1400"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 Demo</a:t>
            </a:r>
            <a:endParaRPr kumimoji="1" lang="ja-JP" altLang="en-US"/>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F61F0080-2A05-4ACE-6F02-0CEEF3B28E61}"/>
              </a:ext>
            </a:extLst>
          </p:cNvPr>
          <p:cNvPicPr>
            <a:picLocks noChangeAspect="1"/>
          </p:cNvPicPr>
          <p:nvPr/>
        </p:nvPicPr>
        <p:blipFill>
          <a:blip r:embed="rId4"/>
          <a:stretch>
            <a:fillRect/>
          </a:stretch>
        </p:blipFill>
        <p:spPr>
          <a:xfrm>
            <a:off x="3298300" y="1200123"/>
            <a:ext cx="8238948" cy="4119474"/>
          </a:xfrm>
          <a:prstGeom prst="rect">
            <a:avLst/>
          </a:prstGeom>
        </p:spPr>
      </p:pic>
      <p:cxnSp>
        <p:nvCxnSpPr>
          <p:cNvPr id="7" name="直線矢印コネクタ 6">
            <a:extLst>
              <a:ext uri="{FF2B5EF4-FFF2-40B4-BE49-F238E27FC236}">
                <a16:creationId xmlns:a16="http://schemas.microsoft.com/office/drawing/2014/main" id="{9979DA5D-D85B-2B84-FC87-C5A7F48849BF}"/>
              </a:ext>
            </a:extLst>
          </p:cNvPr>
          <p:cNvCxnSpPr>
            <a:cxnSpLocks/>
          </p:cNvCxnSpPr>
          <p:nvPr/>
        </p:nvCxnSpPr>
        <p:spPr>
          <a:xfrm flipV="1">
            <a:off x="3861786" y="2848921"/>
            <a:ext cx="1559878" cy="2564541"/>
          </a:xfrm>
          <a:prstGeom prst="straightConnector1">
            <a:avLst/>
          </a:prstGeom>
          <a:ln w="254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8" name="図 17" descr="メーター, モニター が含まれている画像&#10;&#10;自動的に生成された説明">
            <a:extLst>
              <a:ext uri="{FF2B5EF4-FFF2-40B4-BE49-F238E27FC236}">
                <a16:creationId xmlns:a16="http://schemas.microsoft.com/office/drawing/2014/main" id="{9E621DBE-90AC-EE31-2F25-52F992648EFE}"/>
              </a:ext>
            </a:extLst>
          </p:cNvPr>
          <p:cNvPicPr>
            <a:picLocks noChangeAspect="1"/>
          </p:cNvPicPr>
          <p:nvPr/>
        </p:nvPicPr>
        <p:blipFill>
          <a:blip r:embed="rId5"/>
          <a:stretch>
            <a:fillRect/>
          </a:stretch>
        </p:blipFill>
        <p:spPr>
          <a:xfrm>
            <a:off x="4188484" y="5709460"/>
            <a:ext cx="4711599" cy="983607"/>
          </a:xfrm>
          <a:prstGeom prst="rect">
            <a:avLst/>
          </a:prstGeom>
        </p:spPr>
      </p:pic>
    </p:spTree>
    <p:extLst>
      <p:ext uri="{BB962C8B-B14F-4D97-AF65-F5344CB8AC3E}">
        <p14:creationId xmlns:p14="http://schemas.microsoft.com/office/powerpoint/2010/main" val="23958996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14" name="グループ化 13">
            <a:extLst>
              <a:ext uri="{FF2B5EF4-FFF2-40B4-BE49-F238E27FC236}">
                <a16:creationId xmlns:a16="http://schemas.microsoft.com/office/drawing/2014/main" id="{9033BD09-F25A-8C2D-D60F-F882FF1A8D53}"/>
              </a:ext>
            </a:extLst>
          </p:cNvPr>
          <p:cNvGrpSpPr/>
          <p:nvPr/>
        </p:nvGrpSpPr>
        <p:grpSpPr>
          <a:xfrm>
            <a:off x="237365" y="1164609"/>
            <a:ext cx="2727016" cy="670111"/>
            <a:chOff x="237365" y="1164609"/>
            <a:chExt cx="2727016" cy="670111"/>
          </a:xfrm>
          <a:effectLst>
            <a:outerShdw blurRad="50800" dist="38100" dir="2700000" algn="tl" rotWithShape="0">
              <a:prstClr val="black">
                <a:alpha val="40000"/>
              </a:prstClr>
            </a:outerShdw>
          </a:effectLst>
        </p:grpSpPr>
        <p:sp>
          <p:nvSpPr>
            <p:cNvPr id="17" name="角丸四角形 16">
              <a:extLst>
                <a:ext uri="{FF2B5EF4-FFF2-40B4-BE49-F238E27FC236}">
                  <a16:creationId xmlns:a16="http://schemas.microsoft.com/office/drawing/2014/main" id="{4153C753-E35B-9A91-2FF7-3165CBE3FFA9}"/>
                </a:ext>
              </a:extLst>
            </p:cNvPr>
            <p:cNvSpPr/>
            <p:nvPr/>
          </p:nvSpPr>
          <p:spPr>
            <a:xfrm>
              <a:off x="237365" y="1164609"/>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情報の可視化</a:t>
              </a:r>
              <a:endParaRPr kumimoji="1" lang="en-US" altLang="ja-JP" dirty="0"/>
            </a:p>
            <a:p>
              <a:pPr algn="ctr"/>
              <a:r>
                <a:rPr kumimoji="1" lang="en-US" altLang="ja-JP" dirty="0"/>
                <a:t>Visualization</a:t>
              </a:r>
              <a:endParaRPr kumimoji="1" lang="ja-JP" altLang="en-US"/>
            </a:p>
          </p:txBody>
        </p:sp>
        <p:pic>
          <p:nvPicPr>
            <p:cNvPr id="19" name="グラフィックス 18" descr="棒グラフ 単色塗りつぶし">
              <a:extLst>
                <a:ext uri="{FF2B5EF4-FFF2-40B4-BE49-F238E27FC236}">
                  <a16:creationId xmlns:a16="http://schemas.microsoft.com/office/drawing/2014/main" id="{765312C1-3D7B-C856-3321-E79A89E5C4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7365" y="1269822"/>
              <a:ext cx="453154" cy="453154"/>
            </a:xfrm>
            <a:prstGeom prst="rect">
              <a:avLst/>
            </a:prstGeom>
          </p:spPr>
        </p:pic>
      </p:grpSp>
      <p:sp>
        <p:nvSpPr>
          <p:cNvPr id="20" name="正方形/長方形 19">
            <a:extLst>
              <a:ext uri="{FF2B5EF4-FFF2-40B4-BE49-F238E27FC236}">
                <a16:creationId xmlns:a16="http://schemas.microsoft.com/office/drawing/2014/main" id="{51321D87-4E4A-BF18-B258-9441F32C5C24}"/>
              </a:ext>
            </a:extLst>
          </p:cNvPr>
          <p:cNvSpPr/>
          <p:nvPr/>
        </p:nvSpPr>
        <p:spPr>
          <a:xfrm>
            <a:off x="374932" y="2049834"/>
            <a:ext cx="2451887" cy="583974"/>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a:t>
            </a:r>
          </a:p>
          <a:p>
            <a:pPr algn="ctr"/>
            <a:r>
              <a:rPr kumimoji="1" lang="ja-JP" altLang="en-US"/>
              <a:t>構成情報</a:t>
            </a:r>
          </a:p>
        </p:txBody>
      </p:sp>
      <p:sp>
        <p:nvSpPr>
          <p:cNvPr id="21" name="正方形/長方形 20">
            <a:extLst>
              <a:ext uri="{FF2B5EF4-FFF2-40B4-BE49-F238E27FC236}">
                <a16:creationId xmlns:a16="http://schemas.microsoft.com/office/drawing/2014/main" id="{37D45D60-7BE8-8EB7-6C6A-8D59E7DFEAC6}"/>
              </a:ext>
            </a:extLst>
          </p:cNvPr>
          <p:cNvSpPr/>
          <p:nvPr/>
        </p:nvSpPr>
        <p:spPr>
          <a:xfrm>
            <a:off x="374930" y="4439305"/>
            <a:ext cx="2451887" cy="583975"/>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Performance Counter</a:t>
            </a:r>
          </a:p>
          <a:p>
            <a:pPr algn="ctr"/>
            <a:r>
              <a:rPr kumimoji="1" lang="ja-JP" altLang="en-US"/>
              <a:t>カウンタ情報</a:t>
            </a:r>
          </a:p>
        </p:txBody>
      </p:sp>
      <p:sp>
        <p:nvSpPr>
          <p:cNvPr id="22" name="正方形/長方形 21">
            <a:extLst>
              <a:ext uri="{FF2B5EF4-FFF2-40B4-BE49-F238E27FC236}">
                <a16:creationId xmlns:a16="http://schemas.microsoft.com/office/drawing/2014/main" id="{4C418F37-C737-8121-3F25-F0CCC842C133}"/>
              </a:ext>
            </a:extLst>
          </p:cNvPr>
          <p:cNvSpPr/>
          <p:nvPr/>
        </p:nvSpPr>
        <p:spPr>
          <a:xfrm>
            <a:off x="374930" y="3640217"/>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Alarm</a:t>
            </a:r>
          </a:p>
          <a:p>
            <a:pPr algn="ctr"/>
            <a:r>
              <a:rPr kumimoji="1" lang="ja-JP" altLang="en-US"/>
              <a:t>アラーム情報</a:t>
            </a:r>
          </a:p>
        </p:txBody>
      </p:sp>
      <p:sp>
        <p:nvSpPr>
          <p:cNvPr id="23" name="正方形/長方形 22">
            <a:extLst>
              <a:ext uri="{FF2B5EF4-FFF2-40B4-BE49-F238E27FC236}">
                <a16:creationId xmlns:a16="http://schemas.microsoft.com/office/drawing/2014/main" id="{697556E8-73D6-519F-A3F5-B527658A5C2A}"/>
              </a:ext>
            </a:extLst>
          </p:cNvPr>
          <p:cNvSpPr/>
          <p:nvPr/>
        </p:nvSpPr>
        <p:spPr>
          <a:xfrm>
            <a:off x="374931" y="2845025"/>
            <a:ext cx="2451887" cy="583975"/>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p>
          <a:p>
            <a:pPr algn="ctr"/>
            <a:r>
              <a:rPr kumimoji="1" lang="ja-JP" altLang="en-US"/>
              <a:t>コンフィグ情報</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3385094" y="1188622"/>
            <a:ext cx="7937755" cy="52322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複数のカウンタ情報を時系列に表示したり、複数の装置のカウンタの相関をグラフで容易に確認することが可能</a:t>
            </a:r>
            <a:endParaRPr kumimoji="1" lang="en-US" altLang="ja-JP" sz="1400"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7B6D903-A8C7-07FA-1D33-DD87A76819CD}"/>
              </a:ext>
            </a:extLst>
          </p:cNvPr>
          <p:cNvSpPr/>
          <p:nvPr/>
        </p:nvSpPr>
        <p:spPr>
          <a:xfrm>
            <a:off x="9884664" y="-2947"/>
            <a:ext cx="2307336" cy="4206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 Demo</a:t>
            </a:r>
            <a:endParaRPr kumimoji="1" lang="ja-JP" altLang="en-US"/>
          </a:p>
        </p:txBody>
      </p:sp>
      <p:pic>
        <p:nvPicPr>
          <p:cNvPr id="6" name="図 5" descr="グラフィカル ユーザー インターフェイス が含まれている画像&#10;&#10;自動的に生成された説明">
            <a:extLst>
              <a:ext uri="{FF2B5EF4-FFF2-40B4-BE49-F238E27FC236}">
                <a16:creationId xmlns:a16="http://schemas.microsoft.com/office/drawing/2014/main" id="{CD3011AE-01F5-1389-F4E8-87993282F9F6}"/>
              </a:ext>
            </a:extLst>
          </p:cNvPr>
          <p:cNvPicPr>
            <a:picLocks noChangeAspect="1"/>
          </p:cNvPicPr>
          <p:nvPr/>
        </p:nvPicPr>
        <p:blipFill>
          <a:blip r:embed="rId4"/>
          <a:stretch>
            <a:fillRect/>
          </a:stretch>
        </p:blipFill>
        <p:spPr>
          <a:xfrm>
            <a:off x="3385094" y="1899143"/>
            <a:ext cx="7772400" cy="3261632"/>
          </a:xfrm>
          <a:prstGeom prst="rect">
            <a:avLst/>
          </a:prstGeom>
        </p:spPr>
      </p:pic>
      <p:pic>
        <p:nvPicPr>
          <p:cNvPr id="10" name="図 9" descr="グラフ, ヒストグラム&#10;&#10;自動的に生成された説明">
            <a:extLst>
              <a:ext uri="{FF2B5EF4-FFF2-40B4-BE49-F238E27FC236}">
                <a16:creationId xmlns:a16="http://schemas.microsoft.com/office/drawing/2014/main" id="{8BCE3982-533C-311E-58FF-9002D3F71515}"/>
              </a:ext>
            </a:extLst>
          </p:cNvPr>
          <p:cNvPicPr>
            <a:picLocks noChangeAspect="1"/>
          </p:cNvPicPr>
          <p:nvPr/>
        </p:nvPicPr>
        <p:blipFill>
          <a:blip r:embed="rId5"/>
          <a:stretch>
            <a:fillRect/>
          </a:stretch>
        </p:blipFill>
        <p:spPr>
          <a:xfrm>
            <a:off x="7643673" y="4198726"/>
            <a:ext cx="4333097" cy="2154644"/>
          </a:xfrm>
          <a:prstGeom prst="rect">
            <a:avLst/>
          </a:prstGeom>
        </p:spPr>
      </p:pic>
    </p:spTree>
    <p:extLst>
      <p:ext uri="{BB962C8B-B14F-4D97-AF65-F5344CB8AC3E}">
        <p14:creationId xmlns:p14="http://schemas.microsoft.com/office/powerpoint/2010/main" val="3625103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a:t>
            </a:r>
            <a:r>
              <a:rPr kumimoji="1" lang="ja-JP" altLang="en-US" sz="2000">
                <a:latin typeface="Meiryo UI" panose="020B0604030504040204" pitchFamily="34" charset="-128"/>
                <a:ea typeface="Meiryo UI" panose="020B0604030504040204" pitchFamily="34" charset="-128"/>
              </a:rPr>
              <a:t>データセンタを使ったデータ分析環境のご提供について</a:t>
            </a:r>
          </a:p>
        </p:txBody>
      </p:sp>
      <p:sp>
        <p:nvSpPr>
          <p:cNvPr id="3" name="テキスト ボックス 2">
            <a:extLst>
              <a:ext uri="{FF2B5EF4-FFF2-40B4-BE49-F238E27FC236}">
                <a16:creationId xmlns:a16="http://schemas.microsoft.com/office/drawing/2014/main" id="{00F1647D-0C39-E293-1594-B74E47505868}"/>
              </a:ext>
            </a:extLst>
          </p:cNvPr>
          <p:cNvSpPr txBox="1"/>
          <p:nvPr/>
        </p:nvSpPr>
        <p:spPr>
          <a:xfrm>
            <a:off x="224287" y="1091547"/>
            <a:ext cx="11783683" cy="2062103"/>
          </a:xfrm>
          <a:prstGeom prst="rect">
            <a:avLst/>
          </a:prstGeom>
          <a:noFill/>
        </p:spPr>
        <p:txBody>
          <a:bodyPr wrap="square" rtlCol="0">
            <a:spAutoFit/>
          </a:bodyPr>
          <a:lstStyle/>
          <a:p>
            <a:r>
              <a:rPr kumimoji="1" lang="ja-JP" altLang="en-US" sz="1600">
                <a:solidFill>
                  <a:schemeClr val="accent5">
                    <a:lumMod val="50000"/>
                  </a:schemeClr>
                </a:solidFill>
              </a:rPr>
              <a:t>今後の御社と弊社によるデータ分析や検証などへの活用を目的として、弊社スペインにありますデータセンタ内に前</a:t>
            </a:r>
            <a:r>
              <a:rPr kumimoji="1" lang="en-US" altLang="ja-JP" sz="1600" dirty="0">
                <a:solidFill>
                  <a:schemeClr val="accent5">
                    <a:lumMod val="50000"/>
                  </a:schemeClr>
                </a:solidFill>
              </a:rPr>
              <a:t>PoC</a:t>
            </a:r>
            <a:r>
              <a:rPr kumimoji="1" lang="ja-JP" altLang="en-US" sz="1600">
                <a:solidFill>
                  <a:schemeClr val="accent5">
                    <a:lumMod val="50000"/>
                  </a:schemeClr>
                </a:solidFill>
              </a:rPr>
              <a:t>で構築した</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環境を再構築することが可能です。</a:t>
            </a:r>
            <a:endParaRPr kumimoji="1" lang="en-US" altLang="ja-JP" sz="1600" dirty="0">
              <a:solidFill>
                <a:schemeClr val="accent5">
                  <a:lumMod val="50000"/>
                </a:schemeClr>
              </a:solidFill>
            </a:endParaRPr>
          </a:p>
          <a:p>
            <a:endParaRPr kumimoji="1" lang="en-US" altLang="ja-JP" sz="1600" dirty="0">
              <a:solidFill>
                <a:schemeClr val="accent5">
                  <a:lumMod val="50000"/>
                </a:schemeClr>
              </a:solidFill>
            </a:endParaRPr>
          </a:p>
          <a:p>
            <a:r>
              <a:rPr kumimoji="1" lang="en-US" altLang="ja-JP" sz="1600" dirty="0">
                <a:solidFill>
                  <a:schemeClr val="accent5">
                    <a:lumMod val="50000"/>
                  </a:schemeClr>
                </a:solidFill>
              </a:rPr>
              <a:t>【</a:t>
            </a:r>
            <a:r>
              <a:rPr kumimoji="1" lang="ja-JP" altLang="en-US" sz="1600">
                <a:solidFill>
                  <a:schemeClr val="accent5">
                    <a:lumMod val="50000"/>
                  </a:schemeClr>
                </a:solidFill>
              </a:rPr>
              <a:t>キーポイント</a:t>
            </a:r>
            <a:r>
              <a:rPr kumimoji="1" lang="en-US" altLang="ja-JP" sz="1600" dirty="0">
                <a:solidFill>
                  <a:schemeClr val="accent5">
                    <a:lumMod val="50000"/>
                  </a:schemeClr>
                </a:solidFill>
              </a:rPr>
              <a:t>】</a:t>
            </a:r>
          </a:p>
          <a:p>
            <a:pPr marL="285750" indent="-285750">
              <a:buFont typeface="Arial" panose="020B0604020202020204" pitchFamily="34" charset="0"/>
              <a:buChar char="•"/>
            </a:pPr>
            <a:r>
              <a:rPr kumimoji="1" lang="ja-JP" altLang="en-US" sz="1600">
                <a:solidFill>
                  <a:schemeClr val="accent5">
                    <a:lumMod val="50000"/>
                  </a:schemeClr>
                </a:solidFill>
              </a:rPr>
              <a:t>取り込むデータは予めエンコード処理を行い、</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内で取得後にデコード処理のうえ分析処理に利用します。</a:t>
            </a:r>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en-US" altLang="ja-JP" sz="1600" dirty="0" err="1">
                <a:solidFill>
                  <a:schemeClr val="accent5">
                    <a:lumMod val="50000"/>
                  </a:schemeClr>
                </a:solidFill>
              </a:rPr>
              <a:t>TuplOS</a:t>
            </a:r>
            <a:r>
              <a:rPr kumimoji="1" lang="ja-JP" altLang="en-US" sz="1600">
                <a:solidFill>
                  <a:schemeClr val="accent5">
                    <a:lumMod val="50000"/>
                  </a:schemeClr>
                </a:solidFill>
              </a:rPr>
              <a:t>へのデータ取り込み方法については以下２つを考えております。</a:t>
            </a:r>
            <a:endParaRPr kumimoji="1" lang="en-US" altLang="ja-JP" sz="1600" dirty="0">
              <a:solidFill>
                <a:schemeClr val="accent5">
                  <a:lumMod val="50000"/>
                </a:schemeClr>
              </a:solidFill>
            </a:endParaRPr>
          </a:p>
          <a:p>
            <a:pPr marL="742950" lvl="1" indent="-285750">
              <a:buFont typeface="Arial" panose="020B0604020202020204" pitchFamily="34" charset="0"/>
              <a:buChar char="•"/>
            </a:pPr>
            <a:r>
              <a:rPr kumimoji="1" lang="ja-JP" altLang="en-US" sz="1600">
                <a:solidFill>
                  <a:schemeClr val="accent5">
                    <a:lumMod val="50000"/>
                  </a:schemeClr>
                </a:solidFill>
              </a:rPr>
              <a:t>御社環境から</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 </a:t>
            </a:r>
            <a:r>
              <a:rPr kumimoji="1" lang="en-US" altLang="ja-JP" sz="1600" dirty="0">
                <a:solidFill>
                  <a:schemeClr val="accent5">
                    <a:lumMod val="50000"/>
                  </a:schemeClr>
                </a:solidFill>
              </a:rPr>
              <a:t>Web</a:t>
            </a:r>
            <a:r>
              <a:rPr kumimoji="1" lang="ja-JP" altLang="en-US" sz="1600">
                <a:solidFill>
                  <a:schemeClr val="accent5">
                    <a:lumMod val="50000"/>
                  </a:schemeClr>
                </a:solidFill>
              </a:rPr>
              <a:t>インタフェースを介して取り込み</a:t>
            </a:r>
            <a:endParaRPr kumimoji="1" lang="en-US" altLang="ja-JP" sz="1600" dirty="0">
              <a:solidFill>
                <a:schemeClr val="accent5">
                  <a:lumMod val="50000"/>
                </a:schemeClr>
              </a:solidFill>
            </a:endParaRPr>
          </a:p>
          <a:p>
            <a:pPr marL="742950" lvl="1" indent="-285750">
              <a:buFont typeface="Arial" panose="020B0604020202020204" pitchFamily="34" charset="0"/>
              <a:buChar char="•"/>
            </a:pPr>
            <a:r>
              <a:rPr kumimoji="1" lang="ja-JP" altLang="en-US" sz="1600">
                <a:solidFill>
                  <a:schemeClr val="accent5">
                    <a:lumMod val="50000"/>
                  </a:schemeClr>
                </a:solidFill>
              </a:rPr>
              <a:t>御社共有ストレージを介してデータの受け渡しを行い、その後弊社メンバがデータを</a:t>
            </a:r>
            <a:r>
              <a:rPr kumimoji="1" lang="en-US" altLang="ja-JP" sz="1600" dirty="0" err="1">
                <a:solidFill>
                  <a:schemeClr val="accent5">
                    <a:lumMod val="50000"/>
                  </a:schemeClr>
                </a:solidFill>
              </a:rPr>
              <a:t>TuplOS</a:t>
            </a:r>
            <a:r>
              <a:rPr kumimoji="1" lang="ja-JP" altLang="en-US" sz="1600">
                <a:solidFill>
                  <a:schemeClr val="accent5">
                    <a:lumMod val="50000"/>
                  </a:schemeClr>
                </a:solidFill>
              </a:rPr>
              <a:t>へ取り込む</a:t>
            </a:r>
          </a:p>
        </p:txBody>
      </p:sp>
      <p:pic>
        <p:nvPicPr>
          <p:cNvPr id="7" name="図 6" descr="ダイアグラム&#10;&#10;自動的に生成された説明">
            <a:extLst>
              <a:ext uri="{FF2B5EF4-FFF2-40B4-BE49-F238E27FC236}">
                <a16:creationId xmlns:a16="http://schemas.microsoft.com/office/drawing/2014/main" id="{A1439848-5D7C-BE0D-5CBA-0E5D4C7BB197}"/>
              </a:ext>
            </a:extLst>
          </p:cNvPr>
          <p:cNvPicPr>
            <a:picLocks noChangeAspect="1"/>
          </p:cNvPicPr>
          <p:nvPr/>
        </p:nvPicPr>
        <p:blipFill>
          <a:blip r:embed="rId2"/>
          <a:stretch>
            <a:fillRect/>
          </a:stretch>
        </p:blipFill>
        <p:spPr>
          <a:xfrm>
            <a:off x="1084491" y="3153650"/>
            <a:ext cx="6625087" cy="3396208"/>
          </a:xfrm>
          <a:prstGeom prst="rect">
            <a:avLst/>
          </a:prstGeom>
          <a:noFill/>
          <a:ln>
            <a:solidFill>
              <a:srgbClr val="518ADC"/>
            </a:solidFill>
          </a:ln>
        </p:spPr>
      </p:pic>
      <p:sp>
        <p:nvSpPr>
          <p:cNvPr id="11" name="テキスト ボックス 10">
            <a:extLst>
              <a:ext uri="{FF2B5EF4-FFF2-40B4-BE49-F238E27FC236}">
                <a16:creationId xmlns:a16="http://schemas.microsoft.com/office/drawing/2014/main" id="{C485F763-82FF-FD45-5732-5819968203DF}"/>
              </a:ext>
            </a:extLst>
          </p:cNvPr>
          <p:cNvSpPr txBox="1"/>
          <p:nvPr/>
        </p:nvSpPr>
        <p:spPr>
          <a:xfrm>
            <a:off x="1147313" y="3290500"/>
            <a:ext cx="1984076" cy="276999"/>
          </a:xfrm>
          <a:prstGeom prst="rect">
            <a:avLst/>
          </a:prstGeom>
          <a:noFill/>
        </p:spPr>
        <p:txBody>
          <a:bodyPr wrap="square" rtlCol="0">
            <a:spAutoFit/>
          </a:bodyPr>
          <a:lstStyle/>
          <a:p>
            <a:r>
              <a:rPr kumimoji="1" lang="ja-JP" altLang="en-US" sz="1200">
                <a:solidFill>
                  <a:schemeClr val="accent5">
                    <a:lumMod val="50000"/>
                  </a:schemeClr>
                </a:solidFill>
              </a:rPr>
              <a:t>データ受け渡しイメージ</a:t>
            </a:r>
          </a:p>
        </p:txBody>
      </p:sp>
    </p:spTree>
    <p:extLst>
      <p:ext uri="{BB962C8B-B14F-4D97-AF65-F5344CB8AC3E}">
        <p14:creationId xmlns:p14="http://schemas.microsoft.com/office/powerpoint/2010/main" val="10935217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sp>
        <p:nvSpPr>
          <p:cNvPr id="26" name="テキスト ボックス 25">
            <a:extLst>
              <a:ext uri="{FF2B5EF4-FFF2-40B4-BE49-F238E27FC236}">
                <a16:creationId xmlns:a16="http://schemas.microsoft.com/office/drawing/2014/main" id="{29A69CF7-75FB-BBE3-EEAC-736B862889B7}"/>
              </a:ext>
            </a:extLst>
          </p:cNvPr>
          <p:cNvSpPr txBox="1"/>
          <p:nvPr/>
        </p:nvSpPr>
        <p:spPr>
          <a:xfrm>
            <a:off x="287317" y="1979120"/>
            <a:ext cx="10528729" cy="181588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主にカウンタ情報から取得できる品質に関する様々な指標（カウンタデータ）を継続的にモニタ、特徴量化しアラームには現れない品質異常の状態を検知</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検知した異常をチケットとしてユーザインタフェースに表示したり、他システムと連携して出力することが可能</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閾値ベースや統計学的なアプローチをもとに異常検知のアルゴリズムを用途やデータに合わせて柔軟に定義することが可能</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検知した異常状態を機械学習を活用し、原因分析や被疑箇所特定を行います</a:t>
            </a:r>
            <a:endParaRPr kumimoji="1" lang="en-US" altLang="ja-JP" sz="1400" dirty="0">
              <a:solidFill>
                <a:srgbClr val="518ADC"/>
              </a:solidFill>
              <a:latin typeface="Calibri" panose="020F0502020204030204" pitchFamily="34" charset="0"/>
            </a:endParaRPr>
          </a:p>
        </p:txBody>
      </p:sp>
      <p:grpSp>
        <p:nvGrpSpPr>
          <p:cNvPr id="13" name="グループ化 12">
            <a:extLst>
              <a:ext uri="{FF2B5EF4-FFF2-40B4-BE49-F238E27FC236}">
                <a16:creationId xmlns:a16="http://schemas.microsoft.com/office/drawing/2014/main" id="{6C81323F-AD2E-245C-334E-BDD5BF68209B}"/>
              </a:ext>
            </a:extLst>
          </p:cNvPr>
          <p:cNvGrpSpPr/>
          <p:nvPr/>
        </p:nvGrpSpPr>
        <p:grpSpPr>
          <a:xfrm>
            <a:off x="111117" y="1156053"/>
            <a:ext cx="2727016" cy="670111"/>
            <a:chOff x="3236057" y="1173487"/>
            <a:chExt cx="2727016" cy="670111"/>
          </a:xfrm>
          <a:effectLst>
            <a:outerShdw blurRad="50800" dist="38100" dir="2700000" algn="tl" rotWithShape="0">
              <a:prstClr val="black">
                <a:alpha val="40000"/>
              </a:prstClr>
            </a:outerShdw>
          </a:effectLst>
        </p:grpSpPr>
        <p:sp>
          <p:nvSpPr>
            <p:cNvPr id="5" name="角丸四角形 4">
              <a:extLst>
                <a:ext uri="{FF2B5EF4-FFF2-40B4-BE49-F238E27FC236}">
                  <a16:creationId xmlns:a16="http://schemas.microsoft.com/office/drawing/2014/main" id="{B0ADDB74-B711-D856-5F9F-99E2BF962107}"/>
                </a:ext>
              </a:extLst>
            </p:cNvPr>
            <p:cNvSpPr/>
            <p:nvPr/>
          </p:nvSpPr>
          <p:spPr>
            <a:xfrm>
              <a:off x="3236057" y="1173487"/>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異常検知</a:t>
              </a:r>
              <a:endParaRPr kumimoji="1" lang="en-US" altLang="ja-JP" dirty="0"/>
            </a:p>
            <a:p>
              <a:pPr algn="ctr"/>
              <a:r>
                <a:rPr kumimoji="1" lang="en-US" altLang="ja-JP" dirty="0"/>
                <a:t>Anomaly detection</a:t>
              </a:r>
              <a:endParaRPr kumimoji="1" lang="ja-JP" altLang="en-US"/>
            </a:p>
          </p:txBody>
        </p:sp>
        <p:pic>
          <p:nvPicPr>
            <p:cNvPr id="8" name="グラフィックス 7" descr="ラベル 枠線">
              <a:extLst>
                <a:ext uri="{FF2B5EF4-FFF2-40B4-BE49-F238E27FC236}">
                  <a16:creationId xmlns:a16="http://schemas.microsoft.com/office/drawing/2014/main" id="{ED3C90DA-9AE3-D799-ABD3-01CFB8E541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2784" y="1233162"/>
              <a:ext cx="549765" cy="549765"/>
            </a:xfrm>
            <a:prstGeom prst="rect">
              <a:avLst/>
            </a:prstGeom>
          </p:spPr>
        </p:pic>
      </p:grpSp>
      <p:pic>
        <p:nvPicPr>
          <p:cNvPr id="6" name="図 5" descr="テキスト&#10;&#10;中程度の精度で自動的に生成された説明">
            <a:extLst>
              <a:ext uri="{FF2B5EF4-FFF2-40B4-BE49-F238E27FC236}">
                <a16:creationId xmlns:a16="http://schemas.microsoft.com/office/drawing/2014/main" id="{43F3BBCA-8AB2-B8E0-04D5-35556E15C358}"/>
              </a:ext>
            </a:extLst>
          </p:cNvPr>
          <p:cNvPicPr>
            <a:picLocks noChangeAspect="1"/>
          </p:cNvPicPr>
          <p:nvPr/>
        </p:nvPicPr>
        <p:blipFill>
          <a:blip r:embed="rId4"/>
          <a:stretch>
            <a:fillRect/>
          </a:stretch>
        </p:blipFill>
        <p:spPr>
          <a:xfrm>
            <a:off x="4581814" y="4155295"/>
            <a:ext cx="5525467" cy="2391476"/>
          </a:xfrm>
          <a:prstGeom prst="rect">
            <a:avLst/>
          </a:prstGeom>
        </p:spPr>
      </p:pic>
      <p:grpSp>
        <p:nvGrpSpPr>
          <p:cNvPr id="14" name="グループ化 13">
            <a:extLst>
              <a:ext uri="{FF2B5EF4-FFF2-40B4-BE49-F238E27FC236}">
                <a16:creationId xmlns:a16="http://schemas.microsoft.com/office/drawing/2014/main" id="{14099C17-D8BE-19B2-7E03-0121D24008C1}"/>
              </a:ext>
            </a:extLst>
          </p:cNvPr>
          <p:cNvGrpSpPr/>
          <p:nvPr/>
        </p:nvGrpSpPr>
        <p:grpSpPr>
          <a:xfrm>
            <a:off x="127844" y="4347237"/>
            <a:ext cx="3536232" cy="1922588"/>
            <a:chOff x="287317" y="4060201"/>
            <a:chExt cx="4481942" cy="2401387"/>
          </a:xfrm>
        </p:grpSpPr>
        <p:pic>
          <p:nvPicPr>
            <p:cNvPr id="3" name="Picture 11">
              <a:extLst>
                <a:ext uri="{FF2B5EF4-FFF2-40B4-BE49-F238E27FC236}">
                  <a16:creationId xmlns:a16="http://schemas.microsoft.com/office/drawing/2014/main" id="{30EA4F56-9C6D-C4B7-E451-7EA70E2D7343}"/>
                </a:ext>
              </a:extLst>
            </p:cNvPr>
            <p:cNvPicPr>
              <a:picLocks noChangeAspect="1"/>
            </p:cNvPicPr>
            <p:nvPr/>
          </p:nvPicPr>
          <p:blipFill>
            <a:blip r:embed="rId5"/>
            <a:stretch>
              <a:fillRect/>
            </a:stretch>
          </p:blipFill>
          <p:spPr>
            <a:xfrm>
              <a:off x="287317" y="4060201"/>
              <a:ext cx="4481942" cy="2401387"/>
            </a:xfrm>
            <a:prstGeom prst="rect">
              <a:avLst/>
            </a:prstGeom>
          </p:spPr>
        </p:pic>
        <p:sp>
          <p:nvSpPr>
            <p:cNvPr id="7" name="Rounded Rectangle 7">
              <a:extLst>
                <a:ext uri="{FF2B5EF4-FFF2-40B4-BE49-F238E27FC236}">
                  <a16:creationId xmlns:a16="http://schemas.microsoft.com/office/drawing/2014/main" id="{B821B23E-E834-65F9-D91D-BF92F85D8CC3}"/>
                </a:ext>
              </a:extLst>
            </p:cNvPr>
            <p:cNvSpPr/>
            <p:nvPr/>
          </p:nvSpPr>
          <p:spPr>
            <a:xfrm>
              <a:off x="2363285" y="4410213"/>
              <a:ext cx="949695" cy="1872342"/>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pitchFamily="34" charset="-128"/>
                <a:ea typeface="Meiryo UI" panose="020B0604030504040204" pitchFamily="34" charset="-128"/>
              </a:endParaRPr>
            </a:p>
          </p:txBody>
        </p:sp>
      </p:grpSp>
      <p:sp>
        <p:nvSpPr>
          <p:cNvPr id="11" name="右矢印 10">
            <a:extLst>
              <a:ext uri="{FF2B5EF4-FFF2-40B4-BE49-F238E27FC236}">
                <a16:creationId xmlns:a16="http://schemas.microsoft.com/office/drawing/2014/main" id="{403DD61E-7546-D80D-FBAC-A75CADD74CFF}"/>
              </a:ext>
            </a:extLst>
          </p:cNvPr>
          <p:cNvSpPr/>
          <p:nvPr/>
        </p:nvSpPr>
        <p:spPr>
          <a:xfrm>
            <a:off x="3851780" y="5079815"/>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上矢印 3">
            <a:extLst>
              <a:ext uri="{FF2B5EF4-FFF2-40B4-BE49-F238E27FC236}">
                <a16:creationId xmlns:a16="http://schemas.microsoft.com/office/drawing/2014/main" id="{3210A91B-60B4-8832-0863-F0D934FCC5E2}"/>
              </a:ext>
            </a:extLst>
          </p:cNvPr>
          <p:cNvSpPr/>
          <p:nvPr/>
        </p:nvSpPr>
        <p:spPr>
          <a:xfrm rot="5400000">
            <a:off x="3258067" y="1167445"/>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a:extLst>
              <a:ext uri="{FF2B5EF4-FFF2-40B4-BE49-F238E27FC236}">
                <a16:creationId xmlns:a16="http://schemas.microsoft.com/office/drawing/2014/main" id="{8340A0A7-13D5-2FCB-2378-4A9FF7814B04}"/>
              </a:ext>
            </a:extLst>
          </p:cNvPr>
          <p:cNvGrpSpPr/>
          <p:nvPr/>
        </p:nvGrpSpPr>
        <p:grpSpPr>
          <a:xfrm>
            <a:off x="4120460" y="1155554"/>
            <a:ext cx="2727016" cy="670111"/>
            <a:chOff x="6354993" y="1851068"/>
            <a:chExt cx="2727016" cy="670111"/>
          </a:xfrm>
          <a:effectLst>
            <a:outerShdw blurRad="50800" dist="38100" dir="2700000" algn="tl" rotWithShape="0">
              <a:prstClr val="black">
                <a:alpha val="40000"/>
              </a:prstClr>
            </a:outerShdw>
          </a:effectLst>
        </p:grpSpPr>
        <p:sp>
          <p:nvSpPr>
            <p:cNvPr id="10" name="角丸四角形 9">
              <a:extLst>
                <a:ext uri="{FF2B5EF4-FFF2-40B4-BE49-F238E27FC236}">
                  <a16:creationId xmlns:a16="http://schemas.microsoft.com/office/drawing/2014/main" id="{9FC8B7AA-7C4D-CAAD-DD83-9F5FBFFAF956}"/>
                </a:ext>
              </a:extLst>
            </p:cNvPr>
            <p:cNvSpPr/>
            <p:nvPr/>
          </p:nvSpPr>
          <p:spPr>
            <a:xfrm>
              <a:off x="6354993"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障害・故障原因分析</a:t>
              </a:r>
              <a:endParaRPr kumimoji="1" lang="en-US" altLang="ja-JP" dirty="0"/>
            </a:p>
            <a:p>
              <a:pPr algn="ctr"/>
              <a:r>
                <a:rPr kumimoji="1" lang="en-US" altLang="ja-JP" dirty="0"/>
                <a:t>Root cause analysis</a:t>
              </a:r>
              <a:endParaRPr kumimoji="1" lang="ja-JP" altLang="en-US"/>
            </a:p>
          </p:txBody>
        </p:sp>
        <p:pic>
          <p:nvPicPr>
            <p:cNvPr id="12" name="グラフィックス 11" descr="歯車付きの頭 単色塗りつぶし">
              <a:extLst>
                <a:ext uri="{FF2B5EF4-FFF2-40B4-BE49-F238E27FC236}">
                  <a16:creationId xmlns:a16="http://schemas.microsoft.com/office/drawing/2014/main" id="{E753289F-2CD9-249C-E61D-A9F4395872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4993" y="1956281"/>
              <a:ext cx="453154" cy="453154"/>
            </a:xfrm>
            <a:prstGeom prst="rect">
              <a:avLst/>
            </a:prstGeom>
          </p:spPr>
        </p:pic>
      </p:grpSp>
      <p:sp>
        <p:nvSpPr>
          <p:cNvPr id="15" name="右矢印 14">
            <a:extLst>
              <a:ext uri="{FF2B5EF4-FFF2-40B4-BE49-F238E27FC236}">
                <a16:creationId xmlns:a16="http://schemas.microsoft.com/office/drawing/2014/main" id="{08808A29-55D8-F159-57A7-09E4E83E735B}"/>
              </a:ext>
            </a:extLst>
          </p:cNvPr>
          <p:cNvSpPr/>
          <p:nvPr/>
        </p:nvSpPr>
        <p:spPr>
          <a:xfrm>
            <a:off x="10178557" y="5079815"/>
            <a:ext cx="542929" cy="457432"/>
          </a:xfrm>
          <a:prstGeom prst="rightArrow">
            <a:avLst/>
          </a:prstGeom>
          <a:effectLst>
            <a:glow rad="1397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descr="アイコン&#10;&#10;自動的に生成された説明">
            <a:extLst>
              <a:ext uri="{FF2B5EF4-FFF2-40B4-BE49-F238E27FC236}">
                <a16:creationId xmlns:a16="http://schemas.microsoft.com/office/drawing/2014/main" id="{4D9B8D37-61B4-DE67-C3B8-8AAB947F3393}"/>
              </a:ext>
            </a:extLst>
          </p:cNvPr>
          <p:cNvPicPr>
            <a:picLocks noChangeAspect="1"/>
          </p:cNvPicPr>
          <p:nvPr/>
        </p:nvPicPr>
        <p:blipFill>
          <a:blip r:embed="rId8" cstate="print">
            <a:alphaModFix/>
            <a:extLst>
              <a:ext uri="{28A0092B-C50C-407E-A947-70E740481C1C}">
                <a14:useLocalDpi xmlns:a14="http://schemas.microsoft.com/office/drawing/2010/main"/>
              </a:ext>
            </a:extLst>
          </a:blip>
          <a:stretch>
            <a:fillRect/>
          </a:stretch>
        </p:blipFill>
        <p:spPr>
          <a:xfrm>
            <a:off x="10859469" y="4864677"/>
            <a:ext cx="759600" cy="759600"/>
          </a:xfrm>
          <a:prstGeom prst="rect">
            <a:avLst/>
          </a:prstGeom>
          <a:effectLst>
            <a:softEdge rad="0"/>
          </a:effectLst>
        </p:spPr>
      </p:pic>
      <p:sp>
        <p:nvSpPr>
          <p:cNvPr id="17" name="正方形/長方形 16">
            <a:extLst>
              <a:ext uri="{FF2B5EF4-FFF2-40B4-BE49-F238E27FC236}">
                <a16:creationId xmlns:a16="http://schemas.microsoft.com/office/drawing/2014/main" id="{F1623400-CEC9-257C-8FF5-CFA883EAE442}"/>
              </a:ext>
            </a:extLst>
          </p:cNvPr>
          <p:cNvSpPr/>
          <p:nvPr/>
        </p:nvSpPr>
        <p:spPr>
          <a:xfrm>
            <a:off x="1103585" y="4040709"/>
            <a:ext cx="1584750" cy="22682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t>データ</a:t>
            </a:r>
          </a:p>
        </p:txBody>
      </p:sp>
      <p:sp>
        <p:nvSpPr>
          <p:cNvPr id="18" name="正方形/長方形 17">
            <a:extLst>
              <a:ext uri="{FF2B5EF4-FFF2-40B4-BE49-F238E27FC236}">
                <a16:creationId xmlns:a16="http://schemas.microsoft.com/office/drawing/2014/main" id="{6DC56AC1-79CD-B9EC-4BB3-02EA3E6A374F}"/>
              </a:ext>
            </a:extLst>
          </p:cNvPr>
          <p:cNvSpPr/>
          <p:nvPr/>
        </p:nvSpPr>
        <p:spPr>
          <a:xfrm>
            <a:off x="6066721" y="3947958"/>
            <a:ext cx="2555651" cy="22682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t>データの特徴量化・異常検知</a:t>
            </a:r>
          </a:p>
        </p:txBody>
      </p:sp>
      <p:sp>
        <p:nvSpPr>
          <p:cNvPr id="19" name="正方形/長方形 18">
            <a:extLst>
              <a:ext uri="{FF2B5EF4-FFF2-40B4-BE49-F238E27FC236}">
                <a16:creationId xmlns:a16="http://schemas.microsoft.com/office/drawing/2014/main" id="{C8C9D45F-6F26-F9BB-3F94-CD80E1BB86D7}"/>
              </a:ext>
            </a:extLst>
          </p:cNvPr>
          <p:cNvSpPr/>
          <p:nvPr/>
        </p:nvSpPr>
        <p:spPr>
          <a:xfrm>
            <a:off x="10059553" y="3953008"/>
            <a:ext cx="1930932" cy="226829"/>
          </a:xfrm>
          <a:prstGeom prst="rect">
            <a:avLst/>
          </a:prstGeom>
          <a:solidFill>
            <a:schemeClr val="accent1">
              <a:lumMod val="60000"/>
              <a:lumOff val="4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t>原因分析・被疑箇所特定</a:t>
            </a:r>
          </a:p>
        </p:txBody>
      </p:sp>
    </p:spTree>
    <p:extLst>
      <p:ext uri="{BB962C8B-B14F-4D97-AF65-F5344CB8AC3E}">
        <p14:creationId xmlns:p14="http://schemas.microsoft.com/office/powerpoint/2010/main" val="19876102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grpSp>
        <p:nvGrpSpPr>
          <p:cNvPr id="13" name="グループ化 12">
            <a:extLst>
              <a:ext uri="{FF2B5EF4-FFF2-40B4-BE49-F238E27FC236}">
                <a16:creationId xmlns:a16="http://schemas.microsoft.com/office/drawing/2014/main" id="{6C81323F-AD2E-245C-334E-BDD5BF68209B}"/>
              </a:ext>
            </a:extLst>
          </p:cNvPr>
          <p:cNvGrpSpPr/>
          <p:nvPr/>
        </p:nvGrpSpPr>
        <p:grpSpPr>
          <a:xfrm>
            <a:off x="111117" y="1156053"/>
            <a:ext cx="2727016" cy="670111"/>
            <a:chOff x="3236057" y="1173487"/>
            <a:chExt cx="2727016" cy="670111"/>
          </a:xfrm>
          <a:effectLst>
            <a:outerShdw blurRad="50800" dist="38100" dir="2700000" algn="tl" rotWithShape="0">
              <a:prstClr val="black">
                <a:alpha val="40000"/>
              </a:prstClr>
            </a:outerShdw>
          </a:effectLst>
        </p:grpSpPr>
        <p:sp>
          <p:nvSpPr>
            <p:cNvPr id="5" name="角丸四角形 4">
              <a:extLst>
                <a:ext uri="{FF2B5EF4-FFF2-40B4-BE49-F238E27FC236}">
                  <a16:creationId xmlns:a16="http://schemas.microsoft.com/office/drawing/2014/main" id="{B0ADDB74-B711-D856-5F9F-99E2BF962107}"/>
                </a:ext>
              </a:extLst>
            </p:cNvPr>
            <p:cNvSpPr/>
            <p:nvPr/>
          </p:nvSpPr>
          <p:spPr>
            <a:xfrm>
              <a:off x="3236057" y="1173487"/>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異常検知</a:t>
              </a:r>
              <a:endParaRPr kumimoji="1" lang="en-US" altLang="ja-JP" dirty="0"/>
            </a:p>
            <a:p>
              <a:pPr algn="ctr"/>
              <a:r>
                <a:rPr kumimoji="1" lang="en-US" altLang="ja-JP" dirty="0"/>
                <a:t>Anomaly detection</a:t>
              </a:r>
              <a:endParaRPr kumimoji="1" lang="ja-JP" altLang="en-US"/>
            </a:p>
          </p:txBody>
        </p:sp>
        <p:pic>
          <p:nvPicPr>
            <p:cNvPr id="8" name="グラフィックス 7" descr="ラベル 枠線">
              <a:extLst>
                <a:ext uri="{FF2B5EF4-FFF2-40B4-BE49-F238E27FC236}">
                  <a16:creationId xmlns:a16="http://schemas.microsoft.com/office/drawing/2014/main" id="{ED3C90DA-9AE3-D799-ABD3-01CFB8E541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2784" y="1233162"/>
              <a:ext cx="549765" cy="549765"/>
            </a:xfrm>
            <a:prstGeom prst="rect">
              <a:avLst/>
            </a:prstGeom>
          </p:spPr>
        </p:pic>
      </p:grpSp>
      <p:sp>
        <p:nvSpPr>
          <p:cNvPr id="15" name="テキスト ボックス 14">
            <a:extLst>
              <a:ext uri="{FF2B5EF4-FFF2-40B4-BE49-F238E27FC236}">
                <a16:creationId xmlns:a16="http://schemas.microsoft.com/office/drawing/2014/main" id="{A34CA931-0442-AB8B-4C4C-3E26DBC114DC}"/>
              </a:ext>
            </a:extLst>
          </p:cNvPr>
          <p:cNvSpPr txBox="1"/>
          <p:nvPr/>
        </p:nvSpPr>
        <p:spPr>
          <a:xfrm>
            <a:off x="209780" y="1977161"/>
            <a:ext cx="3813889"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異常検知時に発行されるチケット一覧</a:t>
            </a:r>
            <a:r>
              <a:rPr kumimoji="1" lang="en-US" altLang="ja-JP" sz="1400" dirty="0">
                <a:solidFill>
                  <a:srgbClr val="518ADC"/>
                </a:solidFill>
                <a:latin typeface="Calibri" panose="020F0502020204030204" pitchFamily="34" charset="0"/>
              </a:rPr>
              <a:t>】</a:t>
            </a:r>
          </a:p>
        </p:txBody>
      </p:sp>
      <p:sp>
        <p:nvSpPr>
          <p:cNvPr id="24" name="正方形/長方形 23">
            <a:extLst>
              <a:ext uri="{FF2B5EF4-FFF2-40B4-BE49-F238E27FC236}">
                <a16:creationId xmlns:a16="http://schemas.microsoft.com/office/drawing/2014/main" id="{639DC89C-E324-F7F5-A85A-24C4E2C6F9FF}"/>
              </a:ext>
            </a:extLst>
          </p:cNvPr>
          <p:cNvSpPr/>
          <p:nvPr/>
        </p:nvSpPr>
        <p:spPr>
          <a:xfrm>
            <a:off x="9884664" y="-2947"/>
            <a:ext cx="2307336" cy="42062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Demo</a:t>
            </a:r>
            <a:endParaRPr kumimoji="1" lang="ja-JP" altLang="en-US"/>
          </a:p>
        </p:txBody>
      </p:sp>
      <p:sp>
        <p:nvSpPr>
          <p:cNvPr id="25" name="テキスト ボックス 24">
            <a:extLst>
              <a:ext uri="{FF2B5EF4-FFF2-40B4-BE49-F238E27FC236}">
                <a16:creationId xmlns:a16="http://schemas.microsoft.com/office/drawing/2014/main" id="{67358337-7D97-E041-54E8-8BC92DA39C5D}"/>
              </a:ext>
            </a:extLst>
          </p:cNvPr>
          <p:cNvSpPr txBox="1"/>
          <p:nvPr/>
        </p:nvSpPr>
        <p:spPr>
          <a:xfrm>
            <a:off x="6761859" y="1708716"/>
            <a:ext cx="4909692" cy="307777"/>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チケットから詳細品質状態の確認・分析を行うことが可能</a:t>
            </a:r>
            <a:endParaRPr kumimoji="1" lang="en-US" altLang="ja-JP" sz="1400" dirty="0">
              <a:solidFill>
                <a:srgbClr val="518ADC"/>
              </a:solidFill>
              <a:latin typeface="Calibri" panose="020F0502020204030204" pitchFamily="34" charset="0"/>
            </a:endParaRPr>
          </a:p>
        </p:txBody>
      </p:sp>
      <p:sp>
        <p:nvSpPr>
          <p:cNvPr id="29" name="正方形/長方形 28">
            <a:extLst>
              <a:ext uri="{FF2B5EF4-FFF2-40B4-BE49-F238E27FC236}">
                <a16:creationId xmlns:a16="http://schemas.microsoft.com/office/drawing/2014/main" id="{E8EE12F9-C7A8-AC3B-1F39-837DC57CB660}"/>
              </a:ext>
            </a:extLst>
          </p:cNvPr>
          <p:cNvSpPr/>
          <p:nvPr/>
        </p:nvSpPr>
        <p:spPr>
          <a:xfrm>
            <a:off x="9884664" y="417677"/>
            <a:ext cx="2307336" cy="420624"/>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No Demo</a:t>
            </a:r>
            <a:endParaRPr kumimoji="1" lang="ja-JP" altLang="en-US"/>
          </a:p>
        </p:txBody>
      </p:sp>
      <p:grpSp>
        <p:nvGrpSpPr>
          <p:cNvPr id="3" name="Group 70">
            <a:extLst>
              <a:ext uri="{FF2B5EF4-FFF2-40B4-BE49-F238E27FC236}">
                <a16:creationId xmlns:a16="http://schemas.microsoft.com/office/drawing/2014/main" id="{D039CC56-722F-3526-A700-326D3AB8589B}"/>
              </a:ext>
            </a:extLst>
          </p:cNvPr>
          <p:cNvGrpSpPr/>
          <p:nvPr/>
        </p:nvGrpSpPr>
        <p:grpSpPr>
          <a:xfrm>
            <a:off x="226790" y="2262519"/>
            <a:ext cx="7684693" cy="4177804"/>
            <a:chOff x="785345" y="1102468"/>
            <a:chExt cx="10719233" cy="5560602"/>
          </a:xfrm>
          <a:effectLst>
            <a:outerShdw blurRad="50800" dist="38100" dir="2700000" algn="tl" rotWithShape="0">
              <a:prstClr val="black">
                <a:alpha val="40000"/>
              </a:prstClr>
            </a:outerShdw>
          </a:effectLst>
        </p:grpSpPr>
        <p:pic>
          <p:nvPicPr>
            <p:cNvPr id="4" name="Picture 72">
              <a:extLst>
                <a:ext uri="{FF2B5EF4-FFF2-40B4-BE49-F238E27FC236}">
                  <a16:creationId xmlns:a16="http://schemas.microsoft.com/office/drawing/2014/main" id="{25CE3BBE-B43D-4763-42F3-18FB01F0601F}"/>
                </a:ext>
              </a:extLst>
            </p:cNvPr>
            <p:cNvPicPr>
              <a:picLocks noChangeAspect="1"/>
            </p:cNvPicPr>
            <p:nvPr/>
          </p:nvPicPr>
          <p:blipFill>
            <a:blip r:embed="rId4"/>
            <a:stretch>
              <a:fillRect/>
            </a:stretch>
          </p:blipFill>
          <p:spPr>
            <a:xfrm>
              <a:off x="785345" y="1102468"/>
              <a:ext cx="10719233" cy="5560602"/>
            </a:xfrm>
            <a:prstGeom prst="rect">
              <a:avLst/>
            </a:prstGeom>
          </p:spPr>
        </p:pic>
        <p:pic>
          <p:nvPicPr>
            <p:cNvPr id="6" name="Picture 73">
              <a:extLst>
                <a:ext uri="{FF2B5EF4-FFF2-40B4-BE49-F238E27FC236}">
                  <a16:creationId xmlns:a16="http://schemas.microsoft.com/office/drawing/2014/main" id="{16F833E2-2641-7729-E3D9-49E33A9A0497}"/>
                </a:ext>
              </a:extLst>
            </p:cNvPr>
            <p:cNvPicPr>
              <a:picLocks noChangeAspect="1"/>
            </p:cNvPicPr>
            <p:nvPr/>
          </p:nvPicPr>
          <p:blipFill rotWithShape="1">
            <a:blip r:embed="rId5"/>
            <a:srcRect b="45518"/>
            <a:stretch/>
          </p:blipFill>
          <p:spPr>
            <a:xfrm>
              <a:off x="1040859" y="5392136"/>
              <a:ext cx="6057342" cy="1193259"/>
            </a:xfrm>
            <a:prstGeom prst="rect">
              <a:avLst/>
            </a:prstGeom>
          </p:spPr>
        </p:pic>
      </p:grpSp>
      <p:grpSp>
        <p:nvGrpSpPr>
          <p:cNvPr id="7" name="Group 79">
            <a:extLst>
              <a:ext uri="{FF2B5EF4-FFF2-40B4-BE49-F238E27FC236}">
                <a16:creationId xmlns:a16="http://schemas.microsoft.com/office/drawing/2014/main" id="{7F0B1334-EDFE-3F83-3A23-CF98B16281F5}"/>
              </a:ext>
            </a:extLst>
          </p:cNvPr>
          <p:cNvGrpSpPr/>
          <p:nvPr/>
        </p:nvGrpSpPr>
        <p:grpSpPr>
          <a:xfrm>
            <a:off x="7997253" y="2554119"/>
            <a:ext cx="4066903" cy="3594603"/>
            <a:chOff x="5677845" y="1000997"/>
            <a:chExt cx="3681912" cy="3285818"/>
          </a:xfrm>
          <a:effectLst>
            <a:outerShdw blurRad="50800" dist="38100" dir="2700000" algn="tl" rotWithShape="0">
              <a:prstClr val="black">
                <a:alpha val="40000"/>
              </a:prstClr>
            </a:outerShdw>
          </a:effectLst>
        </p:grpSpPr>
        <p:grpSp>
          <p:nvGrpSpPr>
            <p:cNvPr id="9" name="Group 80">
              <a:extLst>
                <a:ext uri="{FF2B5EF4-FFF2-40B4-BE49-F238E27FC236}">
                  <a16:creationId xmlns:a16="http://schemas.microsoft.com/office/drawing/2014/main" id="{3F698162-CCDB-7247-3AAC-9963F4306799}"/>
                </a:ext>
              </a:extLst>
            </p:cNvPr>
            <p:cNvGrpSpPr/>
            <p:nvPr/>
          </p:nvGrpSpPr>
          <p:grpSpPr>
            <a:xfrm>
              <a:off x="5681608" y="1000997"/>
              <a:ext cx="3678149" cy="3283327"/>
              <a:chOff x="4217761" y="680386"/>
              <a:chExt cx="7532535" cy="5754289"/>
            </a:xfrm>
          </p:grpSpPr>
          <p:pic>
            <p:nvPicPr>
              <p:cNvPr id="12" name="Content Placeholder 4">
                <a:extLst>
                  <a:ext uri="{FF2B5EF4-FFF2-40B4-BE49-F238E27FC236}">
                    <a16:creationId xmlns:a16="http://schemas.microsoft.com/office/drawing/2014/main" id="{62790FCC-9EFB-8DBD-8537-5008851BD11E}"/>
                  </a:ext>
                </a:extLst>
              </p:cNvPr>
              <p:cNvPicPr>
                <a:picLocks noChangeAspect="1"/>
              </p:cNvPicPr>
              <p:nvPr/>
            </p:nvPicPr>
            <p:blipFill>
              <a:blip r:embed="rId6"/>
              <a:stretch>
                <a:fillRect/>
              </a:stretch>
            </p:blipFill>
            <p:spPr>
              <a:xfrm>
                <a:off x="4217761" y="680386"/>
                <a:ext cx="7532535" cy="3913388"/>
              </a:xfrm>
              <a:prstGeom prst="rect">
                <a:avLst/>
              </a:prstGeom>
              <a:effectLst>
                <a:outerShdw blurRad="50800" dist="38100" dir="2700000" algn="tl" rotWithShape="0">
                  <a:prstClr val="black">
                    <a:alpha val="40000"/>
                  </a:prstClr>
                </a:outerShdw>
              </a:effectLst>
            </p:spPr>
          </p:pic>
          <p:pic>
            <p:nvPicPr>
              <p:cNvPr id="14" name="Picture 84">
                <a:extLst>
                  <a:ext uri="{FF2B5EF4-FFF2-40B4-BE49-F238E27FC236}">
                    <a16:creationId xmlns:a16="http://schemas.microsoft.com/office/drawing/2014/main" id="{975C5790-88CC-2349-A09F-AAE0FF2338E4}"/>
                  </a:ext>
                </a:extLst>
              </p:cNvPr>
              <p:cNvPicPr>
                <a:picLocks noChangeAspect="1"/>
              </p:cNvPicPr>
              <p:nvPr/>
            </p:nvPicPr>
            <p:blipFill>
              <a:blip r:embed="rId7"/>
              <a:stretch>
                <a:fillRect/>
              </a:stretch>
            </p:blipFill>
            <p:spPr>
              <a:xfrm>
                <a:off x="4403967" y="4544317"/>
                <a:ext cx="7338346" cy="1890358"/>
              </a:xfrm>
              <a:prstGeom prst="rect">
                <a:avLst/>
              </a:prstGeom>
            </p:spPr>
          </p:pic>
        </p:grpSp>
        <p:pic>
          <p:nvPicPr>
            <p:cNvPr id="10" name="Picture 81">
              <a:extLst>
                <a:ext uri="{FF2B5EF4-FFF2-40B4-BE49-F238E27FC236}">
                  <a16:creationId xmlns:a16="http://schemas.microsoft.com/office/drawing/2014/main" id="{B7BFC34A-BDE4-CEBD-C15D-473E8F4C3C68}"/>
                </a:ext>
              </a:extLst>
            </p:cNvPr>
            <p:cNvPicPr>
              <a:picLocks noChangeAspect="1"/>
            </p:cNvPicPr>
            <p:nvPr/>
          </p:nvPicPr>
          <p:blipFill>
            <a:blip r:embed="rId8"/>
            <a:stretch>
              <a:fillRect/>
            </a:stretch>
          </p:blipFill>
          <p:spPr>
            <a:xfrm>
              <a:off x="5677845" y="3397959"/>
              <a:ext cx="106358" cy="888856"/>
            </a:xfrm>
            <a:prstGeom prst="rect">
              <a:avLst/>
            </a:prstGeom>
          </p:spPr>
        </p:pic>
        <p:pic>
          <p:nvPicPr>
            <p:cNvPr id="11" name="Picture 82">
              <a:extLst>
                <a:ext uri="{FF2B5EF4-FFF2-40B4-BE49-F238E27FC236}">
                  <a16:creationId xmlns:a16="http://schemas.microsoft.com/office/drawing/2014/main" id="{28CE1D54-5752-7287-1B71-8322367DB27B}"/>
                </a:ext>
              </a:extLst>
            </p:cNvPr>
            <p:cNvPicPr>
              <a:picLocks noChangeAspect="1"/>
            </p:cNvPicPr>
            <p:nvPr/>
          </p:nvPicPr>
          <p:blipFill>
            <a:blip r:embed="rId9"/>
            <a:stretch>
              <a:fillRect/>
            </a:stretch>
          </p:blipFill>
          <p:spPr>
            <a:xfrm>
              <a:off x="5681608" y="3109284"/>
              <a:ext cx="90465" cy="334766"/>
            </a:xfrm>
            <a:prstGeom prst="rect">
              <a:avLst/>
            </a:prstGeom>
          </p:spPr>
        </p:pic>
      </p:grpSp>
      <p:cxnSp>
        <p:nvCxnSpPr>
          <p:cNvPr id="32" name="カギ線コネクタ 31">
            <a:extLst>
              <a:ext uri="{FF2B5EF4-FFF2-40B4-BE49-F238E27FC236}">
                <a16:creationId xmlns:a16="http://schemas.microsoft.com/office/drawing/2014/main" id="{B8A71443-2E91-E39A-18C1-EE8DB31D2700}"/>
              </a:ext>
            </a:extLst>
          </p:cNvPr>
          <p:cNvCxnSpPr>
            <a:cxnSpLocks/>
          </p:cNvCxnSpPr>
          <p:nvPr/>
        </p:nvCxnSpPr>
        <p:spPr>
          <a:xfrm>
            <a:off x="4330945" y="2056014"/>
            <a:ext cx="5749900" cy="375408"/>
          </a:xfrm>
          <a:prstGeom prst="bentConnector3">
            <a:avLst>
              <a:gd name="adj1" fmla="val 99980"/>
            </a:avLst>
          </a:prstGeom>
          <a:ln w="63500">
            <a:solidFill>
              <a:srgbClr val="518ADC"/>
            </a:solidFill>
            <a:tailEnd type="triangle"/>
          </a:ln>
        </p:spPr>
        <p:style>
          <a:lnRef idx="1">
            <a:schemeClr val="accent1"/>
          </a:lnRef>
          <a:fillRef idx="0">
            <a:schemeClr val="accent1"/>
          </a:fillRef>
          <a:effectRef idx="0">
            <a:schemeClr val="accent1"/>
          </a:effectRef>
          <a:fontRef idx="minor">
            <a:schemeClr val="tx1"/>
          </a:fontRef>
        </p:style>
      </p:cxnSp>
      <p:sp>
        <p:nvSpPr>
          <p:cNvPr id="37" name="上矢印 36">
            <a:extLst>
              <a:ext uri="{FF2B5EF4-FFF2-40B4-BE49-F238E27FC236}">
                <a16:creationId xmlns:a16="http://schemas.microsoft.com/office/drawing/2014/main" id="{0069621E-409F-0569-ED38-6775A06FA20E}"/>
              </a:ext>
            </a:extLst>
          </p:cNvPr>
          <p:cNvSpPr/>
          <p:nvPr/>
        </p:nvSpPr>
        <p:spPr>
          <a:xfrm rot="5400000">
            <a:off x="3258067" y="1167445"/>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8" name="グループ化 37">
            <a:extLst>
              <a:ext uri="{FF2B5EF4-FFF2-40B4-BE49-F238E27FC236}">
                <a16:creationId xmlns:a16="http://schemas.microsoft.com/office/drawing/2014/main" id="{965D7C73-23FD-0DCF-9D55-49D6150DA516}"/>
              </a:ext>
            </a:extLst>
          </p:cNvPr>
          <p:cNvGrpSpPr/>
          <p:nvPr/>
        </p:nvGrpSpPr>
        <p:grpSpPr>
          <a:xfrm>
            <a:off x="4120460" y="1155554"/>
            <a:ext cx="2727016" cy="670111"/>
            <a:chOff x="6354993" y="1851068"/>
            <a:chExt cx="2727016" cy="670111"/>
          </a:xfrm>
          <a:effectLst>
            <a:outerShdw blurRad="50800" dist="38100" dir="2700000" algn="tl" rotWithShape="0">
              <a:prstClr val="black">
                <a:alpha val="40000"/>
              </a:prstClr>
            </a:outerShdw>
          </a:effectLst>
        </p:grpSpPr>
        <p:sp>
          <p:nvSpPr>
            <p:cNvPr id="39" name="角丸四角形 38">
              <a:extLst>
                <a:ext uri="{FF2B5EF4-FFF2-40B4-BE49-F238E27FC236}">
                  <a16:creationId xmlns:a16="http://schemas.microsoft.com/office/drawing/2014/main" id="{440579F7-CC56-C6B7-CBB8-D9CF13C3B097}"/>
                </a:ext>
              </a:extLst>
            </p:cNvPr>
            <p:cNvSpPr/>
            <p:nvPr/>
          </p:nvSpPr>
          <p:spPr>
            <a:xfrm>
              <a:off x="6354993" y="1851068"/>
              <a:ext cx="2727016" cy="6701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障害・故障原因分析</a:t>
              </a:r>
              <a:endParaRPr kumimoji="1" lang="en-US" altLang="ja-JP" dirty="0"/>
            </a:p>
            <a:p>
              <a:pPr algn="ctr"/>
              <a:r>
                <a:rPr kumimoji="1" lang="en-US" altLang="ja-JP" dirty="0"/>
                <a:t>Root cause analysis</a:t>
              </a:r>
              <a:endParaRPr kumimoji="1" lang="ja-JP" altLang="en-US"/>
            </a:p>
          </p:txBody>
        </p:sp>
        <p:pic>
          <p:nvPicPr>
            <p:cNvPr id="40" name="グラフィックス 39" descr="歯車付きの頭 単色塗りつぶし">
              <a:extLst>
                <a:ext uri="{FF2B5EF4-FFF2-40B4-BE49-F238E27FC236}">
                  <a16:creationId xmlns:a16="http://schemas.microsoft.com/office/drawing/2014/main" id="{A86FB0DE-876F-CF5F-513F-CFF2EBE049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54993" y="1956281"/>
              <a:ext cx="453154" cy="453154"/>
            </a:xfrm>
            <a:prstGeom prst="rect">
              <a:avLst/>
            </a:prstGeom>
          </p:spPr>
        </p:pic>
      </p:grpSp>
    </p:spTree>
    <p:extLst>
      <p:ext uri="{BB962C8B-B14F-4D97-AF65-F5344CB8AC3E}">
        <p14:creationId xmlns:p14="http://schemas.microsoft.com/office/powerpoint/2010/main" val="245953933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Softbank IT Advisor (HPE)</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9</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1</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16528501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a:extLst>
              <a:ext uri="{FF2B5EF4-FFF2-40B4-BE49-F238E27FC236}">
                <a16:creationId xmlns:a16="http://schemas.microsoft.com/office/drawing/2014/main" id="{53E15D21-DEBE-D907-0D14-A3FEDDAF8844}"/>
              </a:ext>
            </a:extLst>
          </p:cNvPr>
          <p:cNvSpPr/>
          <p:nvPr/>
        </p:nvSpPr>
        <p:spPr>
          <a:xfrm>
            <a:off x="313295" y="1300434"/>
            <a:ext cx="7154333" cy="286575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仮想化無線アクセスネットワーク</a:t>
            </a:r>
            <a:r>
              <a:rPr kumimoji="1" lang="en-US" altLang="ja-JP" sz="2000" dirty="0">
                <a:latin typeface="Meiryo UI" panose="020B0604030504040204" pitchFamily="34" charset="-128"/>
                <a:ea typeface="Meiryo UI" panose="020B0604030504040204" pitchFamily="34" charset="-128"/>
              </a:rPr>
              <a:t>(</a:t>
            </a:r>
            <a:r>
              <a:rPr kumimoji="1" lang="en-US" altLang="ja-JP" sz="2000" dirty="0" err="1">
                <a:latin typeface="Meiryo UI" panose="020B0604030504040204" pitchFamily="34" charset="-128"/>
                <a:ea typeface="Meiryo UI" panose="020B0604030504040204" pitchFamily="34" charset="-128"/>
              </a:rPr>
              <a:t>vRAN</a:t>
            </a:r>
            <a:r>
              <a:rPr kumimoji="1" lang="en-US" altLang="ja-JP" sz="2000" dirty="0">
                <a:latin typeface="Meiryo UI" panose="020B0604030504040204" pitchFamily="34" charset="-128"/>
                <a:ea typeface="Meiryo UI" panose="020B0604030504040204" pitchFamily="34" charset="-128"/>
              </a:rPr>
              <a:t>)</a:t>
            </a:r>
            <a:r>
              <a:rPr kumimoji="1" lang="ja-JP" altLang="en-US" sz="2000">
                <a:latin typeface="Meiryo UI" panose="020B0604030504040204" pitchFamily="34" charset="-128"/>
                <a:ea typeface="Meiryo UI" panose="020B0604030504040204" pitchFamily="34" charset="-128"/>
              </a:rPr>
              <a:t>への適用</a:t>
            </a:r>
          </a:p>
        </p:txBody>
      </p:sp>
      <p:pic>
        <p:nvPicPr>
          <p:cNvPr id="16" name="図 15" descr="テキスト が含まれている画像&#10;&#10;自動的に生成された説明">
            <a:extLst>
              <a:ext uri="{FF2B5EF4-FFF2-40B4-BE49-F238E27FC236}">
                <a16:creationId xmlns:a16="http://schemas.microsoft.com/office/drawing/2014/main" id="{5685E294-1687-4161-4624-3AA0DFF6C815}"/>
              </a:ext>
            </a:extLst>
          </p:cNvPr>
          <p:cNvPicPr>
            <a:picLocks noChangeAspect="1"/>
          </p:cNvPicPr>
          <p:nvPr/>
        </p:nvPicPr>
        <p:blipFill>
          <a:blip r:embed="rId2"/>
          <a:stretch>
            <a:fillRect/>
          </a:stretch>
        </p:blipFill>
        <p:spPr>
          <a:xfrm>
            <a:off x="1120102" y="2831147"/>
            <a:ext cx="1847216" cy="1162130"/>
          </a:xfrm>
          <a:prstGeom prst="rect">
            <a:avLst/>
          </a:prstGeom>
        </p:spPr>
      </p:pic>
      <p:pic>
        <p:nvPicPr>
          <p:cNvPr id="17" name="図 16" descr="テキスト が含まれている画像&#10;&#10;自動的に生成された説明">
            <a:extLst>
              <a:ext uri="{FF2B5EF4-FFF2-40B4-BE49-F238E27FC236}">
                <a16:creationId xmlns:a16="http://schemas.microsoft.com/office/drawing/2014/main" id="{9ACD7863-0AEB-FD33-FFF9-FDC7E69F9D2D}"/>
              </a:ext>
            </a:extLst>
          </p:cNvPr>
          <p:cNvPicPr>
            <a:picLocks noChangeAspect="1"/>
          </p:cNvPicPr>
          <p:nvPr/>
        </p:nvPicPr>
        <p:blipFill>
          <a:blip r:embed="rId2"/>
          <a:stretch>
            <a:fillRect/>
          </a:stretch>
        </p:blipFill>
        <p:spPr>
          <a:xfrm>
            <a:off x="2967318" y="2831147"/>
            <a:ext cx="1847216" cy="1162130"/>
          </a:xfrm>
          <a:prstGeom prst="rect">
            <a:avLst/>
          </a:prstGeom>
        </p:spPr>
      </p:pic>
      <p:pic>
        <p:nvPicPr>
          <p:cNvPr id="18" name="図 17" descr="テキスト が含まれている画像&#10;&#10;自動的に生成された説明">
            <a:extLst>
              <a:ext uri="{FF2B5EF4-FFF2-40B4-BE49-F238E27FC236}">
                <a16:creationId xmlns:a16="http://schemas.microsoft.com/office/drawing/2014/main" id="{A2620A7F-2E37-8AA8-A3F7-A6AE16F97C1D}"/>
              </a:ext>
            </a:extLst>
          </p:cNvPr>
          <p:cNvPicPr>
            <a:picLocks noChangeAspect="1"/>
          </p:cNvPicPr>
          <p:nvPr/>
        </p:nvPicPr>
        <p:blipFill>
          <a:blip r:embed="rId2"/>
          <a:stretch>
            <a:fillRect/>
          </a:stretch>
        </p:blipFill>
        <p:spPr>
          <a:xfrm>
            <a:off x="4814534" y="2831147"/>
            <a:ext cx="1847216" cy="1162130"/>
          </a:xfrm>
          <a:prstGeom prst="rect">
            <a:avLst/>
          </a:prstGeom>
        </p:spPr>
      </p:pic>
      <p:sp>
        <p:nvSpPr>
          <p:cNvPr id="26" name="テキスト ボックス 25">
            <a:extLst>
              <a:ext uri="{FF2B5EF4-FFF2-40B4-BE49-F238E27FC236}">
                <a16:creationId xmlns:a16="http://schemas.microsoft.com/office/drawing/2014/main" id="{11D2B81F-DEB4-0EC4-840F-1C1A2C84C158}"/>
              </a:ext>
            </a:extLst>
          </p:cNvPr>
          <p:cNvSpPr txBox="1"/>
          <p:nvPr/>
        </p:nvSpPr>
        <p:spPr>
          <a:xfrm>
            <a:off x="3305716" y="3630699"/>
            <a:ext cx="1170419" cy="307777"/>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汎用サーバ</a:t>
            </a:r>
            <a:endParaRPr kumimoji="1" lang="en-US" altLang="ja-JP" sz="1400" dirty="0">
              <a:solidFill>
                <a:srgbClr val="518ADC"/>
              </a:solidFill>
              <a:latin typeface="Calibri" panose="020F0502020204030204" pitchFamily="34" charset="0"/>
            </a:endParaRPr>
          </a:p>
        </p:txBody>
      </p:sp>
      <p:grpSp>
        <p:nvGrpSpPr>
          <p:cNvPr id="30" name="グループ化 29">
            <a:extLst>
              <a:ext uri="{FF2B5EF4-FFF2-40B4-BE49-F238E27FC236}">
                <a16:creationId xmlns:a16="http://schemas.microsoft.com/office/drawing/2014/main" id="{03E47817-D491-6E4E-E4D5-1933811F4837}"/>
              </a:ext>
            </a:extLst>
          </p:cNvPr>
          <p:cNvGrpSpPr/>
          <p:nvPr/>
        </p:nvGrpSpPr>
        <p:grpSpPr>
          <a:xfrm>
            <a:off x="993103" y="2185053"/>
            <a:ext cx="5668647" cy="419114"/>
            <a:chOff x="3103313" y="4444267"/>
            <a:chExt cx="5668647" cy="419114"/>
          </a:xfrm>
        </p:grpSpPr>
        <p:sp>
          <p:nvSpPr>
            <p:cNvPr id="28" name="正方形/長方形 27">
              <a:extLst>
                <a:ext uri="{FF2B5EF4-FFF2-40B4-BE49-F238E27FC236}">
                  <a16:creationId xmlns:a16="http://schemas.microsoft.com/office/drawing/2014/main" id="{F6829EA0-F298-8293-7665-1D98ECCAC4DF}"/>
                </a:ext>
              </a:extLst>
            </p:cNvPr>
            <p:cNvSpPr/>
            <p:nvPr/>
          </p:nvSpPr>
          <p:spPr>
            <a:xfrm>
              <a:off x="3103313" y="4444267"/>
              <a:ext cx="5541648" cy="283222"/>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3375B316-7A85-3B59-A315-18DBE6635158}"/>
                </a:ext>
              </a:extLst>
            </p:cNvPr>
            <p:cNvSpPr/>
            <p:nvPr/>
          </p:nvSpPr>
          <p:spPr>
            <a:xfrm>
              <a:off x="3162582" y="4508605"/>
              <a:ext cx="5541648" cy="283222"/>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1EFACD97-8EF8-A8EF-939C-CC79F62A61BA}"/>
                </a:ext>
              </a:extLst>
            </p:cNvPr>
            <p:cNvSpPr/>
            <p:nvPr/>
          </p:nvSpPr>
          <p:spPr>
            <a:xfrm>
              <a:off x="3230312" y="4580159"/>
              <a:ext cx="5541648" cy="283222"/>
            </a:xfrm>
            <a:prstGeom prst="rect">
              <a:avLst/>
            </a:prstGeom>
            <a:solidFill>
              <a:schemeClr val="accent1">
                <a:lumMod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仮想化基盤</a:t>
              </a:r>
            </a:p>
          </p:txBody>
        </p:sp>
      </p:grpSp>
      <p:sp>
        <p:nvSpPr>
          <p:cNvPr id="22" name="角丸四角形 21">
            <a:extLst>
              <a:ext uri="{FF2B5EF4-FFF2-40B4-BE49-F238E27FC236}">
                <a16:creationId xmlns:a16="http://schemas.microsoft.com/office/drawing/2014/main" id="{CDB78FAF-3FD8-4F97-4B61-1C3C0B70CC87}"/>
              </a:ext>
            </a:extLst>
          </p:cNvPr>
          <p:cNvSpPr/>
          <p:nvPr/>
        </p:nvSpPr>
        <p:spPr>
          <a:xfrm>
            <a:off x="1017833" y="1504789"/>
            <a:ext cx="1849954" cy="38565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RAN Software</a:t>
            </a:r>
          </a:p>
          <a:p>
            <a:pPr algn="ctr"/>
            <a:r>
              <a:rPr kumimoji="1" lang="en-US" altLang="ja-JP" sz="1400" dirty="0"/>
              <a:t>Vender A</a:t>
            </a:r>
            <a:endParaRPr kumimoji="1" lang="ja-JP" altLang="en-US" sz="1400"/>
          </a:p>
        </p:txBody>
      </p:sp>
      <p:sp>
        <p:nvSpPr>
          <p:cNvPr id="21" name="角丸四角形 20">
            <a:extLst>
              <a:ext uri="{FF2B5EF4-FFF2-40B4-BE49-F238E27FC236}">
                <a16:creationId xmlns:a16="http://schemas.microsoft.com/office/drawing/2014/main" id="{612DC9AE-D51A-F4EC-BDA6-44FB1D68CDAE}"/>
              </a:ext>
            </a:extLst>
          </p:cNvPr>
          <p:cNvSpPr/>
          <p:nvPr/>
        </p:nvSpPr>
        <p:spPr>
          <a:xfrm>
            <a:off x="2968804" y="1497790"/>
            <a:ext cx="1849954" cy="385650"/>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RAN Software</a:t>
            </a:r>
          </a:p>
          <a:p>
            <a:pPr algn="ctr"/>
            <a:r>
              <a:rPr kumimoji="1" lang="en-US" altLang="ja-JP" sz="1400" dirty="0"/>
              <a:t>Vender B</a:t>
            </a:r>
            <a:endParaRPr kumimoji="1" lang="ja-JP" altLang="en-US" sz="1400"/>
          </a:p>
        </p:txBody>
      </p:sp>
      <p:sp>
        <p:nvSpPr>
          <p:cNvPr id="20" name="角丸四角形 19">
            <a:extLst>
              <a:ext uri="{FF2B5EF4-FFF2-40B4-BE49-F238E27FC236}">
                <a16:creationId xmlns:a16="http://schemas.microsoft.com/office/drawing/2014/main" id="{B266AE98-A54F-578A-0B80-B6C6F4E7BE5D}"/>
              </a:ext>
            </a:extLst>
          </p:cNvPr>
          <p:cNvSpPr/>
          <p:nvPr/>
        </p:nvSpPr>
        <p:spPr>
          <a:xfrm>
            <a:off x="4919775" y="1487107"/>
            <a:ext cx="1847216" cy="38565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RAN Software</a:t>
            </a:r>
          </a:p>
          <a:p>
            <a:pPr algn="ctr"/>
            <a:r>
              <a:rPr kumimoji="1" lang="en-US" altLang="ja-JP" sz="1400" dirty="0"/>
              <a:t>Vender C</a:t>
            </a:r>
            <a:endParaRPr kumimoji="1" lang="ja-JP" altLang="en-US" sz="1400"/>
          </a:p>
        </p:txBody>
      </p:sp>
      <p:cxnSp>
        <p:nvCxnSpPr>
          <p:cNvPr id="34" name="直線コネクタ 33">
            <a:extLst>
              <a:ext uri="{FF2B5EF4-FFF2-40B4-BE49-F238E27FC236}">
                <a16:creationId xmlns:a16="http://schemas.microsoft.com/office/drawing/2014/main" id="{374F9A20-F60E-9BC0-27D7-7F3EAC776E6B}"/>
              </a:ext>
            </a:extLst>
          </p:cNvPr>
          <p:cNvCxnSpPr>
            <a:cxnSpLocks/>
          </p:cNvCxnSpPr>
          <p:nvPr/>
        </p:nvCxnSpPr>
        <p:spPr>
          <a:xfrm>
            <a:off x="543855" y="2753827"/>
            <a:ext cx="6663267"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DE806145-8375-BB37-AFEC-D28D96C9F84E}"/>
              </a:ext>
            </a:extLst>
          </p:cNvPr>
          <p:cNvCxnSpPr>
            <a:cxnSpLocks/>
          </p:cNvCxnSpPr>
          <p:nvPr/>
        </p:nvCxnSpPr>
        <p:spPr>
          <a:xfrm>
            <a:off x="543855" y="2051094"/>
            <a:ext cx="6663267" cy="0"/>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7E177B0C-8993-0FAF-9E12-C050C70BA5C2}"/>
              </a:ext>
            </a:extLst>
          </p:cNvPr>
          <p:cNvSpPr txBox="1"/>
          <p:nvPr/>
        </p:nvSpPr>
        <p:spPr>
          <a:xfrm>
            <a:off x="4274922" y="4528853"/>
            <a:ext cx="4658212" cy="646331"/>
          </a:xfrm>
          <a:prstGeom prst="rect">
            <a:avLst/>
          </a:prstGeom>
          <a:noFill/>
          <a:ln>
            <a:noFill/>
          </a:ln>
          <a:effectLst/>
        </p:spPr>
        <p:txBody>
          <a:bodyPr wrap="square" rtlCol="0">
            <a:spAutoFit/>
          </a:bodyPr>
          <a:lstStyle/>
          <a:p>
            <a:r>
              <a:rPr kumimoji="1" lang="ja-JP" altLang="en-US">
                <a:solidFill>
                  <a:srgbClr val="518ADC"/>
                </a:solidFill>
                <a:latin typeface="Calibri" panose="020F0502020204030204" pitchFamily="34" charset="0"/>
              </a:rPr>
              <a:t>故障・障害発生時の切り分けの複雑さ</a:t>
            </a:r>
            <a:endParaRPr kumimoji="1" lang="en-US" altLang="ja-JP" dirty="0">
              <a:solidFill>
                <a:srgbClr val="518ADC"/>
              </a:solidFill>
              <a:latin typeface="Calibri" panose="020F0502020204030204" pitchFamily="34" charset="0"/>
            </a:endParaRPr>
          </a:p>
          <a:p>
            <a:r>
              <a:rPr kumimoji="1" lang="ja-JP" altLang="en-US">
                <a:solidFill>
                  <a:srgbClr val="518ADC"/>
                </a:solidFill>
                <a:latin typeface="Calibri" panose="020F0502020204030204" pitchFamily="34" charset="0"/>
              </a:rPr>
              <a:t>復旧までの時間長</a:t>
            </a:r>
            <a:endParaRPr kumimoji="1" lang="en-US" altLang="ja-JP"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1233539C-1517-2F4C-8A52-0F47660CD38D}"/>
              </a:ext>
            </a:extLst>
          </p:cNvPr>
          <p:cNvSpPr txBox="1"/>
          <p:nvPr/>
        </p:nvSpPr>
        <p:spPr>
          <a:xfrm>
            <a:off x="7895238" y="1863460"/>
            <a:ext cx="4059417" cy="369332"/>
          </a:xfrm>
          <a:prstGeom prst="rect">
            <a:avLst/>
          </a:prstGeom>
          <a:noFill/>
        </p:spPr>
        <p:txBody>
          <a:bodyPr wrap="square" rtlCol="0">
            <a:spAutoFit/>
          </a:bodyPr>
          <a:lstStyle/>
          <a:p>
            <a:r>
              <a:rPr kumimoji="1" lang="ja-JP" altLang="en-US" b="1">
                <a:solidFill>
                  <a:srgbClr val="518ADC"/>
                </a:solidFill>
                <a:latin typeface="Calibri" panose="020F0502020204030204" pitchFamily="34" charset="0"/>
              </a:rPr>
              <a:t>既存</a:t>
            </a:r>
            <a:r>
              <a:rPr kumimoji="1" lang="en-US" altLang="ja-JP" b="1" dirty="0">
                <a:solidFill>
                  <a:srgbClr val="518ADC"/>
                </a:solidFill>
                <a:latin typeface="Calibri" panose="020F0502020204030204" pitchFamily="34" charset="0"/>
              </a:rPr>
              <a:t>RAN</a:t>
            </a:r>
            <a:r>
              <a:rPr kumimoji="1" lang="ja-JP" altLang="en-US" b="1">
                <a:solidFill>
                  <a:srgbClr val="518ADC"/>
                </a:solidFill>
                <a:latin typeface="Calibri" panose="020F0502020204030204" pitchFamily="34" charset="0"/>
              </a:rPr>
              <a:t>装置とは違う運用観点や課題</a:t>
            </a:r>
            <a:endParaRPr kumimoji="1" lang="en-US" altLang="ja-JP" b="1" dirty="0">
              <a:solidFill>
                <a:srgbClr val="518ADC"/>
              </a:solidFill>
              <a:latin typeface="Calibri" panose="020F0502020204030204" pitchFamily="34" charset="0"/>
            </a:endParaRPr>
          </a:p>
        </p:txBody>
      </p:sp>
      <p:sp>
        <p:nvSpPr>
          <p:cNvPr id="5" name="角丸四角形 4">
            <a:extLst>
              <a:ext uri="{FF2B5EF4-FFF2-40B4-BE49-F238E27FC236}">
                <a16:creationId xmlns:a16="http://schemas.microsoft.com/office/drawing/2014/main" id="{5ADD01A7-4FEB-D2F3-0503-4E6379A2FDD2}"/>
              </a:ext>
            </a:extLst>
          </p:cNvPr>
          <p:cNvSpPr/>
          <p:nvPr/>
        </p:nvSpPr>
        <p:spPr>
          <a:xfrm>
            <a:off x="1411973" y="4604879"/>
            <a:ext cx="2547112" cy="423333"/>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サービス品質監視</a:t>
            </a:r>
          </a:p>
        </p:txBody>
      </p:sp>
      <p:sp>
        <p:nvSpPr>
          <p:cNvPr id="6" name="角丸四角形 5">
            <a:extLst>
              <a:ext uri="{FF2B5EF4-FFF2-40B4-BE49-F238E27FC236}">
                <a16:creationId xmlns:a16="http://schemas.microsoft.com/office/drawing/2014/main" id="{8EE8FCA9-C52A-A166-657A-425B938EADCC}"/>
              </a:ext>
            </a:extLst>
          </p:cNvPr>
          <p:cNvSpPr/>
          <p:nvPr/>
        </p:nvSpPr>
        <p:spPr>
          <a:xfrm>
            <a:off x="1411973" y="5688210"/>
            <a:ext cx="4673790" cy="423333"/>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環境構築・ソフトウエアバージョンアップ</a:t>
            </a:r>
          </a:p>
        </p:txBody>
      </p:sp>
      <p:pic>
        <p:nvPicPr>
          <p:cNvPr id="8" name="図 7" descr="黒い背景と白い文字のロゴ&#10;&#10;自動的に生成された説明">
            <a:extLst>
              <a:ext uri="{FF2B5EF4-FFF2-40B4-BE49-F238E27FC236}">
                <a16:creationId xmlns:a16="http://schemas.microsoft.com/office/drawing/2014/main" id="{11AD5185-7651-9E77-B737-E30365F9257E}"/>
              </a:ext>
            </a:extLst>
          </p:cNvPr>
          <p:cNvPicPr>
            <a:picLocks noChangeAspect="1"/>
          </p:cNvPicPr>
          <p:nvPr/>
        </p:nvPicPr>
        <p:blipFill>
          <a:blip r:embed="rId3"/>
          <a:stretch>
            <a:fillRect/>
          </a:stretch>
        </p:blipFill>
        <p:spPr>
          <a:xfrm>
            <a:off x="511646" y="4327246"/>
            <a:ext cx="1201607" cy="933391"/>
          </a:xfrm>
          <a:prstGeom prst="rect">
            <a:avLst/>
          </a:prstGeom>
        </p:spPr>
      </p:pic>
      <p:pic>
        <p:nvPicPr>
          <p:cNvPr id="10" name="図 9" descr="アイコン&#10;&#10;自動的に生成された説明">
            <a:extLst>
              <a:ext uri="{FF2B5EF4-FFF2-40B4-BE49-F238E27FC236}">
                <a16:creationId xmlns:a16="http://schemas.microsoft.com/office/drawing/2014/main" id="{1AEBCAF7-EA0C-47DA-9130-61251DF457BF}"/>
              </a:ext>
            </a:extLst>
          </p:cNvPr>
          <p:cNvPicPr>
            <a:picLocks noChangeAspect="1"/>
          </p:cNvPicPr>
          <p:nvPr/>
        </p:nvPicPr>
        <p:blipFill>
          <a:blip r:embed="rId4"/>
          <a:stretch>
            <a:fillRect/>
          </a:stretch>
        </p:blipFill>
        <p:spPr>
          <a:xfrm>
            <a:off x="450555" y="5339260"/>
            <a:ext cx="1262698" cy="980846"/>
          </a:xfrm>
          <a:prstGeom prst="rect">
            <a:avLst/>
          </a:prstGeom>
        </p:spPr>
      </p:pic>
      <p:pic>
        <p:nvPicPr>
          <p:cNvPr id="12" name="グラフィックス 11">
            <a:extLst>
              <a:ext uri="{FF2B5EF4-FFF2-40B4-BE49-F238E27FC236}">
                <a16:creationId xmlns:a16="http://schemas.microsoft.com/office/drawing/2014/main" id="{6EF272D0-3999-BFBF-3D1A-0E2D481C1D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51638" y="4601986"/>
            <a:ext cx="178832" cy="178832"/>
          </a:xfrm>
          <a:prstGeom prst="rect">
            <a:avLst/>
          </a:prstGeom>
        </p:spPr>
      </p:pic>
      <p:pic>
        <p:nvPicPr>
          <p:cNvPr id="14" name="グラフィックス 13">
            <a:extLst>
              <a:ext uri="{FF2B5EF4-FFF2-40B4-BE49-F238E27FC236}">
                <a16:creationId xmlns:a16="http://schemas.microsoft.com/office/drawing/2014/main" id="{49CFE92A-B0DD-F49D-A095-42A7E34A9A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0105" y="4893945"/>
            <a:ext cx="178832" cy="178832"/>
          </a:xfrm>
          <a:prstGeom prst="rect">
            <a:avLst/>
          </a:prstGeom>
        </p:spPr>
      </p:pic>
      <p:sp>
        <p:nvSpPr>
          <p:cNvPr id="15" name="テキスト ボックス 14">
            <a:extLst>
              <a:ext uri="{FF2B5EF4-FFF2-40B4-BE49-F238E27FC236}">
                <a16:creationId xmlns:a16="http://schemas.microsoft.com/office/drawing/2014/main" id="{9C6089D3-92A0-9467-E73C-1692E9A43545}"/>
              </a:ext>
            </a:extLst>
          </p:cNvPr>
          <p:cNvSpPr txBox="1"/>
          <p:nvPr/>
        </p:nvSpPr>
        <p:spPr>
          <a:xfrm>
            <a:off x="6355960" y="5577718"/>
            <a:ext cx="4658212" cy="646331"/>
          </a:xfrm>
          <a:prstGeom prst="rect">
            <a:avLst/>
          </a:prstGeom>
          <a:noFill/>
          <a:ln>
            <a:noFill/>
          </a:ln>
          <a:effectLst/>
        </p:spPr>
        <p:txBody>
          <a:bodyPr wrap="square" rtlCol="0">
            <a:spAutoFit/>
          </a:bodyPr>
          <a:lstStyle/>
          <a:p>
            <a:r>
              <a:rPr kumimoji="1" lang="ja-JP" altLang="en-US">
                <a:solidFill>
                  <a:srgbClr val="518ADC"/>
                </a:solidFill>
                <a:latin typeface="Calibri" panose="020F0502020204030204" pitchFamily="34" charset="0"/>
              </a:rPr>
              <a:t>故障・障害発生時の切り分けの複雑さ</a:t>
            </a:r>
            <a:endParaRPr kumimoji="1" lang="en-US" altLang="ja-JP" dirty="0">
              <a:solidFill>
                <a:srgbClr val="518ADC"/>
              </a:solidFill>
              <a:latin typeface="Calibri" panose="020F0502020204030204" pitchFamily="34" charset="0"/>
            </a:endParaRPr>
          </a:p>
          <a:p>
            <a:r>
              <a:rPr kumimoji="1" lang="ja-JP" altLang="en-US">
                <a:solidFill>
                  <a:srgbClr val="518ADC"/>
                </a:solidFill>
                <a:latin typeface="Calibri" panose="020F0502020204030204" pitchFamily="34" charset="0"/>
              </a:rPr>
              <a:t>計画作業の停止・延長</a:t>
            </a:r>
            <a:endParaRPr kumimoji="1" lang="en-US" altLang="ja-JP" dirty="0">
              <a:solidFill>
                <a:srgbClr val="518ADC"/>
              </a:solidFill>
              <a:latin typeface="Calibri" panose="020F0502020204030204" pitchFamily="34" charset="0"/>
            </a:endParaRPr>
          </a:p>
        </p:txBody>
      </p:sp>
      <p:pic>
        <p:nvPicPr>
          <p:cNvPr id="23" name="グラフィックス 22">
            <a:extLst>
              <a:ext uri="{FF2B5EF4-FFF2-40B4-BE49-F238E27FC236}">
                <a16:creationId xmlns:a16="http://schemas.microsoft.com/office/drawing/2014/main" id="{6365EF1B-56E3-5DA1-3185-2DE43861F6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2676" y="5650851"/>
            <a:ext cx="178832" cy="178832"/>
          </a:xfrm>
          <a:prstGeom prst="rect">
            <a:avLst/>
          </a:prstGeom>
        </p:spPr>
      </p:pic>
      <p:pic>
        <p:nvPicPr>
          <p:cNvPr id="24" name="グラフィックス 23">
            <a:extLst>
              <a:ext uri="{FF2B5EF4-FFF2-40B4-BE49-F238E27FC236}">
                <a16:creationId xmlns:a16="http://schemas.microsoft.com/office/drawing/2014/main" id="{3956A1A0-A6E0-AF05-2F91-C6809F28D6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41143" y="5942810"/>
            <a:ext cx="178832" cy="178832"/>
          </a:xfrm>
          <a:prstGeom prst="rect">
            <a:avLst/>
          </a:prstGeom>
        </p:spPr>
      </p:pic>
      <p:sp>
        <p:nvSpPr>
          <p:cNvPr id="32" name="上矢印 31">
            <a:extLst>
              <a:ext uri="{FF2B5EF4-FFF2-40B4-BE49-F238E27FC236}">
                <a16:creationId xmlns:a16="http://schemas.microsoft.com/office/drawing/2014/main" id="{B92FFCAD-2BE1-3B77-A914-6FCE76E86151}"/>
              </a:ext>
            </a:extLst>
          </p:cNvPr>
          <p:cNvSpPr/>
          <p:nvPr/>
        </p:nvSpPr>
        <p:spPr>
          <a:xfrm rot="16200000">
            <a:off x="7105456" y="1340144"/>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上矢印 32">
            <a:extLst>
              <a:ext uri="{FF2B5EF4-FFF2-40B4-BE49-F238E27FC236}">
                <a16:creationId xmlns:a16="http://schemas.microsoft.com/office/drawing/2014/main" id="{50B08CB1-D33A-5476-3E65-5B02C0D17BD7}"/>
              </a:ext>
            </a:extLst>
          </p:cNvPr>
          <p:cNvSpPr/>
          <p:nvPr/>
        </p:nvSpPr>
        <p:spPr>
          <a:xfrm rot="16200000">
            <a:off x="7105456" y="2127771"/>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上矢印 34">
            <a:extLst>
              <a:ext uri="{FF2B5EF4-FFF2-40B4-BE49-F238E27FC236}">
                <a16:creationId xmlns:a16="http://schemas.microsoft.com/office/drawing/2014/main" id="{ACF7C504-99AF-9B22-075A-D14104261119}"/>
              </a:ext>
            </a:extLst>
          </p:cNvPr>
          <p:cNvSpPr/>
          <p:nvPr/>
        </p:nvSpPr>
        <p:spPr>
          <a:xfrm rot="16200000">
            <a:off x="7124489" y="2915397"/>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90E9398A-B978-892D-95AE-D57CFB281CCA}"/>
              </a:ext>
            </a:extLst>
          </p:cNvPr>
          <p:cNvSpPr txBox="1"/>
          <p:nvPr/>
        </p:nvSpPr>
        <p:spPr>
          <a:xfrm>
            <a:off x="8155744" y="2296502"/>
            <a:ext cx="3479171" cy="523220"/>
          </a:xfrm>
          <a:prstGeom prst="rect">
            <a:avLst/>
          </a:prstGeom>
          <a:noFill/>
          <a:ln>
            <a:noFill/>
          </a:ln>
          <a:effectLst/>
        </p:spPr>
        <p:txBody>
          <a:bodyPr wrap="square" rtlCol="0">
            <a:spAutoFit/>
          </a:bodyPr>
          <a:lstStyle/>
          <a:p>
            <a:pPr algn="ctr"/>
            <a:r>
              <a:rPr kumimoji="1" lang="ja-JP" altLang="en-US" sz="1400">
                <a:solidFill>
                  <a:srgbClr val="518ADC"/>
                </a:solidFill>
                <a:latin typeface="Calibri" panose="020F0502020204030204" pitchFamily="34" charset="0"/>
              </a:rPr>
              <a:t>既存</a:t>
            </a:r>
            <a:r>
              <a:rPr kumimoji="1" lang="en-US" altLang="ja-JP" sz="1400" dirty="0">
                <a:solidFill>
                  <a:srgbClr val="518ADC"/>
                </a:solidFill>
                <a:latin typeface="Calibri" panose="020F0502020204030204" pitchFamily="34" charset="0"/>
              </a:rPr>
              <a:t>RAN</a:t>
            </a:r>
            <a:r>
              <a:rPr kumimoji="1" lang="ja-JP" altLang="en-US" sz="1400">
                <a:solidFill>
                  <a:srgbClr val="518ADC"/>
                </a:solidFill>
                <a:latin typeface="Calibri" panose="020F0502020204030204" pitchFamily="34" charset="0"/>
              </a:rPr>
              <a:t>装置では、ハード障害・ソフト（機能）障害も単一で監視・運用可能</a:t>
            </a:r>
            <a:endParaRPr kumimoji="1" lang="en-US" altLang="ja-JP" sz="1400" dirty="0">
              <a:solidFill>
                <a:srgbClr val="518ADC"/>
              </a:solidFill>
              <a:latin typeface="Calibri" panose="020F0502020204030204" pitchFamily="34" charset="0"/>
            </a:endParaRPr>
          </a:p>
        </p:txBody>
      </p:sp>
      <p:pic>
        <p:nvPicPr>
          <p:cNvPr id="38" name="図 37" descr="アイコン&#10;&#10;自動的に生成された説明">
            <a:extLst>
              <a:ext uri="{FF2B5EF4-FFF2-40B4-BE49-F238E27FC236}">
                <a16:creationId xmlns:a16="http://schemas.microsoft.com/office/drawing/2014/main" id="{09034C6B-0699-6CE8-F65E-12123DE97653}"/>
              </a:ext>
            </a:extLst>
          </p:cNvPr>
          <p:cNvPicPr>
            <a:picLocks noChangeAspect="1"/>
          </p:cNvPicPr>
          <p:nvPr/>
        </p:nvPicPr>
        <p:blipFill>
          <a:blip r:embed="rId7"/>
          <a:stretch>
            <a:fillRect/>
          </a:stretch>
        </p:blipFill>
        <p:spPr>
          <a:xfrm>
            <a:off x="7917557" y="2939030"/>
            <a:ext cx="1456267" cy="1069085"/>
          </a:xfrm>
          <a:prstGeom prst="rect">
            <a:avLst/>
          </a:prstGeom>
        </p:spPr>
      </p:pic>
    </p:spTree>
    <p:extLst>
      <p:ext uri="{BB962C8B-B14F-4D97-AF65-F5344CB8AC3E}">
        <p14:creationId xmlns:p14="http://schemas.microsoft.com/office/powerpoint/2010/main" val="35322427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4B265687-63D9-9818-0696-3D3874833186}"/>
              </a:ext>
            </a:extLst>
          </p:cNvPr>
          <p:cNvSpPr/>
          <p:nvPr/>
        </p:nvSpPr>
        <p:spPr>
          <a:xfrm>
            <a:off x="8401681" y="1465767"/>
            <a:ext cx="2529678" cy="1261080"/>
          </a:xfrm>
          <a:prstGeom prst="rect">
            <a:avLst/>
          </a:prstGeom>
          <a:solidFill>
            <a:schemeClr val="accent1">
              <a:lumMod val="40000"/>
              <a:lumOff val="60000"/>
            </a:schemeClr>
          </a:solidFill>
          <a:ln w="254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8FAAFBB2-F6A5-698B-9EF2-BC7779842E0C}"/>
              </a:ext>
            </a:extLst>
          </p:cNvPr>
          <p:cNvSpPr/>
          <p:nvPr/>
        </p:nvSpPr>
        <p:spPr>
          <a:xfrm>
            <a:off x="4721262" y="1471955"/>
            <a:ext cx="2694000" cy="1525918"/>
          </a:xfrm>
          <a:prstGeom prst="rect">
            <a:avLst/>
          </a:prstGeom>
          <a:solidFill>
            <a:schemeClr val="accent1">
              <a:lumMod val="40000"/>
              <a:lumOff val="60000"/>
            </a:schemeClr>
          </a:solid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66913E6A-E901-086D-FDAA-D3AE89A162A4}"/>
              </a:ext>
            </a:extLst>
          </p:cNvPr>
          <p:cNvSpPr/>
          <p:nvPr/>
        </p:nvSpPr>
        <p:spPr>
          <a:xfrm>
            <a:off x="849934" y="1572492"/>
            <a:ext cx="2694000" cy="1005064"/>
          </a:xfrm>
          <a:prstGeom prst="rect">
            <a:avLst/>
          </a:prstGeom>
          <a:solidFill>
            <a:schemeClr val="accent1">
              <a:lumMod val="40000"/>
              <a:lumOff val="60000"/>
            </a:schemeClr>
          </a:solidFill>
          <a:ln w="25400">
            <a:solidFill>
              <a:schemeClr val="bg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仮想化無線アクセスネットワーク</a:t>
            </a:r>
            <a:r>
              <a:rPr kumimoji="1" lang="en-US" altLang="ja-JP" sz="2000" dirty="0">
                <a:latin typeface="Meiryo UI" panose="020B0604030504040204" pitchFamily="34" charset="-128"/>
                <a:ea typeface="Meiryo UI" panose="020B0604030504040204" pitchFamily="34" charset="-128"/>
              </a:rPr>
              <a:t>(</a:t>
            </a:r>
            <a:r>
              <a:rPr kumimoji="1" lang="en-US" altLang="ja-JP" sz="2000" dirty="0" err="1">
                <a:latin typeface="Meiryo UI" panose="020B0604030504040204" pitchFamily="34" charset="-128"/>
                <a:ea typeface="Meiryo UI" panose="020B0604030504040204" pitchFamily="34" charset="-128"/>
              </a:rPr>
              <a:t>vRAN</a:t>
            </a:r>
            <a:r>
              <a:rPr kumimoji="1" lang="en-US" altLang="ja-JP" sz="2000" dirty="0">
                <a:latin typeface="Meiryo UI" panose="020B0604030504040204" pitchFamily="34" charset="-128"/>
                <a:ea typeface="Meiryo UI" panose="020B0604030504040204" pitchFamily="34" charset="-128"/>
              </a:rPr>
              <a:t>)</a:t>
            </a:r>
            <a:r>
              <a:rPr kumimoji="1" lang="ja-JP" altLang="en-US" sz="2000">
                <a:latin typeface="Meiryo UI" panose="020B0604030504040204" pitchFamily="34" charset="-128"/>
                <a:ea typeface="Meiryo UI" panose="020B0604030504040204" pitchFamily="34" charset="-128"/>
              </a:rPr>
              <a:t>への適用</a:t>
            </a:r>
          </a:p>
        </p:txBody>
      </p:sp>
      <p:sp>
        <p:nvSpPr>
          <p:cNvPr id="3" name="角丸四角形 2">
            <a:extLst>
              <a:ext uri="{FF2B5EF4-FFF2-40B4-BE49-F238E27FC236}">
                <a16:creationId xmlns:a16="http://schemas.microsoft.com/office/drawing/2014/main" id="{DF763921-61B4-857A-A026-8B79AF6CCEA0}"/>
              </a:ext>
            </a:extLst>
          </p:cNvPr>
          <p:cNvSpPr/>
          <p:nvPr/>
        </p:nvSpPr>
        <p:spPr>
          <a:xfrm>
            <a:off x="6095353" y="1578509"/>
            <a:ext cx="1058333" cy="313267"/>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Disk I/O</a:t>
            </a:r>
            <a:endParaRPr kumimoji="1" lang="ja-JP" altLang="en-US">
              <a:solidFill>
                <a:schemeClr val="bg2">
                  <a:lumMod val="25000"/>
                </a:schemeClr>
              </a:solidFill>
            </a:endParaRPr>
          </a:p>
        </p:txBody>
      </p:sp>
      <p:sp>
        <p:nvSpPr>
          <p:cNvPr id="4" name="角丸四角形 3">
            <a:extLst>
              <a:ext uri="{FF2B5EF4-FFF2-40B4-BE49-F238E27FC236}">
                <a16:creationId xmlns:a16="http://schemas.microsoft.com/office/drawing/2014/main" id="{C03DA62A-D967-9595-783C-E3AE21B32343}"/>
              </a:ext>
            </a:extLst>
          </p:cNvPr>
          <p:cNvSpPr/>
          <p:nvPr/>
        </p:nvSpPr>
        <p:spPr>
          <a:xfrm>
            <a:off x="4930444" y="2064060"/>
            <a:ext cx="1058333" cy="313267"/>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CPU</a:t>
            </a:r>
            <a:endParaRPr kumimoji="1" lang="ja-JP" altLang="en-US">
              <a:solidFill>
                <a:schemeClr val="bg2">
                  <a:lumMod val="25000"/>
                </a:schemeClr>
              </a:solidFill>
            </a:endParaRPr>
          </a:p>
        </p:txBody>
      </p:sp>
      <p:sp>
        <p:nvSpPr>
          <p:cNvPr id="5" name="角丸四角形 4">
            <a:extLst>
              <a:ext uri="{FF2B5EF4-FFF2-40B4-BE49-F238E27FC236}">
                <a16:creationId xmlns:a16="http://schemas.microsoft.com/office/drawing/2014/main" id="{5E04A515-44F1-4295-278E-A096626C3DD9}"/>
              </a:ext>
            </a:extLst>
          </p:cNvPr>
          <p:cNvSpPr/>
          <p:nvPr/>
        </p:nvSpPr>
        <p:spPr>
          <a:xfrm>
            <a:off x="6095353" y="2067680"/>
            <a:ext cx="1058333" cy="313267"/>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Memory</a:t>
            </a:r>
            <a:endParaRPr kumimoji="1" lang="ja-JP" altLang="en-US">
              <a:solidFill>
                <a:schemeClr val="bg2">
                  <a:lumMod val="25000"/>
                </a:schemeClr>
              </a:solidFill>
            </a:endParaRPr>
          </a:p>
        </p:txBody>
      </p:sp>
      <p:sp>
        <p:nvSpPr>
          <p:cNvPr id="6" name="角丸四角形 5">
            <a:extLst>
              <a:ext uri="{FF2B5EF4-FFF2-40B4-BE49-F238E27FC236}">
                <a16:creationId xmlns:a16="http://schemas.microsoft.com/office/drawing/2014/main" id="{543B5D09-9D99-DB29-F7B7-AD2375B19957}"/>
              </a:ext>
            </a:extLst>
          </p:cNvPr>
          <p:cNvSpPr/>
          <p:nvPr/>
        </p:nvSpPr>
        <p:spPr>
          <a:xfrm>
            <a:off x="4921132" y="1577654"/>
            <a:ext cx="1058333" cy="313267"/>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2">
                    <a:lumMod val="25000"/>
                  </a:schemeClr>
                </a:solidFill>
              </a:rPr>
              <a:t>Disk Usage</a:t>
            </a:r>
            <a:endParaRPr kumimoji="1" lang="ja-JP" altLang="en-US" sz="1400">
              <a:solidFill>
                <a:schemeClr val="bg2">
                  <a:lumMod val="25000"/>
                </a:schemeClr>
              </a:solidFill>
            </a:endParaRPr>
          </a:p>
        </p:txBody>
      </p:sp>
      <p:sp>
        <p:nvSpPr>
          <p:cNvPr id="7" name="角丸四角形 6">
            <a:extLst>
              <a:ext uri="{FF2B5EF4-FFF2-40B4-BE49-F238E27FC236}">
                <a16:creationId xmlns:a16="http://schemas.microsoft.com/office/drawing/2014/main" id="{63482817-BB59-7114-18F8-0B8B38CCF17D}"/>
              </a:ext>
            </a:extLst>
          </p:cNvPr>
          <p:cNvSpPr/>
          <p:nvPr/>
        </p:nvSpPr>
        <p:spPr>
          <a:xfrm>
            <a:off x="8575210" y="1576794"/>
            <a:ext cx="1058333" cy="313267"/>
          </a:xfrm>
          <a:prstGeom prst="roundRect">
            <a:avLst/>
          </a:prstGeom>
          <a:solidFill>
            <a:srgbClr val="F8FAFF"/>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Log</a:t>
            </a:r>
            <a:endParaRPr kumimoji="1" lang="ja-JP" altLang="en-US">
              <a:solidFill>
                <a:schemeClr val="bg2">
                  <a:lumMod val="25000"/>
                </a:schemeClr>
              </a:solidFill>
            </a:endParaRPr>
          </a:p>
        </p:txBody>
      </p:sp>
      <p:sp>
        <p:nvSpPr>
          <p:cNvPr id="8" name="角丸四角形 7">
            <a:extLst>
              <a:ext uri="{FF2B5EF4-FFF2-40B4-BE49-F238E27FC236}">
                <a16:creationId xmlns:a16="http://schemas.microsoft.com/office/drawing/2014/main" id="{AFDF9C7F-193D-38A8-9945-D64386416E24}"/>
              </a:ext>
            </a:extLst>
          </p:cNvPr>
          <p:cNvSpPr/>
          <p:nvPr/>
        </p:nvSpPr>
        <p:spPr>
          <a:xfrm>
            <a:off x="9735143" y="1576793"/>
            <a:ext cx="1058333" cy="313267"/>
          </a:xfrm>
          <a:prstGeom prst="roundRect">
            <a:avLst/>
          </a:prstGeom>
          <a:solidFill>
            <a:srgbClr val="F8FAFF"/>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Counter</a:t>
            </a:r>
            <a:endParaRPr kumimoji="1" lang="ja-JP" altLang="en-US">
              <a:solidFill>
                <a:schemeClr val="bg2">
                  <a:lumMod val="25000"/>
                </a:schemeClr>
              </a:solidFill>
            </a:endParaRPr>
          </a:p>
        </p:txBody>
      </p:sp>
      <p:sp>
        <p:nvSpPr>
          <p:cNvPr id="9" name="角丸四角形 8">
            <a:extLst>
              <a:ext uri="{FF2B5EF4-FFF2-40B4-BE49-F238E27FC236}">
                <a16:creationId xmlns:a16="http://schemas.microsoft.com/office/drawing/2014/main" id="{05A7ED4A-6A21-23B7-327D-26499D9B38D5}"/>
              </a:ext>
            </a:extLst>
          </p:cNvPr>
          <p:cNvSpPr/>
          <p:nvPr/>
        </p:nvSpPr>
        <p:spPr>
          <a:xfrm>
            <a:off x="8575210" y="2042153"/>
            <a:ext cx="1058333" cy="313267"/>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Status</a:t>
            </a:r>
            <a:endParaRPr kumimoji="1" lang="ja-JP" altLang="en-US">
              <a:solidFill>
                <a:schemeClr val="bg2">
                  <a:lumMod val="25000"/>
                </a:schemeClr>
              </a:solidFill>
            </a:endParaRPr>
          </a:p>
        </p:txBody>
      </p:sp>
      <p:sp>
        <p:nvSpPr>
          <p:cNvPr id="10" name="角丸四角形 9">
            <a:extLst>
              <a:ext uri="{FF2B5EF4-FFF2-40B4-BE49-F238E27FC236}">
                <a16:creationId xmlns:a16="http://schemas.microsoft.com/office/drawing/2014/main" id="{30A4DAD6-A2E7-4516-1668-E3E5C887499D}"/>
              </a:ext>
            </a:extLst>
          </p:cNvPr>
          <p:cNvSpPr/>
          <p:nvPr/>
        </p:nvSpPr>
        <p:spPr>
          <a:xfrm>
            <a:off x="1010929" y="1681388"/>
            <a:ext cx="1058333" cy="313267"/>
          </a:xfrm>
          <a:prstGeom prst="roundRect">
            <a:avLst/>
          </a:prstGeom>
          <a:solidFill>
            <a:srgbClr val="F8FA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Alarm</a:t>
            </a:r>
            <a:endParaRPr kumimoji="1" lang="ja-JP" altLang="en-US">
              <a:solidFill>
                <a:schemeClr val="bg2">
                  <a:lumMod val="25000"/>
                </a:schemeClr>
              </a:solidFill>
            </a:endParaRPr>
          </a:p>
        </p:txBody>
      </p:sp>
      <p:sp>
        <p:nvSpPr>
          <p:cNvPr id="12" name="角丸四角形 11">
            <a:extLst>
              <a:ext uri="{FF2B5EF4-FFF2-40B4-BE49-F238E27FC236}">
                <a16:creationId xmlns:a16="http://schemas.microsoft.com/office/drawing/2014/main" id="{B888D127-4D05-C0E4-D5FE-171321AAFD73}"/>
              </a:ext>
            </a:extLst>
          </p:cNvPr>
          <p:cNvSpPr/>
          <p:nvPr/>
        </p:nvSpPr>
        <p:spPr>
          <a:xfrm>
            <a:off x="2261249" y="1681388"/>
            <a:ext cx="1058333" cy="3132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PM</a:t>
            </a:r>
            <a:endParaRPr kumimoji="1" lang="ja-JP" altLang="en-US">
              <a:solidFill>
                <a:schemeClr val="bg2">
                  <a:lumMod val="25000"/>
                </a:schemeClr>
              </a:solidFill>
            </a:endParaRPr>
          </a:p>
        </p:txBody>
      </p:sp>
      <p:sp>
        <p:nvSpPr>
          <p:cNvPr id="23" name="角丸四角形 22">
            <a:extLst>
              <a:ext uri="{FF2B5EF4-FFF2-40B4-BE49-F238E27FC236}">
                <a16:creationId xmlns:a16="http://schemas.microsoft.com/office/drawing/2014/main" id="{42072C75-C376-C533-0F05-26C400BBE084}"/>
              </a:ext>
            </a:extLst>
          </p:cNvPr>
          <p:cNvSpPr/>
          <p:nvPr/>
        </p:nvSpPr>
        <p:spPr>
          <a:xfrm>
            <a:off x="1010929" y="2138079"/>
            <a:ext cx="1058333" cy="31326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CM</a:t>
            </a:r>
            <a:endParaRPr kumimoji="1" lang="ja-JP" altLang="en-US">
              <a:solidFill>
                <a:schemeClr val="bg2">
                  <a:lumMod val="25000"/>
                </a:schemeClr>
              </a:solidFill>
            </a:endParaRPr>
          </a:p>
        </p:txBody>
      </p:sp>
      <p:sp>
        <p:nvSpPr>
          <p:cNvPr id="32" name="テキスト ボックス 31">
            <a:extLst>
              <a:ext uri="{FF2B5EF4-FFF2-40B4-BE49-F238E27FC236}">
                <a16:creationId xmlns:a16="http://schemas.microsoft.com/office/drawing/2014/main" id="{7B4054A8-439E-796A-E212-6E081E21BEC6}"/>
              </a:ext>
            </a:extLst>
          </p:cNvPr>
          <p:cNvSpPr txBox="1"/>
          <p:nvPr/>
        </p:nvSpPr>
        <p:spPr>
          <a:xfrm>
            <a:off x="3975311" y="4478018"/>
            <a:ext cx="6093843"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異なるレイヤから取得できる様々な情報から相関を導き、機械学習を活用し分析を行うことで故障・障害発生時の的確な原因特定が可能に</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通常運用時とは異なる傾向を検知することで、故障・障害発生前に異常状態を検知し、ユーザ様へ通知</a:t>
            </a:r>
            <a:endParaRPr kumimoji="1" lang="en-US" altLang="ja-JP" sz="1400" dirty="0">
              <a:solidFill>
                <a:srgbClr val="518ADC"/>
              </a:solidFill>
              <a:latin typeface="Calibri" panose="020F0502020204030204" pitchFamily="34" charset="0"/>
            </a:endParaRPr>
          </a:p>
        </p:txBody>
      </p:sp>
      <p:pic>
        <p:nvPicPr>
          <p:cNvPr id="35" name="グラフィックス 34" descr="追加 単色塗りつぶし">
            <a:extLst>
              <a:ext uri="{FF2B5EF4-FFF2-40B4-BE49-F238E27FC236}">
                <a16:creationId xmlns:a16="http://schemas.microsoft.com/office/drawing/2014/main" id="{D006D530-462A-D825-572D-DDCA51A8B9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92919" y="1845434"/>
            <a:ext cx="510149" cy="510149"/>
          </a:xfrm>
          <a:prstGeom prst="rect">
            <a:avLst/>
          </a:prstGeom>
        </p:spPr>
      </p:pic>
      <p:pic>
        <p:nvPicPr>
          <p:cNvPr id="36" name="グラフィックス 35" descr="追加 単色塗りつぶし">
            <a:extLst>
              <a:ext uri="{FF2B5EF4-FFF2-40B4-BE49-F238E27FC236}">
                <a16:creationId xmlns:a16="http://schemas.microsoft.com/office/drawing/2014/main" id="{1DE61205-F48E-A54E-B9AE-559358F292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9956" y="1792617"/>
            <a:ext cx="510149" cy="510149"/>
          </a:xfrm>
          <a:prstGeom prst="rect">
            <a:avLst/>
          </a:prstGeom>
        </p:spPr>
      </p:pic>
      <p:sp>
        <p:nvSpPr>
          <p:cNvPr id="37" name="テキスト ボックス 36">
            <a:extLst>
              <a:ext uri="{FF2B5EF4-FFF2-40B4-BE49-F238E27FC236}">
                <a16:creationId xmlns:a16="http://schemas.microsoft.com/office/drawing/2014/main" id="{75421482-6734-7943-9C96-D3483F4EA75F}"/>
              </a:ext>
            </a:extLst>
          </p:cNvPr>
          <p:cNvSpPr txBox="1"/>
          <p:nvPr/>
        </p:nvSpPr>
        <p:spPr>
          <a:xfrm>
            <a:off x="2542312" y="2139582"/>
            <a:ext cx="814778" cy="307777"/>
          </a:xfrm>
          <a:prstGeom prst="rect">
            <a:avLst/>
          </a:prstGeom>
          <a:noFill/>
        </p:spPr>
        <p:txBody>
          <a:bodyPr wrap="square" rtlCol="0">
            <a:spAutoFit/>
          </a:bodyPr>
          <a:lstStyle/>
          <a:p>
            <a:r>
              <a:rPr kumimoji="1" lang="en-US" altLang="ja-JP" sz="1400" b="1" dirty="0">
                <a:solidFill>
                  <a:schemeClr val="bg2">
                    <a:lumMod val="25000"/>
                  </a:schemeClr>
                </a:solidFill>
                <a:latin typeface="Calibri" panose="020F0502020204030204" pitchFamily="34" charset="0"/>
              </a:rPr>
              <a:t>……</a:t>
            </a:r>
          </a:p>
        </p:txBody>
      </p:sp>
      <p:sp>
        <p:nvSpPr>
          <p:cNvPr id="38" name="テキスト ボックス 37">
            <a:extLst>
              <a:ext uri="{FF2B5EF4-FFF2-40B4-BE49-F238E27FC236}">
                <a16:creationId xmlns:a16="http://schemas.microsoft.com/office/drawing/2014/main" id="{3E70421A-806F-8A60-2F61-F6FFC8343451}"/>
              </a:ext>
            </a:extLst>
          </p:cNvPr>
          <p:cNvSpPr txBox="1"/>
          <p:nvPr/>
        </p:nvSpPr>
        <p:spPr>
          <a:xfrm>
            <a:off x="6400531" y="2536078"/>
            <a:ext cx="814778" cy="307777"/>
          </a:xfrm>
          <a:prstGeom prst="rect">
            <a:avLst/>
          </a:prstGeom>
          <a:noFill/>
        </p:spPr>
        <p:txBody>
          <a:bodyPr wrap="square" rtlCol="0">
            <a:spAutoFit/>
          </a:bodyPr>
          <a:lstStyle/>
          <a:p>
            <a:r>
              <a:rPr kumimoji="1" lang="en-US" altLang="ja-JP" sz="1400" b="1" dirty="0">
                <a:solidFill>
                  <a:schemeClr val="bg2">
                    <a:lumMod val="25000"/>
                  </a:schemeClr>
                </a:solidFill>
                <a:latin typeface="Calibri" panose="020F0502020204030204" pitchFamily="34" charset="0"/>
              </a:rPr>
              <a:t>……</a:t>
            </a:r>
          </a:p>
        </p:txBody>
      </p:sp>
      <p:sp>
        <p:nvSpPr>
          <p:cNvPr id="39" name="テキスト ボックス 38">
            <a:extLst>
              <a:ext uri="{FF2B5EF4-FFF2-40B4-BE49-F238E27FC236}">
                <a16:creationId xmlns:a16="http://schemas.microsoft.com/office/drawing/2014/main" id="{912E1166-A6B9-457F-02C0-C6508D42C98E}"/>
              </a:ext>
            </a:extLst>
          </p:cNvPr>
          <p:cNvSpPr txBox="1"/>
          <p:nvPr/>
        </p:nvSpPr>
        <p:spPr>
          <a:xfrm>
            <a:off x="9482537" y="2371429"/>
            <a:ext cx="814778" cy="307777"/>
          </a:xfrm>
          <a:prstGeom prst="rect">
            <a:avLst/>
          </a:prstGeom>
          <a:noFill/>
        </p:spPr>
        <p:txBody>
          <a:bodyPr wrap="square" rtlCol="0">
            <a:spAutoFit/>
          </a:bodyPr>
          <a:lstStyle/>
          <a:p>
            <a:r>
              <a:rPr kumimoji="1" lang="en-US" altLang="ja-JP" sz="1400" b="1" dirty="0">
                <a:solidFill>
                  <a:schemeClr val="bg2">
                    <a:lumMod val="25000"/>
                  </a:schemeClr>
                </a:solidFill>
                <a:latin typeface="Calibri" panose="020F0502020204030204" pitchFamily="34" charset="0"/>
              </a:rPr>
              <a:t>……</a:t>
            </a:r>
          </a:p>
        </p:txBody>
      </p:sp>
      <p:sp>
        <p:nvSpPr>
          <p:cNvPr id="40" name="上矢印 39">
            <a:extLst>
              <a:ext uri="{FF2B5EF4-FFF2-40B4-BE49-F238E27FC236}">
                <a16:creationId xmlns:a16="http://schemas.microsoft.com/office/drawing/2014/main" id="{F2502CC8-3611-CD10-33E0-C6B2C94372A0}"/>
              </a:ext>
            </a:extLst>
          </p:cNvPr>
          <p:cNvSpPr/>
          <p:nvPr/>
        </p:nvSpPr>
        <p:spPr>
          <a:xfrm rot="10800000">
            <a:off x="5426684" y="3173777"/>
            <a:ext cx="1630773" cy="475999"/>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E7724471-058C-F815-BB74-642222F02B01}"/>
              </a:ext>
            </a:extLst>
          </p:cNvPr>
          <p:cNvSpPr/>
          <p:nvPr/>
        </p:nvSpPr>
        <p:spPr>
          <a:xfrm>
            <a:off x="9753284" y="2041513"/>
            <a:ext cx="1058333" cy="313267"/>
          </a:xfrm>
          <a:prstGeom prst="roundRect">
            <a:avLst/>
          </a:prstGeom>
          <a:solidFill>
            <a:srgbClr val="F8FAFF"/>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Alarm</a:t>
            </a:r>
            <a:endParaRPr kumimoji="1" lang="ja-JP" altLang="en-US">
              <a:solidFill>
                <a:schemeClr val="bg2">
                  <a:lumMod val="25000"/>
                </a:schemeClr>
              </a:solidFill>
            </a:endParaRPr>
          </a:p>
        </p:txBody>
      </p:sp>
      <p:sp>
        <p:nvSpPr>
          <p:cNvPr id="47" name="テキスト ボックス 46">
            <a:extLst>
              <a:ext uri="{FF2B5EF4-FFF2-40B4-BE49-F238E27FC236}">
                <a16:creationId xmlns:a16="http://schemas.microsoft.com/office/drawing/2014/main" id="{2530DDC4-5F72-76F2-4941-A83B41ABE52C}"/>
              </a:ext>
            </a:extLst>
          </p:cNvPr>
          <p:cNvSpPr txBox="1"/>
          <p:nvPr/>
        </p:nvSpPr>
        <p:spPr>
          <a:xfrm>
            <a:off x="4290482" y="3718878"/>
            <a:ext cx="4523318"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故障・障害発生時の迅速な被疑箇所の特定、原因分析</a:t>
            </a:r>
            <a:endParaRPr kumimoji="1" lang="en-US" altLang="ja-JP" sz="1400" b="1" dirty="0">
              <a:solidFill>
                <a:srgbClr val="518ADC"/>
              </a:solidFill>
              <a:latin typeface="Calibri" panose="020F0502020204030204" pitchFamily="34" charset="0"/>
            </a:endParaRPr>
          </a:p>
        </p:txBody>
      </p:sp>
      <p:sp>
        <p:nvSpPr>
          <p:cNvPr id="48" name="テキスト ボックス 47">
            <a:extLst>
              <a:ext uri="{FF2B5EF4-FFF2-40B4-BE49-F238E27FC236}">
                <a16:creationId xmlns:a16="http://schemas.microsoft.com/office/drawing/2014/main" id="{EB804D22-BEA1-8229-FE7F-9B6FD7B12924}"/>
              </a:ext>
            </a:extLst>
          </p:cNvPr>
          <p:cNvSpPr txBox="1"/>
          <p:nvPr/>
        </p:nvSpPr>
        <p:spPr>
          <a:xfrm>
            <a:off x="1238124" y="1274840"/>
            <a:ext cx="2152103"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RAN</a:t>
            </a:r>
            <a:r>
              <a:rPr kumimoji="1" lang="ja-JP" altLang="en-US" sz="1400" b="1">
                <a:solidFill>
                  <a:srgbClr val="518ADC"/>
                </a:solidFill>
                <a:latin typeface="Calibri" panose="020F0502020204030204" pitchFamily="34" charset="0"/>
              </a:rPr>
              <a:t>ソフトウエア機能</a:t>
            </a:r>
            <a:endParaRPr kumimoji="1" lang="en-US" altLang="ja-JP" sz="1400" b="1" dirty="0">
              <a:solidFill>
                <a:srgbClr val="518ADC"/>
              </a:solidFill>
              <a:latin typeface="Calibri" panose="020F0502020204030204" pitchFamily="34" charset="0"/>
            </a:endParaRPr>
          </a:p>
        </p:txBody>
      </p:sp>
      <p:sp>
        <p:nvSpPr>
          <p:cNvPr id="49" name="テキスト ボックス 48">
            <a:extLst>
              <a:ext uri="{FF2B5EF4-FFF2-40B4-BE49-F238E27FC236}">
                <a16:creationId xmlns:a16="http://schemas.microsoft.com/office/drawing/2014/main" id="{FA0E0C26-404E-F063-6E8B-F2B86E817A60}"/>
              </a:ext>
            </a:extLst>
          </p:cNvPr>
          <p:cNvSpPr txBox="1"/>
          <p:nvPr/>
        </p:nvSpPr>
        <p:spPr>
          <a:xfrm>
            <a:off x="5101092" y="1192162"/>
            <a:ext cx="3096739"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仮想化基盤・ホスト</a:t>
            </a:r>
            <a:r>
              <a:rPr kumimoji="1" lang="en-US" altLang="ja-JP" sz="1400" b="1" dirty="0">
                <a:solidFill>
                  <a:srgbClr val="518ADC"/>
                </a:solidFill>
                <a:latin typeface="Calibri" panose="020F0502020204030204" pitchFamily="34" charset="0"/>
              </a:rPr>
              <a:t>OS</a:t>
            </a:r>
          </a:p>
        </p:txBody>
      </p:sp>
      <p:sp>
        <p:nvSpPr>
          <p:cNvPr id="50" name="テキスト ボックス 49">
            <a:extLst>
              <a:ext uri="{FF2B5EF4-FFF2-40B4-BE49-F238E27FC236}">
                <a16:creationId xmlns:a16="http://schemas.microsoft.com/office/drawing/2014/main" id="{15840194-90F3-7C53-88A8-CE983B9E9AE9}"/>
              </a:ext>
            </a:extLst>
          </p:cNvPr>
          <p:cNvSpPr txBox="1"/>
          <p:nvPr/>
        </p:nvSpPr>
        <p:spPr>
          <a:xfrm>
            <a:off x="8520785" y="1170988"/>
            <a:ext cx="3096739"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汎用サーバ（ハードウエア）</a:t>
            </a:r>
            <a:endParaRPr kumimoji="1" lang="en-US" altLang="ja-JP" sz="1400" b="1" dirty="0">
              <a:solidFill>
                <a:srgbClr val="518ADC"/>
              </a:solidFill>
              <a:latin typeface="Calibri" panose="020F0502020204030204" pitchFamily="34" charset="0"/>
            </a:endParaRPr>
          </a:p>
        </p:txBody>
      </p:sp>
      <p:sp>
        <p:nvSpPr>
          <p:cNvPr id="51" name="テキスト ボックス 50">
            <a:extLst>
              <a:ext uri="{FF2B5EF4-FFF2-40B4-BE49-F238E27FC236}">
                <a16:creationId xmlns:a16="http://schemas.microsoft.com/office/drawing/2014/main" id="{CDD7C97B-05D1-8E89-798B-035651F9F5B2}"/>
              </a:ext>
            </a:extLst>
          </p:cNvPr>
          <p:cNvSpPr txBox="1"/>
          <p:nvPr/>
        </p:nvSpPr>
        <p:spPr>
          <a:xfrm>
            <a:off x="4937899" y="3997643"/>
            <a:ext cx="4163849"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通常とは異なる傾向（異常）を検知</a:t>
            </a:r>
            <a:endParaRPr kumimoji="1" lang="en-US" altLang="ja-JP" sz="1400" b="1" dirty="0">
              <a:solidFill>
                <a:srgbClr val="518ADC"/>
              </a:solidFill>
              <a:latin typeface="Calibri" panose="020F0502020204030204" pitchFamily="34" charset="0"/>
            </a:endParaRPr>
          </a:p>
        </p:txBody>
      </p:sp>
      <p:pic>
        <p:nvPicPr>
          <p:cNvPr id="53" name="図 52" descr="矢印 が含まれている画像&#10;&#10;自動的に生成された説明">
            <a:extLst>
              <a:ext uri="{FF2B5EF4-FFF2-40B4-BE49-F238E27FC236}">
                <a16:creationId xmlns:a16="http://schemas.microsoft.com/office/drawing/2014/main" id="{560D78E1-1A59-D445-2C37-30D686353DC9}"/>
              </a:ext>
            </a:extLst>
          </p:cNvPr>
          <p:cNvPicPr>
            <a:picLocks noChangeAspect="1"/>
          </p:cNvPicPr>
          <p:nvPr/>
        </p:nvPicPr>
        <p:blipFill>
          <a:blip r:embed="rId4"/>
          <a:stretch>
            <a:fillRect/>
          </a:stretch>
        </p:blipFill>
        <p:spPr>
          <a:xfrm>
            <a:off x="8765869" y="2843855"/>
            <a:ext cx="2287178" cy="1580377"/>
          </a:xfrm>
          <a:prstGeom prst="rect">
            <a:avLst/>
          </a:prstGeom>
        </p:spPr>
      </p:pic>
      <p:sp>
        <p:nvSpPr>
          <p:cNvPr id="58" name="正方形/長方形 57">
            <a:extLst>
              <a:ext uri="{FF2B5EF4-FFF2-40B4-BE49-F238E27FC236}">
                <a16:creationId xmlns:a16="http://schemas.microsoft.com/office/drawing/2014/main" id="{74895944-B62E-24B9-4D64-DE86B1F0CC10}"/>
              </a:ext>
            </a:extLst>
          </p:cNvPr>
          <p:cNvSpPr/>
          <p:nvPr/>
        </p:nvSpPr>
        <p:spPr>
          <a:xfrm>
            <a:off x="895772" y="3056547"/>
            <a:ext cx="2095698" cy="297652"/>
          </a:xfrm>
          <a:prstGeom prst="rect">
            <a:avLst/>
          </a:prstGeom>
          <a:gradFill>
            <a:gsLst>
              <a:gs pos="0">
                <a:srgbClr val="FF0000"/>
              </a:gs>
              <a:gs pos="92000">
                <a:schemeClr val="tx1">
                  <a:lumMod val="65000"/>
                  <a:lumOff val="35000"/>
                </a:schemeClr>
              </a:gs>
            </a:gsLst>
            <a:lin ang="16200000" scaled="1"/>
          </a:gradFill>
          <a:ln w="25400">
            <a:solidFill>
              <a:schemeClr val="bg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tx1"/>
                </a:solidFill>
              </a:rPr>
              <a:t>RAN</a:t>
            </a:r>
            <a:r>
              <a:rPr kumimoji="1" lang="ja-JP" altLang="en-US" sz="1600">
                <a:solidFill>
                  <a:schemeClr val="tx1"/>
                </a:solidFill>
              </a:rPr>
              <a:t>機能</a:t>
            </a:r>
          </a:p>
        </p:txBody>
      </p:sp>
      <p:sp>
        <p:nvSpPr>
          <p:cNvPr id="59" name="正方形/長方形 58">
            <a:extLst>
              <a:ext uri="{FF2B5EF4-FFF2-40B4-BE49-F238E27FC236}">
                <a16:creationId xmlns:a16="http://schemas.microsoft.com/office/drawing/2014/main" id="{23C968D4-4DB3-9627-4683-1C214423341B}"/>
              </a:ext>
            </a:extLst>
          </p:cNvPr>
          <p:cNvSpPr/>
          <p:nvPr/>
        </p:nvSpPr>
        <p:spPr>
          <a:xfrm>
            <a:off x="895772" y="3745791"/>
            <a:ext cx="2095698" cy="297652"/>
          </a:xfrm>
          <a:prstGeom prst="rect">
            <a:avLst/>
          </a:prstGeom>
          <a:gradFill>
            <a:gsLst>
              <a:gs pos="0">
                <a:srgbClr val="FF0000"/>
              </a:gs>
              <a:gs pos="92000">
                <a:schemeClr val="tx1">
                  <a:lumMod val="65000"/>
                  <a:lumOff val="35000"/>
                </a:schemeClr>
              </a:gs>
            </a:gsLst>
            <a:lin ang="16200000" scaled="1"/>
          </a:gradFill>
          <a:ln w="25400">
            <a:solidFill>
              <a:schemeClr val="bg2">
                <a:lumMod val="5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仮想化基盤</a:t>
            </a:r>
          </a:p>
        </p:txBody>
      </p:sp>
      <p:sp>
        <p:nvSpPr>
          <p:cNvPr id="60" name="正方形/長方形 59">
            <a:extLst>
              <a:ext uri="{FF2B5EF4-FFF2-40B4-BE49-F238E27FC236}">
                <a16:creationId xmlns:a16="http://schemas.microsoft.com/office/drawing/2014/main" id="{33151848-354D-9448-4DCB-DF076ED8DE1F}"/>
              </a:ext>
            </a:extLst>
          </p:cNvPr>
          <p:cNvSpPr/>
          <p:nvPr/>
        </p:nvSpPr>
        <p:spPr>
          <a:xfrm>
            <a:off x="895772" y="4346132"/>
            <a:ext cx="2095698" cy="297652"/>
          </a:xfrm>
          <a:prstGeom prst="rect">
            <a:avLst/>
          </a:prstGeom>
          <a:solidFill>
            <a:schemeClr val="bg1"/>
          </a:solidFill>
          <a:ln w="25400">
            <a:solidFill>
              <a:srgbClr val="FFC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tx1"/>
                </a:solidFill>
              </a:rPr>
              <a:t>ハードウエア</a:t>
            </a:r>
          </a:p>
        </p:txBody>
      </p:sp>
      <p:pic>
        <p:nvPicPr>
          <p:cNvPr id="61" name="グラフィックス 60">
            <a:extLst>
              <a:ext uri="{FF2B5EF4-FFF2-40B4-BE49-F238E27FC236}">
                <a16:creationId xmlns:a16="http://schemas.microsoft.com/office/drawing/2014/main" id="{8BC502D0-FAE3-0186-3C76-ADCE837FF7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976" y="4252732"/>
            <a:ext cx="294878" cy="294878"/>
          </a:xfrm>
          <a:prstGeom prst="rect">
            <a:avLst/>
          </a:prstGeom>
        </p:spPr>
      </p:pic>
      <p:cxnSp>
        <p:nvCxnSpPr>
          <p:cNvPr id="71" name="曲線コネクタ 70">
            <a:extLst>
              <a:ext uri="{FF2B5EF4-FFF2-40B4-BE49-F238E27FC236}">
                <a16:creationId xmlns:a16="http://schemas.microsoft.com/office/drawing/2014/main" id="{798FB6A6-EDBD-FF6F-0419-8CC3418C0D5B}"/>
              </a:ext>
            </a:extLst>
          </p:cNvPr>
          <p:cNvCxnSpPr>
            <a:cxnSpLocks/>
          </p:cNvCxnSpPr>
          <p:nvPr/>
        </p:nvCxnSpPr>
        <p:spPr>
          <a:xfrm rot="10800000">
            <a:off x="895772" y="3163038"/>
            <a:ext cx="12700" cy="689244"/>
          </a:xfrm>
          <a:prstGeom prst="curvedConnector3">
            <a:avLst>
              <a:gd name="adj1" fmla="val 180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0E038AD0-CACF-C6B0-877B-6F0249FDE778}"/>
              </a:ext>
            </a:extLst>
          </p:cNvPr>
          <p:cNvSpPr txBox="1"/>
          <p:nvPr/>
        </p:nvSpPr>
        <p:spPr>
          <a:xfrm>
            <a:off x="164855" y="4746314"/>
            <a:ext cx="4064157" cy="276999"/>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ハードウエアの障害が</a:t>
            </a:r>
            <a:r>
              <a:rPr kumimoji="1" lang="en-US" altLang="ja-JP" sz="1200" b="1" dirty="0">
                <a:solidFill>
                  <a:srgbClr val="518ADC"/>
                </a:solidFill>
                <a:latin typeface="Calibri" panose="020F0502020204030204" pitchFamily="34" charset="0"/>
              </a:rPr>
              <a:t>RAN</a:t>
            </a:r>
            <a:r>
              <a:rPr kumimoji="1" lang="ja-JP" altLang="en-US" sz="1200" b="1">
                <a:solidFill>
                  <a:srgbClr val="518ADC"/>
                </a:solidFill>
                <a:latin typeface="Calibri" panose="020F0502020204030204" pitchFamily="34" charset="0"/>
              </a:rPr>
              <a:t>機能へ影響を及ぼすことも</a:t>
            </a:r>
            <a:r>
              <a:rPr kumimoji="1" lang="en-US" altLang="ja-JP" sz="1200" b="1" dirty="0">
                <a:solidFill>
                  <a:srgbClr val="518ADC"/>
                </a:solidFill>
                <a:latin typeface="Calibri" panose="020F0502020204030204" pitchFamily="34" charset="0"/>
              </a:rPr>
              <a:t>…</a:t>
            </a:r>
          </a:p>
        </p:txBody>
      </p:sp>
      <p:sp>
        <p:nvSpPr>
          <p:cNvPr id="73" name="角丸四角形 72">
            <a:extLst>
              <a:ext uri="{FF2B5EF4-FFF2-40B4-BE49-F238E27FC236}">
                <a16:creationId xmlns:a16="http://schemas.microsoft.com/office/drawing/2014/main" id="{97C01CD8-EA04-B4AC-918E-9B6DDC17F5E1}"/>
              </a:ext>
            </a:extLst>
          </p:cNvPr>
          <p:cNvSpPr/>
          <p:nvPr/>
        </p:nvSpPr>
        <p:spPr>
          <a:xfrm>
            <a:off x="4937899" y="2563497"/>
            <a:ext cx="1058333" cy="313267"/>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2">
                    <a:lumMod val="25000"/>
                  </a:schemeClr>
                </a:solidFill>
              </a:rPr>
              <a:t>Process</a:t>
            </a:r>
            <a:endParaRPr kumimoji="1" lang="ja-JP" altLang="en-US">
              <a:solidFill>
                <a:schemeClr val="bg2">
                  <a:lumMod val="25000"/>
                </a:schemeClr>
              </a:solidFill>
            </a:endParaRPr>
          </a:p>
        </p:txBody>
      </p:sp>
      <p:pic>
        <p:nvPicPr>
          <p:cNvPr id="77" name="図 76" descr="グラフィカル ユーザー インターフェイス, アプリケーション, テーブル&#10;&#10;自動的に生成された説明">
            <a:extLst>
              <a:ext uri="{FF2B5EF4-FFF2-40B4-BE49-F238E27FC236}">
                <a16:creationId xmlns:a16="http://schemas.microsoft.com/office/drawing/2014/main" id="{3327984A-0170-9438-E3C0-EE274EC9CD35}"/>
              </a:ext>
            </a:extLst>
          </p:cNvPr>
          <p:cNvPicPr>
            <a:picLocks noChangeAspect="1"/>
          </p:cNvPicPr>
          <p:nvPr/>
        </p:nvPicPr>
        <p:blipFill>
          <a:blip r:embed="rId7"/>
          <a:stretch>
            <a:fillRect/>
          </a:stretch>
        </p:blipFill>
        <p:spPr>
          <a:xfrm>
            <a:off x="841311" y="5152827"/>
            <a:ext cx="3096739" cy="1518128"/>
          </a:xfrm>
          <a:prstGeom prst="rect">
            <a:avLst/>
          </a:prstGeom>
          <a:effectLst>
            <a:outerShdw blurRad="50800" dist="38100" dir="2700000" algn="tl" rotWithShape="0">
              <a:prstClr val="black">
                <a:alpha val="40000"/>
              </a:prstClr>
            </a:outerShdw>
          </a:effectLst>
        </p:spPr>
      </p:pic>
      <p:sp>
        <p:nvSpPr>
          <p:cNvPr id="78" name="角丸四角形 77">
            <a:extLst>
              <a:ext uri="{FF2B5EF4-FFF2-40B4-BE49-F238E27FC236}">
                <a16:creationId xmlns:a16="http://schemas.microsoft.com/office/drawing/2014/main" id="{2B5673ED-BB2E-C568-81B8-3D21F5B2D68F}"/>
              </a:ext>
            </a:extLst>
          </p:cNvPr>
          <p:cNvSpPr/>
          <p:nvPr/>
        </p:nvSpPr>
        <p:spPr>
          <a:xfrm>
            <a:off x="3082255" y="3592809"/>
            <a:ext cx="790687" cy="259473"/>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2">
                    <a:lumMod val="25000"/>
                  </a:schemeClr>
                </a:solidFill>
              </a:rPr>
              <a:t>CPU</a:t>
            </a:r>
            <a:endParaRPr kumimoji="1" lang="ja-JP" altLang="en-US" sz="1400">
              <a:solidFill>
                <a:schemeClr val="bg2">
                  <a:lumMod val="25000"/>
                </a:schemeClr>
              </a:solidFill>
            </a:endParaRPr>
          </a:p>
        </p:txBody>
      </p:sp>
      <p:sp>
        <p:nvSpPr>
          <p:cNvPr id="80" name="角丸四角形 79">
            <a:extLst>
              <a:ext uri="{FF2B5EF4-FFF2-40B4-BE49-F238E27FC236}">
                <a16:creationId xmlns:a16="http://schemas.microsoft.com/office/drawing/2014/main" id="{B2FBE702-C898-C869-6304-99099056EE71}"/>
              </a:ext>
            </a:extLst>
          </p:cNvPr>
          <p:cNvSpPr/>
          <p:nvPr/>
        </p:nvSpPr>
        <p:spPr>
          <a:xfrm>
            <a:off x="3089743" y="3896983"/>
            <a:ext cx="790687" cy="259474"/>
          </a:xfrm>
          <a:prstGeom prst="roundRect">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2">
                    <a:lumMod val="25000"/>
                  </a:schemeClr>
                </a:solidFill>
              </a:rPr>
              <a:t>Process</a:t>
            </a:r>
            <a:endParaRPr kumimoji="1" lang="ja-JP" altLang="en-US" sz="1400">
              <a:solidFill>
                <a:schemeClr val="bg2">
                  <a:lumMod val="25000"/>
                </a:schemeClr>
              </a:solidFill>
            </a:endParaRPr>
          </a:p>
        </p:txBody>
      </p:sp>
      <p:pic>
        <p:nvPicPr>
          <p:cNvPr id="82" name="グラフィックス 81" descr="棒グラフ (上昇) 単色塗りつぶし">
            <a:extLst>
              <a:ext uri="{FF2B5EF4-FFF2-40B4-BE49-F238E27FC236}">
                <a16:creationId xmlns:a16="http://schemas.microsoft.com/office/drawing/2014/main" id="{B9DB82E8-6632-44B5-8FF5-73628733B32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66869" y="3186916"/>
            <a:ext cx="436434" cy="436434"/>
          </a:xfrm>
          <a:prstGeom prst="rect">
            <a:avLst/>
          </a:prstGeom>
        </p:spPr>
      </p:pic>
      <p:cxnSp>
        <p:nvCxnSpPr>
          <p:cNvPr id="83" name="曲線コネクタ 82">
            <a:extLst>
              <a:ext uri="{FF2B5EF4-FFF2-40B4-BE49-F238E27FC236}">
                <a16:creationId xmlns:a16="http://schemas.microsoft.com/office/drawing/2014/main" id="{819525B7-5924-B7B0-92E4-27BB4FEEA642}"/>
              </a:ext>
            </a:extLst>
          </p:cNvPr>
          <p:cNvCxnSpPr>
            <a:cxnSpLocks/>
          </p:cNvCxnSpPr>
          <p:nvPr/>
        </p:nvCxnSpPr>
        <p:spPr>
          <a:xfrm rot="10800000">
            <a:off x="845489" y="3914808"/>
            <a:ext cx="12700" cy="689244"/>
          </a:xfrm>
          <a:prstGeom prst="curvedConnector3">
            <a:avLst>
              <a:gd name="adj1" fmla="val 1800000"/>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角丸四角形 84">
            <a:extLst>
              <a:ext uri="{FF2B5EF4-FFF2-40B4-BE49-F238E27FC236}">
                <a16:creationId xmlns:a16="http://schemas.microsoft.com/office/drawing/2014/main" id="{4AF0DB2F-D3FE-65E7-B0EF-66BEA0559F3B}"/>
              </a:ext>
            </a:extLst>
          </p:cNvPr>
          <p:cNvSpPr/>
          <p:nvPr/>
        </p:nvSpPr>
        <p:spPr>
          <a:xfrm>
            <a:off x="3109720" y="4359658"/>
            <a:ext cx="790687" cy="259474"/>
          </a:xfrm>
          <a:prstGeom prst="roundRect">
            <a:avLst/>
          </a:prstGeom>
          <a:solidFill>
            <a:srgbClr val="FF0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bg2">
                    <a:lumMod val="25000"/>
                  </a:schemeClr>
                </a:solidFill>
              </a:rPr>
              <a:t>Alarm</a:t>
            </a:r>
            <a:endParaRPr kumimoji="1" lang="ja-JP" altLang="en-US" sz="1400">
              <a:solidFill>
                <a:schemeClr val="bg2">
                  <a:lumMod val="25000"/>
                </a:schemeClr>
              </a:solidFill>
            </a:endParaRPr>
          </a:p>
        </p:txBody>
      </p:sp>
    </p:spTree>
    <p:extLst>
      <p:ext uri="{BB962C8B-B14F-4D97-AF65-F5344CB8AC3E}">
        <p14:creationId xmlns:p14="http://schemas.microsoft.com/office/powerpoint/2010/main" val="2794698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IP/Transport</a:t>
            </a:r>
            <a:r>
              <a:rPr kumimoji="1" lang="ja-JP" altLang="en-US" sz="2000">
                <a:latin typeface="Meiryo UI" panose="020B0604030504040204" pitchFamily="34" charset="-128"/>
                <a:ea typeface="Meiryo UI" panose="020B0604030504040204" pitchFamily="34" charset="-128"/>
              </a:rPr>
              <a:t>ネットワークへの適用</a:t>
            </a:r>
          </a:p>
        </p:txBody>
      </p:sp>
      <p:sp>
        <p:nvSpPr>
          <p:cNvPr id="32" name="テキスト ボックス 31">
            <a:extLst>
              <a:ext uri="{FF2B5EF4-FFF2-40B4-BE49-F238E27FC236}">
                <a16:creationId xmlns:a16="http://schemas.microsoft.com/office/drawing/2014/main" id="{7B4054A8-439E-796A-E212-6E081E21BEC6}"/>
              </a:ext>
            </a:extLst>
          </p:cNvPr>
          <p:cNvSpPr txBox="1"/>
          <p:nvPr/>
        </p:nvSpPr>
        <p:spPr>
          <a:xfrm>
            <a:off x="547325" y="5788140"/>
            <a:ext cx="8431604" cy="101566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マルチベンダの</a:t>
            </a:r>
            <a:r>
              <a:rPr kumimoji="1" lang="en-US" altLang="ja-JP" sz="1200" dirty="0">
                <a:solidFill>
                  <a:srgbClr val="518ADC"/>
                </a:solidFill>
                <a:latin typeface="Calibri" panose="020F0502020204030204" pitchFamily="34" charset="0"/>
              </a:rPr>
              <a:t>IP</a:t>
            </a:r>
            <a:r>
              <a:rPr kumimoji="1" lang="ja-JP" altLang="en-US" sz="1200">
                <a:solidFill>
                  <a:srgbClr val="518ADC"/>
                </a:solidFill>
                <a:latin typeface="Calibri" panose="020F0502020204030204" pitchFamily="34" charset="0"/>
              </a:rPr>
              <a:t>トランスポート装置（ルータ、伝送装置）に対応</a:t>
            </a:r>
            <a:endParaRPr kumimoji="1" lang="en-US" altLang="ja-JP" sz="12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アラーム、パフォーマンスカウンタ（</a:t>
            </a:r>
            <a:r>
              <a:rPr kumimoji="1" lang="en-US" altLang="ja-JP" sz="1200" dirty="0">
                <a:solidFill>
                  <a:srgbClr val="518ADC"/>
                </a:solidFill>
                <a:latin typeface="Calibri" panose="020F0502020204030204" pitchFamily="34" charset="0"/>
              </a:rPr>
              <a:t>PM)</a:t>
            </a:r>
            <a:r>
              <a:rPr kumimoji="1" lang="ja-JP" altLang="en-US" sz="1200">
                <a:solidFill>
                  <a:srgbClr val="518ADC"/>
                </a:solidFill>
                <a:latin typeface="Calibri" panose="020F0502020204030204" pitchFamily="34" charset="0"/>
              </a:rPr>
              <a:t>、コンフィグレーション（</a:t>
            </a:r>
            <a:r>
              <a:rPr kumimoji="1" lang="en-US" altLang="ja-JP" sz="1200" dirty="0">
                <a:solidFill>
                  <a:srgbClr val="518ADC"/>
                </a:solidFill>
                <a:latin typeface="Calibri" panose="020F0502020204030204" pitchFamily="34" charset="0"/>
              </a:rPr>
              <a:t>CM)</a:t>
            </a:r>
            <a:r>
              <a:rPr kumimoji="1" lang="ja-JP" altLang="en-US" sz="1200">
                <a:solidFill>
                  <a:srgbClr val="518ADC"/>
                </a:solidFill>
                <a:latin typeface="Calibri" panose="020F0502020204030204" pitchFamily="34" charset="0"/>
              </a:rPr>
              <a:t>情報の一元監視</a:t>
            </a:r>
            <a:endParaRPr kumimoji="1" lang="en-US" altLang="ja-JP" sz="12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ノード間の物理、論理リンク接続状況とノード、リンクの品質状況を可視化</a:t>
            </a:r>
            <a:endParaRPr kumimoji="1" lang="en-US" altLang="ja-JP" sz="12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装置背面図内でポート、カード毎の品質状況を確認可能</a:t>
            </a:r>
            <a:endParaRPr kumimoji="1" lang="en-US" altLang="ja-JP" sz="12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機械学習を活用した通信品質の異常検知と原因分析</a:t>
            </a:r>
            <a:endParaRPr kumimoji="1" lang="en-US" altLang="ja-JP" sz="1200" dirty="0">
              <a:solidFill>
                <a:srgbClr val="518ADC"/>
              </a:solidFill>
              <a:latin typeface="Calibri" panose="020F0502020204030204" pitchFamily="34" charset="0"/>
            </a:endParaRPr>
          </a:p>
        </p:txBody>
      </p:sp>
      <p:sp>
        <p:nvSpPr>
          <p:cNvPr id="47" name="テキスト ボックス 46">
            <a:extLst>
              <a:ext uri="{FF2B5EF4-FFF2-40B4-BE49-F238E27FC236}">
                <a16:creationId xmlns:a16="http://schemas.microsoft.com/office/drawing/2014/main" id="{2530DDC4-5F72-76F2-4941-A83B41ABE52C}"/>
              </a:ext>
            </a:extLst>
          </p:cNvPr>
          <p:cNvSpPr txBox="1"/>
          <p:nvPr/>
        </p:nvSpPr>
        <p:spPr>
          <a:xfrm>
            <a:off x="297771" y="1097075"/>
            <a:ext cx="6183360" cy="523220"/>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a:t>
            </a:r>
            <a:r>
              <a:rPr kumimoji="1" lang="ja-JP" altLang="en-US" sz="1400" b="1">
                <a:solidFill>
                  <a:srgbClr val="518ADC"/>
                </a:solidFill>
                <a:latin typeface="Calibri" panose="020F0502020204030204" pitchFamily="34" charset="0"/>
              </a:rPr>
              <a:t>ユースケース</a:t>
            </a:r>
            <a:r>
              <a:rPr kumimoji="1" lang="en-US" altLang="ja-JP" sz="1400" b="1" dirty="0">
                <a:solidFill>
                  <a:srgbClr val="518ADC"/>
                </a:solidFill>
                <a:latin typeface="Calibri" panose="020F0502020204030204" pitchFamily="34" charset="0"/>
              </a:rPr>
              <a:t>】RAN</a:t>
            </a:r>
            <a:r>
              <a:rPr kumimoji="1" lang="ja-JP" altLang="en-US" sz="1400" b="1">
                <a:solidFill>
                  <a:srgbClr val="518ADC"/>
                </a:solidFill>
                <a:latin typeface="Calibri" panose="020F0502020204030204" pitchFamily="34" charset="0"/>
              </a:rPr>
              <a:t>装置からモバイルバックホール、コアネットワークへ続くネットワークルータ、伝送装置のプロアクティブな統合監視へ</a:t>
            </a:r>
            <a:endParaRPr kumimoji="1" lang="en-US" altLang="ja-JP" sz="1400" b="1" dirty="0">
              <a:solidFill>
                <a:srgbClr val="518ADC"/>
              </a:solidFill>
              <a:latin typeface="Calibri" panose="020F0502020204030204" pitchFamily="34" charset="0"/>
            </a:endParaRPr>
          </a:p>
        </p:txBody>
      </p:sp>
      <p:pic>
        <p:nvPicPr>
          <p:cNvPr id="15" name="Picture 6">
            <a:extLst>
              <a:ext uri="{FF2B5EF4-FFF2-40B4-BE49-F238E27FC236}">
                <a16:creationId xmlns:a16="http://schemas.microsoft.com/office/drawing/2014/main" id="{476D9129-A9F9-53E2-0BB6-33402A533599}"/>
              </a:ext>
            </a:extLst>
          </p:cNvPr>
          <p:cNvPicPr>
            <a:picLocks noChangeAspect="1"/>
          </p:cNvPicPr>
          <p:nvPr/>
        </p:nvPicPr>
        <p:blipFill>
          <a:blip r:embed="rId2"/>
          <a:stretch>
            <a:fillRect/>
          </a:stretch>
        </p:blipFill>
        <p:spPr>
          <a:xfrm>
            <a:off x="6352354" y="1449748"/>
            <a:ext cx="3497171" cy="1737825"/>
          </a:xfrm>
          <a:prstGeom prst="rect">
            <a:avLst/>
          </a:prstGeom>
          <a:effectLst>
            <a:outerShdw blurRad="50800" dist="38100" dir="2700000" algn="tl" rotWithShape="0">
              <a:prstClr val="black">
                <a:alpha val="40000"/>
              </a:prstClr>
            </a:outerShdw>
          </a:effectLst>
        </p:spPr>
      </p:pic>
      <p:pic>
        <p:nvPicPr>
          <p:cNvPr id="16" name="Picture 8">
            <a:extLst>
              <a:ext uri="{FF2B5EF4-FFF2-40B4-BE49-F238E27FC236}">
                <a16:creationId xmlns:a16="http://schemas.microsoft.com/office/drawing/2014/main" id="{9EE6CA48-9F3B-0551-250D-64A8B6FFEBD7}"/>
              </a:ext>
            </a:extLst>
          </p:cNvPr>
          <p:cNvPicPr>
            <a:picLocks noChangeAspect="1"/>
          </p:cNvPicPr>
          <p:nvPr/>
        </p:nvPicPr>
        <p:blipFill>
          <a:blip r:embed="rId3"/>
          <a:stretch>
            <a:fillRect/>
          </a:stretch>
        </p:blipFill>
        <p:spPr>
          <a:xfrm>
            <a:off x="8068176" y="2165560"/>
            <a:ext cx="4007660" cy="1922041"/>
          </a:xfrm>
          <a:prstGeom prst="rect">
            <a:avLst/>
          </a:prstGeom>
          <a:effectLst>
            <a:outerShdw blurRad="50800" dist="38100" dir="2700000" algn="tl" rotWithShape="0">
              <a:prstClr val="black">
                <a:alpha val="40000"/>
              </a:prstClr>
            </a:outerShdw>
          </a:effectLst>
        </p:spPr>
      </p:pic>
      <p:grpSp>
        <p:nvGrpSpPr>
          <p:cNvPr id="41" name="グループ化 40">
            <a:extLst>
              <a:ext uri="{FF2B5EF4-FFF2-40B4-BE49-F238E27FC236}">
                <a16:creationId xmlns:a16="http://schemas.microsoft.com/office/drawing/2014/main" id="{958598D2-F024-F2CA-1571-A215AACBAB30}"/>
              </a:ext>
            </a:extLst>
          </p:cNvPr>
          <p:cNvGrpSpPr/>
          <p:nvPr/>
        </p:nvGrpSpPr>
        <p:grpSpPr>
          <a:xfrm>
            <a:off x="426548" y="1641928"/>
            <a:ext cx="5413099" cy="3977385"/>
            <a:chOff x="441704" y="1164141"/>
            <a:chExt cx="7029245" cy="5047078"/>
          </a:xfrm>
          <a:effectLst>
            <a:outerShdw blurRad="50800" dist="38100" dir="2700000" algn="tl" rotWithShape="0">
              <a:prstClr val="black">
                <a:alpha val="40000"/>
              </a:prstClr>
            </a:outerShdw>
          </a:effectLst>
        </p:grpSpPr>
        <p:pic>
          <p:nvPicPr>
            <p:cNvPr id="18" name="Picture 6">
              <a:extLst>
                <a:ext uri="{FF2B5EF4-FFF2-40B4-BE49-F238E27FC236}">
                  <a16:creationId xmlns:a16="http://schemas.microsoft.com/office/drawing/2014/main" id="{45D242F9-324E-668C-A49B-3E4523606336}"/>
                </a:ext>
              </a:extLst>
            </p:cNvPr>
            <p:cNvPicPr>
              <a:picLocks noChangeAspect="1"/>
            </p:cNvPicPr>
            <p:nvPr/>
          </p:nvPicPr>
          <p:blipFill>
            <a:blip r:embed="rId4"/>
            <a:stretch>
              <a:fillRect/>
            </a:stretch>
          </p:blipFill>
          <p:spPr>
            <a:xfrm>
              <a:off x="441704" y="1164141"/>
              <a:ext cx="7029245" cy="5047078"/>
            </a:xfrm>
            <a:prstGeom prst="rect">
              <a:avLst/>
            </a:prstGeom>
          </p:spPr>
        </p:pic>
        <p:sp>
          <p:nvSpPr>
            <p:cNvPr id="19" name="Rounded Rectangle 10">
              <a:extLst>
                <a:ext uri="{FF2B5EF4-FFF2-40B4-BE49-F238E27FC236}">
                  <a16:creationId xmlns:a16="http://schemas.microsoft.com/office/drawing/2014/main" id="{2B7C18D8-5B19-7039-C582-EE798FB0007C}"/>
                </a:ext>
              </a:extLst>
            </p:cNvPr>
            <p:cNvSpPr/>
            <p:nvPr/>
          </p:nvSpPr>
          <p:spPr>
            <a:xfrm>
              <a:off x="6727370" y="1291213"/>
              <a:ext cx="527539" cy="106512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eiryo UI" panose="020B0604030504040204" pitchFamily="34" charset="-128"/>
                <a:ea typeface="Meiryo UI" panose="020B0604030504040204" pitchFamily="34" charset="-128"/>
              </a:endParaRPr>
            </a:p>
          </p:txBody>
        </p:sp>
        <p:sp>
          <p:nvSpPr>
            <p:cNvPr id="22" name="Rounded Rectangle 24">
              <a:extLst>
                <a:ext uri="{FF2B5EF4-FFF2-40B4-BE49-F238E27FC236}">
                  <a16:creationId xmlns:a16="http://schemas.microsoft.com/office/drawing/2014/main" id="{CB54A6E4-DD3B-EF74-6FF8-404F0DBB4203}"/>
                </a:ext>
              </a:extLst>
            </p:cNvPr>
            <p:cNvSpPr/>
            <p:nvPr/>
          </p:nvSpPr>
          <p:spPr>
            <a:xfrm>
              <a:off x="685910" y="1874041"/>
              <a:ext cx="656145" cy="363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RAN BSC/RNC</a:t>
              </a:r>
            </a:p>
          </p:txBody>
        </p:sp>
        <p:sp>
          <p:nvSpPr>
            <p:cNvPr id="26" name="Rounded Rectangle 25">
              <a:extLst>
                <a:ext uri="{FF2B5EF4-FFF2-40B4-BE49-F238E27FC236}">
                  <a16:creationId xmlns:a16="http://schemas.microsoft.com/office/drawing/2014/main" id="{7ABCEEA1-F0D5-1C6F-170F-0C2504CAAFD8}"/>
                </a:ext>
              </a:extLst>
            </p:cNvPr>
            <p:cNvSpPr/>
            <p:nvPr/>
          </p:nvSpPr>
          <p:spPr>
            <a:xfrm>
              <a:off x="2368059" y="2516147"/>
              <a:ext cx="1012557" cy="271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IP/MPLS POC Nodes</a:t>
              </a:r>
            </a:p>
          </p:txBody>
        </p:sp>
        <p:sp>
          <p:nvSpPr>
            <p:cNvPr id="27" name="Rounded Rectangle 26">
              <a:extLst>
                <a:ext uri="{FF2B5EF4-FFF2-40B4-BE49-F238E27FC236}">
                  <a16:creationId xmlns:a16="http://schemas.microsoft.com/office/drawing/2014/main" id="{5C4715C5-2729-3D6F-8FD0-B47FA71F1A53}"/>
                </a:ext>
              </a:extLst>
            </p:cNvPr>
            <p:cNvSpPr/>
            <p:nvPr/>
          </p:nvSpPr>
          <p:spPr>
            <a:xfrm>
              <a:off x="6603441" y="2691690"/>
              <a:ext cx="651467" cy="271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RAN BTS</a:t>
              </a:r>
            </a:p>
          </p:txBody>
        </p:sp>
        <p:sp>
          <p:nvSpPr>
            <p:cNvPr id="28" name="Rounded Rectangle 27">
              <a:extLst>
                <a:ext uri="{FF2B5EF4-FFF2-40B4-BE49-F238E27FC236}">
                  <a16:creationId xmlns:a16="http://schemas.microsoft.com/office/drawing/2014/main" id="{23BC2E22-AF40-83EF-54C9-CB5BA5F2EB94}"/>
                </a:ext>
              </a:extLst>
            </p:cNvPr>
            <p:cNvSpPr/>
            <p:nvPr/>
          </p:nvSpPr>
          <p:spPr>
            <a:xfrm>
              <a:off x="5238538" y="3521882"/>
              <a:ext cx="1044083" cy="305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MW ACCESS NODES</a:t>
              </a:r>
            </a:p>
          </p:txBody>
        </p:sp>
        <p:sp>
          <p:nvSpPr>
            <p:cNvPr id="30" name="Rounded Rectangle 28">
              <a:extLst>
                <a:ext uri="{FF2B5EF4-FFF2-40B4-BE49-F238E27FC236}">
                  <a16:creationId xmlns:a16="http://schemas.microsoft.com/office/drawing/2014/main" id="{B909AD69-7774-33E3-489E-4EBF3EE914F2}"/>
                </a:ext>
              </a:extLst>
            </p:cNvPr>
            <p:cNvSpPr/>
            <p:nvPr/>
          </p:nvSpPr>
          <p:spPr>
            <a:xfrm>
              <a:off x="3798275" y="3050105"/>
              <a:ext cx="1019908" cy="252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FTTB ACCESS NODES</a:t>
              </a:r>
            </a:p>
          </p:txBody>
        </p:sp>
        <p:sp>
          <p:nvSpPr>
            <p:cNvPr id="31" name="Rounded Rectangle 29">
              <a:extLst>
                <a:ext uri="{FF2B5EF4-FFF2-40B4-BE49-F238E27FC236}">
                  <a16:creationId xmlns:a16="http://schemas.microsoft.com/office/drawing/2014/main" id="{EA69A194-201D-36E2-6C75-617120B320C8}"/>
                </a:ext>
              </a:extLst>
            </p:cNvPr>
            <p:cNvSpPr/>
            <p:nvPr/>
          </p:nvSpPr>
          <p:spPr>
            <a:xfrm>
              <a:off x="2923971" y="4273979"/>
              <a:ext cx="1012557" cy="2523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latin typeface="Meiryo UI" panose="020B0604030504040204" pitchFamily="34" charset="-128"/>
                  <a:ea typeface="Meiryo UI" panose="020B0604030504040204" pitchFamily="34" charset="-128"/>
                </a:rPr>
                <a:t>IP/MPLS POP Nodes</a:t>
              </a:r>
            </a:p>
          </p:txBody>
        </p:sp>
      </p:grpSp>
      <p:pic>
        <p:nvPicPr>
          <p:cNvPr id="42" name="図 41" descr="グラフィカル ユーザー インターフェイス&#10;&#10;自動的に生成された説明">
            <a:extLst>
              <a:ext uri="{FF2B5EF4-FFF2-40B4-BE49-F238E27FC236}">
                <a16:creationId xmlns:a16="http://schemas.microsoft.com/office/drawing/2014/main" id="{8A35F8C3-D99E-ACB5-E350-CD1A870AEF81}"/>
              </a:ext>
            </a:extLst>
          </p:cNvPr>
          <p:cNvPicPr>
            <a:picLocks noChangeAspect="1"/>
          </p:cNvPicPr>
          <p:nvPr/>
        </p:nvPicPr>
        <p:blipFill>
          <a:blip r:embed="rId5"/>
          <a:stretch>
            <a:fillRect/>
          </a:stretch>
        </p:blipFill>
        <p:spPr>
          <a:xfrm>
            <a:off x="6481131" y="3963641"/>
            <a:ext cx="4164401" cy="194658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521724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24B957B-7DF0-C8B2-8AA2-9685F0074884}"/>
              </a:ext>
            </a:extLst>
          </p:cNvPr>
          <p:cNvSpPr/>
          <p:nvPr/>
        </p:nvSpPr>
        <p:spPr>
          <a:xfrm>
            <a:off x="269272" y="2420083"/>
            <a:ext cx="7958666" cy="3784600"/>
          </a:xfrm>
          <a:prstGeom prst="rect">
            <a:avLst/>
          </a:prstGeom>
          <a:no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IP/Transport</a:t>
            </a:r>
            <a:r>
              <a:rPr kumimoji="1" lang="ja-JP" altLang="en-US" sz="2000">
                <a:latin typeface="Meiryo UI" panose="020B0604030504040204" pitchFamily="34" charset="-128"/>
                <a:ea typeface="Meiryo UI" panose="020B0604030504040204" pitchFamily="34" charset="-128"/>
              </a:rPr>
              <a:t>ネットワークへの適用</a:t>
            </a:r>
          </a:p>
        </p:txBody>
      </p:sp>
      <p:sp>
        <p:nvSpPr>
          <p:cNvPr id="32" name="テキスト ボックス 31">
            <a:extLst>
              <a:ext uri="{FF2B5EF4-FFF2-40B4-BE49-F238E27FC236}">
                <a16:creationId xmlns:a16="http://schemas.microsoft.com/office/drawing/2014/main" id="{7B4054A8-439E-796A-E212-6E081E21BEC6}"/>
              </a:ext>
            </a:extLst>
          </p:cNvPr>
          <p:cNvSpPr txBox="1"/>
          <p:nvPr/>
        </p:nvSpPr>
        <p:spPr>
          <a:xfrm>
            <a:off x="2871382" y="3788562"/>
            <a:ext cx="2928869" cy="646331"/>
          </a:xfrm>
          <a:prstGeom prst="rect">
            <a:avLst/>
          </a:prstGeom>
          <a:noFill/>
        </p:spPr>
        <p:txBody>
          <a:bodyPr wrap="square" rtlCol="0">
            <a:spAutoFit/>
          </a:bodyPr>
          <a:lstStyle/>
          <a:p>
            <a:pPr marL="171450" indent="-171450">
              <a:buFont typeface="Wingdings" pitchFamily="2" charset="2"/>
              <a:buChar char="ü"/>
            </a:pPr>
            <a:r>
              <a:rPr kumimoji="1" lang="ja-JP" altLang="en-US" sz="1200">
                <a:solidFill>
                  <a:srgbClr val="518ADC"/>
                </a:solidFill>
                <a:latin typeface="Calibri" panose="020F0502020204030204" pitchFamily="34" charset="0"/>
              </a:rPr>
              <a:t>カウンタ情報</a:t>
            </a:r>
            <a:endParaRPr kumimoji="1" lang="en-US" altLang="ja-JP" sz="1200" dirty="0">
              <a:solidFill>
                <a:srgbClr val="518ADC"/>
              </a:solidFill>
              <a:latin typeface="Calibri" panose="020F0502020204030204" pitchFamily="34" charset="0"/>
            </a:endParaRPr>
          </a:p>
          <a:p>
            <a:pPr marL="171450" indent="-171450">
              <a:buFont typeface="Wingdings" pitchFamily="2" charset="2"/>
              <a:buChar char="ü"/>
            </a:pPr>
            <a:r>
              <a:rPr kumimoji="1" lang="ja-JP" altLang="en-US" sz="1200">
                <a:solidFill>
                  <a:srgbClr val="518ADC"/>
                </a:solidFill>
                <a:latin typeface="Calibri" panose="020F0502020204030204" pitchFamily="34" charset="0"/>
              </a:rPr>
              <a:t>システムログ</a:t>
            </a:r>
            <a:endParaRPr kumimoji="1" lang="en-US" altLang="ja-JP" sz="1200" dirty="0">
              <a:solidFill>
                <a:srgbClr val="518ADC"/>
              </a:solidFill>
              <a:latin typeface="Calibri" panose="020F0502020204030204" pitchFamily="34" charset="0"/>
            </a:endParaRPr>
          </a:p>
          <a:p>
            <a:pPr marL="171450" indent="-171450">
              <a:buFont typeface="Wingdings" pitchFamily="2" charset="2"/>
              <a:buChar char="ü"/>
            </a:pPr>
            <a:r>
              <a:rPr kumimoji="1" lang="ja-JP" altLang="en-US" sz="1200">
                <a:solidFill>
                  <a:srgbClr val="518ADC"/>
                </a:solidFill>
                <a:latin typeface="Calibri" panose="020F0502020204030204" pitchFamily="34" charset="0"/>
              </a:rPr>
              <a:t>その他コマンドから取得できる情報</a:t>
            </a:r>
            <a:endParaRPr kumimoji="1" lang="en-US" altLang="ja-JP" sz="1200" dirty="0">
              <a:solidFill>
                <a:srgbClr val="518ADC"/>
              </a:solidFill>
              <a:latin typeface="Calibri" panose="020F0502020204030204" pitchFamily="34" charset="0"/>
            </a:endParaRPr>
          </a:p>
        </p:txBody>
      </p:sp>
      <p:sp>
        <p:nvSpPr>
          <p:cNvPr id="47" name="テキスト ボックス 46">
            <a:extLst>
              <a:ext uri="{FF2B5EF4-FFF2-40B4-BE49-F238E27FC236}">
                <a16:creationId xmlns:a16="http://schemas.microsoft.com/office/drawing/2014/main" id="{2530DDC4-5F72-76F2-4941-A83B41ABE52C}"/>
              </a:ext>
            </a:extLst>
          </p:cNvPr>
          <p:cNvSpPr txBox="1"/>
          <p:nvPr/>
        </p:nvSpPr>
        <p:spPr>
          <a:xfrm>
            <a:off x="212424" y="1266510"/>
            <a:ext cx="1033072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a:t>
            </a:r>
            <a:r>
              <a:rPr kumimoji="1" lang="ja-JP" altLang="en-US" sz="1400" b="1">
                <a:solidFill>
                  <a:srgbClr val="518ADC"/>
                </a:solidFill>
                <a:latin typeface="Calibri" panose="020F0502020204030204" pitchFamily="34" charset="0"/>
              </a:rPr>
              <a:t>ユースケース</a:t>
            </a:r>
            <a:r>
              <a:rPr kumimoji="1" lang="en-US" altLang="ja-JP" sz="1400" b="1" dirty="0">
                <a:solidFill>
                  <a:srgbClr val="518ADC"/>
                </a:solidFill>
                <a:latin typeface="Calibri" panose="020F0502020204030204" pitchFamily="34" charset="0"/>
              </a:rPr>
              <a:t>】</a:t>
            </a:r>
            <a:r>
              <a:rPr kumimoji="1" lang="ja-JP" altLang="en-US" sz="1400" b="1">
                <a:solidFill>
                  <a:srgbClr val="518ADC"/>
                </a:solidFill>
                <a:latin typeface="Calibri" panose="020F0502020204030204" pitchFamily="34" charset="0"/>
              </a:rPr>
              <a:t>ノード間通信の障害時の被疑箇所の切り分け</a:t>
            </a:r>
            <a:endParaRPr kumimoji="1" lang="en-US" altLang="ja-JP" sz="1400" b="1" dirty="0">
              <a:solidFill>
                <a:srgbClr val="518ADC"/>
              </a:solidFill>
              <a:latin typeface="Calibri" panose="020F0502020204030204" pitchFamily="34" charset="0"/>
            </a:endParaRPr>
          </a:p>
        </p:txBody>
      </p:sp>
      <p:pic>
        <p:nvPicPr>
          <p:cNvPr id="1028" name="Picture 4">
            <a:extLst>
              <a:ext uri="{FF2B5EF4-FFF2-40B4-BE49-F238E27FC236}">
                <a16:creationId xmlns:a16="http://schemas.microsoft.com/office/drawing/2014/main" id="{23E06371-D6CA-AE2A-BBF5-EBF489A79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589" y="2752400"/>
            <a:ext cx="1090083" cy="1090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97FDA208-5504-1E7C-5C79-23EE08598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123" y="2752400"/>
            <a:ext cx="1090083" cy="10900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a:extLst>
              <a:ext uri="{FF2B5EF4-FFF2-40B4-BE49-F238E27FC236}">
                <a16:creationId xmlns:a16="http://schemas.microsoft.com/office/drawing/2014/main" id="{2DEF5AAE-CC4E-CB1A-C9A9-7B15DE7FF13F}"/>
              </a:ext>
            </a:extLst>
          </p:cNvPr>
          <p:cNvCxnSpPr>
            <a:cxnSpLocks/>
          </p:cNvCxnSpPr>
          <p:nvPr/>
        </p:nvCxnSpPr>
        <p:spPr>
          <a:xfrm>
            <a:off x="2030338" y="3297442"/>
            <a:ext cx="4182534"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9" name="グラフィックス 8">
            <a:extLst>
              <a:ext uri="{FF2B5EF4-FFF2-40B4-BE49-F238E27FC236}">
                <a16:creationId xmlns:a16="http://schemas.microsoft.com/office/drawing/2014/main" id="{596A1B8E-554A-A10B-13E0-EA3E7668A7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2524" y="3124768"/>
            <a:ext cx="345347" cy="345347"/>
          </a:xfrm>
          <a:prstGeom prst="rect">
            <a:avLst/>
          </a:prstGeom>
        </p:spPr>
      </p:pic>
      <p:pic>
        <p:nvPicPr>
          <p:cNvPr id="11" name="グラフィックス 10" descr="刺激物 単色塗りつぶし">
            <a:extLst>
              <a:ext uri="{FF2B5EF4-FFF2-40B4-BE49-F238E27FC236}">
                <a16:creationId xmlns:a16="http://schemas.microsoft.com/office/drawing/2014/main" id="{2C871E64-6404-64F3-EE60-612EE124B7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3861" y="2547956"/>
            <a:ext cx="461536" cy="461536"/>
          </a:xfrm>
          <a:prstGeom prst="rect">
            <a:avLst/>
          </a:prstGeom>
        </p:spPr>
      </p:pic>
      <p:sp>
        <p:nvSpPr>
          <p:cNvPr id="12" name="テキスト ボックス 11">
            <a:extLst>
              <a:ext uri="{FF2B5EF4-FFF2-40B4-BE49-F238E27FC236}">
                <a16:creationId xmlns:a16="http://schemas.microsoft.com/office/drawing/2014/main" id="{DD1112C5-8BC7-C1AB-FD3F-9908DA756D5D}"/>
              </a:ext>
            </a:extLst>
          </p:cNvPr>
          <p:cNvSpPr txBox="1"/>
          <p:nvPr/>
        </p:nvSpPr>
        <p:spPr>
          <a:xfrm>
            <a:off x="6446159" y="2631671"/>
            <a:ext cx="1358170" cy="307777"/>
          </a:xfrm>
          <a:prstGeom prst="rect">
            <a:avLst/>
          </a:prstGeom>
          <a:noFill/>
        </p:spPr>
        <p:txBody>
          <a:bodyPr wrap="square" rtlCol="0">
            <a:spAutoFit/>
          </a:bodyPr>
          <a:lstStyle/>
          <a:p>
            <a:r>
              <a:rPr kumimoji="1" lang="ja-JP" altLang="en-US" sz="1400" b="1">
                <a:solidFill>
                  <a:srgbClr val="FF0000"/>
                </a:solidFill>
                <a:latin typeface="Calibri" panose="020F0502020204030204" pitchFamily="34" charset="0"/>
              </a:rPr>
              <a:t>アラーム発報</a:t>
            </a:r>
            <a:endParaRPr kumimoji="1" lang="en-US" altLang="ja-JP" sz="1400" b="1" dirty="0">
              <a:solidFill>
                <a:srgbClr val="FF0000"/>
              </a:solidFill>
              <a:latin typeface="Calibri" panose="020F0502020204030204" pitchFamily="34" charset="0"/>
            </a:endParaRPr>
          </a:p>
        </p:txBody>
      </p:sp>
      <p:sp>
        <p:nvSpPr>
          <p:cNvPr id="14" name="角丸四角形 13">
            <a:extLst>
              <a:ext uri="{FF2B5EF4-FFF2-40B4-BE49-F238E27FC236}">
                <a16:creationId xmlns:a16="http://schemas.microsoft.com/office/drawing/2014/main" id="{F95995DE-9F78-1AE1-267F-51F24DB709F8}"/>
              </a:ext>
            </a:extLst>
          </p:cNvPr>
          <p:cNvSpPr/>
          <p:nvPr/>
        </p:nvSpPr>
        <p:spPr>
          <a:xfrm>
            <a:off x="1285272" y="4485950"/>
            <a:ext cx="5604933" cy="3302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TuplOS</a:t>
            </a:r>
            <a:endParaRPr kumimoji="1" lang="ja-JP" altLang="en-US"/>
          </a:p>
        </p:txBody>
      </p:sp>
      <p:sp>
        <p:nvSpPr>
          <p:cNvPr id="17" name="右矢印 16">
            <a:extLst>
              <a:ext uri="{FF2B5EF4-FFF2-40B4-BE49-F238E27FC236}">
                <a16:creationId xmlns:a16="http://schemas.microsoft.com/office/drawing/2014/main" id="{0ED5C7C5-8305-8F10-3325-FA418D373F78}"/>
              </a:ext>
            </a:extLst>
          </p:cNvPr>
          <p:cNvSpPr/>
          <p:nvPr/>
        </p:nvSpPr>
        <p:spPr>
          <a:xfrm rot="2724228">
            <a:off x="1638518" y="3834344"/>
            <a:ext cx="897467" cy="330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右矢印 19">
            <a:extLst>
              <a:ext uri="{FF2B5EF4-FFF2-40B4-BE49-F238E27FC236}">
                <a16:creationId xmlns:a16="http://schemas.microsoft.com/office/drawing/2014/main" id="{BE8423E7-8CE4-68F0-A05F-1C85ACCC1AF5}"/>
              </a:ext>
            </a:extLst>
          </p:cNvPr>
          <p:cNvSpPr/>
          <p:nvPr/>
        </p:nvSpPr>
        <p:spPr>
          <a:xfrm rot="7595014">
            <a:off x="5836158" y="3834344"/>
            <a:ext cx="897467" cy="330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2F5B0B87-5C16-7332-89E3-6BC5026205A4}"/>
              </a:ext>
            </a:extLst>
          </p:cNvPr>
          <p:cNvSpPr/>
          <p:nvPr/>
        </p:nvSpPr>
        <p:spPr>
          <a:xfrm>
            <a:off x="1285271" y="4926730"/>
            <a:ext cx="5604933" cy="6766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ネットワーク装置から取得できる情報をもとに</a:t>
            </a:r>
            <a:endParaRPr kumimoji="1" lang="en-US" altLang="ja-JP" dirty="0"/>
          </a:p>
          <a:p>
            <a:pPr algn="ctr"/>
            <a:r>
              <a:rPr kumimoji="1" lang="ja-JP" altLang="en-US"/>
              <a:t>機械学習モデルを活用し、被疑箇所を特定</a:t>
            </a:r>
          </a:p>
        </p:txBody>
      </p:sp>
      <p:pic>
        <p:nvPicPr>
          <p:cNvPr id="24" name="図 23" descr="アイコン&#10;&#10;自動的に生成された説明">
            <a:extLst>
              <a:ext uri="{FF2B5EF4-FFF2-40B4-BE49-F238E27FC236}">
                <a16:creationId xmlns:a16="http://schemas.microsoft.com/office/drawing/2014/main" id="{4517CE74-91F2-B148-47E9-72416FE09DCA}"/>
              </a:ext>
            </a:extLst>
          </p:cNvPr>
          <p:cNvPicPr>
            <a:picLocks noChangeAspect="1"/>
          </p:cNvPicPr>
          <p:nvPr/>
        </p:nvPicPr>
        <p:blipFill>
          <a:blip r:embed="rId7"/>
          <a:stretch>
            <a:fillRect/>
          </a:stretch>
        </p:blipFill>
        <p:spPr>
          <a:xfrm>
            <a:off x="564012" y="4898870"/>
            <a:ext cx="642093" cy="642093"/>
          </a:xfrm>
          <a:prstGeom prst="rect">
            <a:avLst/>
          </a:prstGeom>
        </p:spPr>
      </p:pic>
      <p:pic>
        <p:nvPicPr>
          <p:cNvPr id="29" name="図 28" descr="アイコン&#10;&#10;自動的に生成された説明">
            <a:extLst>
              <a:ext uri="{FF2B5EF4-FFF2-40B4-BE49-F238E27FC236}">
                <a16:creationId xmlns:a16="http://schemas.microsoft.com/office/drawing/2014/main" id="{22E2C210-1C37-A7F4-BDE3-DF9851BEB102}"/>
              </a:ext>
            </a:extLst>
          </p:cNvPr>
          <p:cNvPicPr>
            <a:picLocks noChangeAspect="1"/>
          </p:cNvPicPr>
          <p:nvPr/>
        </p:nvPicPr>
        <p:blipFill>
          <a:blip r:embed="rId8"/>
          <a:stretch>
            <a:fillRect/>
          </a:stretch>
        </p:blipFill>
        <p:spPr>
          <a:xfrm>
            <a:off x="6072547" y="2529986"/>
            <a:ext cx="424688" cy="424688"/>
          </a:xfrm>
          <a:prstGeom prst="rect">
            <a:avLst/>
          </a:prstGeom>
          <a:effectLst>
            <a:outerShdw blurRad="50800" dist="50800" dir="5400000" algn="ctr" rotWithShape="0">
              <a:schemeClr val="bg1"/>
            </a:outerShdw>
          </a:effectLst>
        </p:spPr>
      </p:pic>
      <p:sp>
        <p:nvSpPr>
          <p:cNvPr id="33" name="テキスト ボックス 32">
            <a:extLst>
              <a:ext uri="{FF2B5EF4-FFF2-40B4-BE49-F238E27FC236}">
                <a16:creationId xmlns:a16="http://schemas.microsoft.com/office/drawing/2014/main" id="{14A1C78A-A117-8654-EF03-80F1546C9CAE}"/>
              </a:ext>
            </a:extLst>
          </p:cNvPr>
          <p:cNvSpPr txBox="1"/>
          <p:nvPr/>
        </p:nvSpPr>
        <p:spPr>
          <a:xfrm>
            <a:off x="1795806" y="2683011"/>
            <a:ext cx="1726175" cy="307777"/>
          </a:xfrm>
          <a:prstGeom prst="rect">
            <a:avLst/>
          </a:prstGeom>
          <a:noFill/>
        </p:spPr>
        <p:txBody>
          <a:bodyPr wrap="square" rtlCol="0">
            <a:spAutoFit/>
          </a:bodyPr>
          <a:lstStyle/>
          <a:p>
            <a:r>
              <a:rPr kumimoji="1" lang="ja-JP" altLang="en-US" sz="1400" b="1">
                <a:solidFill>
                  <a:srgbClr val="FF0000"/>
                </a:solidFill>
                <a:latin typeface="Calibri" panose="020F0502020204030204" pitchFamily="34" charset="0"/>
              </a:rPr>
              <a:t>実際の被疑ノード</a:t>
            </a:r>
            <a:endParaRPr kumimoji="1" lang="en-US" altLang="ja-JP" sz="1400" b="1" dirty="0">
              <a:solidFill>
                <a:srgbClr val="FF0000"/>
              </a:solidFill>
              <a:latin typeface="Calibri" panose="020F0502020204030204" pitchFamily="34" charset="0"/>
            </a:endParaRPr>
          </a:p>
        </p:txBody>
      </p:sp>
      <p:sp>
        <p:nvSpPr>
          <p:cNvPr id="34" name="テキスト ボックス 33">
            <a:extLst>
              <a:ext uri="{FF2B5EF4-FFF2-40B4-BE49-F238E27FC236}">
                <a16:creationId xmlns:a16="http://schemas.microsoft.com/office/drawing/2014/main" id="{A480BB04-FE08-4C1A-84C1-1CCEED4AF658}"/>
              </a:ext>
            </a:extLst>
          </p:cNvPr>
          <p:cNvSpPr txBox="1"/>
          <p:nvPr/>
        </p:nvSpPr>
        <p:spPr>
          <a:xfrm>
            <a:off x="331638" y="1629684"/>
            <a:ext cx="7839452"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単一ノードからのアラーム発報時の障害対応において、実際は対向ノードのトラブルであるケースがあり、障害切り分けに多大な時間を割いているケース</a:t>
            </a:r>
            <a:endParaRPr kumimoji="1" lang="en-US" altLang="ja-JP" sz="12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200">
                <a:solidFill>
                  <a:srgbClr val="518ADC"/>
                </a:solidFill>
                <a:latin typeface="Calibri" panose="020F0502020204030204" pitchFamily="34" charset="0"/>
              </a:rPr>
              <a:t>２つのノード間に伝送装置などが存在しているケースもあり、障害切り分けをいっそう困難にしている</a:t>
            </a:r>
            <a:endParaRPr kumimoji="1" lang="en-US" altLang="ja-JP" sz="1200" dirty="0">
              <a:solidFill>
                <a:srgbClr val="518ADC"/>
              </a:solidFill>
              <a:latin typeface="Calibri" panose="020F0502020204030204" pitchFamily="34" charset="0"/>
            </a:endParaRPr>
          </a:p>
        </p:txBody>
      </p:sp>
      <p:sp>
        <p:nvSpPr>
          <p:cNvPr id="35" name="テキスト ボックス 34">
            <a:extLst>
              <a:ext uri="{FF2B5EF4-FFF2-40B4-BE49-F238E27FC236}">
                <a16:creationId xmlns:a16="http://schemas.microsoft.com/office/drawing/2014/main" id="{34D546D3-6E72-7D9E-74AE-4A431D7A7A9C}"/>
              </a:ext>
            </a:extLst>
          </p:cNvPr>
          <p:cNvSpPr txBox="1"/>
          <p:nvPr/>
        </p:nvSpPr>
        <p:spPr>
          <a:xfrm>
            <a:off x="8812031" y="1596679"/>
            <a:ext cx="2547492" cy="369332"/>
          </a:xfrm>
          <a:prstGeom prst="rect">
            <a:avLst/>
          </a:prstGeom>
          <a:solidFill>
            <a:schemeClr val="accent2">
              <a:lumMod val="20000"/>
              <a:lumOff val="80000"/>
            </a:schemeClr>
          </a:solidFill>
        </p:spPr>
        <p:txBody>
          <a:bodyPr wrap="none" rtlCol="0">
            <a:spAutoFit/>
          </a:bodyPr>
          <a:lstStyle/>
          <a:p>
            <a:pPr algn="l"/>
            <a:r>
              <a:rPr kumimoji="1" lang="ja-JP" altLang="en-US">
                <a:solidFill>
                  <a:srgbClr val="FF0000"/>
                </a:solidFill>
                <a:latin typeface="Meiryo UI" panose="020B0604030504040204" pitchFamily="34" charset="-128"/>
                <a:ea typeface="Meiryo UI" panose="020B0604030504040204" pitchFamily="34" charset="-128"/>
              </a:rPr>
              <a:t>さらなるオペレーション改善</a:t>
            </a:r>
          </a:p>
        </p:txBody>
      </p:sp>
      <p:sp>
        <p:nvSpPr>
          <p:cNvPr id="36" name="テキスト ボックス 35">
            <a:extLst>
              <a:ext uri="{FF2B5EF4-FFF2-40B4-BE49-F238E27FC236}">
                <a16:creationId xmlns:a16="http://schemas.microsoft.com/office/drawing/2014/main" id="{799FE648-5972-E693-0E90-400571C96490}"/>
              </a:ext>
            </a:extLst>
          </p:cNvPr>
          <p:cNvSpPr txBox="1"/>
          <p:nvPr/>
        </p:nvSpPr>
        <p:spPr>
          <a:xfrm>
            <a:off x="8744705" y="3948214"/>
            <a:ext cx="2682145" cy="369332"/>
          </a:xfrm>
          <a:prstGeom prst="rect">
            <a:avLst/>
          </a:prstGeom>
          <a:solidFill>
            <a:schemeClr val="accent2">
              <a:lumMod val="20000"/>
              <a:lumOff val="80000"/>
            </a:schemeClr>
          </a:solidFill>
        </p:spPr>
        <p:txBody>
          <a:bodyPr wrap="none" rtlCol="0">
            <a:spAutoFit/>
          </a:bodyPr>
          <a:lstStyle/>
          <a:p>
            <a:pPr algn="l"/>
            <a:r>
              <a:rPr kumimoji="1" lang="ja-JP" altLang="en-US">
                <a:solidFill>
                  <a:srgbClr val="FF0000"/>
                </a:solidFill>
                <a:latin typeface="Meiryo UI" panose="020B0604030504040204" pitchFamily="34" charset="-128"/>
                <a:ea typeface="Meiryo UI" panose="020B0604030504040204" pitchFamily="34" charset="-128"/>
              </a:rPr>
              <a:t>付加価値創出の機会増大</a:t>
            </a:r>
          </a:p>
        </p:txBody>
      </p:sp>
      <p:sp>
        <p:nvSpPr>
          <p:cNvPr id="37" name="角丸四角形 36">
            <a:extLst>
              <a:ext uri="{FF2B5EF4-FFF2-40B4-BE49-F238E27FC236}">
                <a16:creationId xmlns:a16="http://schemas.microsoft.com/office/drawing/2014/main" id="{EDA8BF2B-CA5D-E478-ABDA-AACD771382F0}"/>
              </a:ext>
            </a:extLst>
          </p:cNvPr>
          <p:cNvSpPr/>
          <p:nvPr/>
        </p:nvSpPr>
        <p:spPr>
          <a:xfrm>
            <a:off x="8656684" y="1334091"/>
            <a:ext cx="2858187" cy="5016784"/>
          </a:xfrm>
          <a:prstGeom prst="roundRect">
            <a:avLst>
              <a:gd name="adj" fmla="val 291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アイコン&#10;&#10;自動的に生成された説明">
            <a:extLst>
              <a:ext uri="{FF2B5EF4-FFF2-40B4-BE49-F238E27FC236}">
                <a16:creationId xmlns:a16="http://schemas.microsoft.com/office/drawing/2014/main" id="{8ACE4135-12A7-5E07-F0DA-369F4F73F969}"/>
              </a:ext>
            </a:extLst>
          </p:cNvPr>
          <p:cNvPicPr>
            <a:picLocks noChangeAspect="1"/>
          </p:cNvPicPr>
          <p:nvPr/>
        </p:nvPicPr>
        <p:blipFill>
          <a:blip r:embed="rId9"/>
          <a:stretch>
            <a:fillRect/>
          </a:stretch>
        </p:blipFill>
        <p:spPr>
          <a:xfrm>
            <a:off x="9723560" y="2753760"/>
            <a:ext cx="724434" cy="724434"/>
          </a:xfrm>
          <a:prstGeom prst="rect">
            <a:avLst/>
          </a:prstGeom>
        </p:spPr>
      </p:pic>
      <p:pic>
        <p:nvPicPr>
          <p:cNvPr id="39" name="図 38" descr="アイコン&#10;&#10;自動的に生成された説明">
            <a:extLst>
              <a:ext uri="{FF2B5EF4-FFF2-40B4-BE49-F238E27FC236}">
                <a16:creationId xmlns:a16="http://schemas.microsoft.com/office/drawing/2014/main" id="{200B2B99-ABCF-3EC2-6294-878467C15EFC}"/>
              </a:ext>
            </a:extLst>
          </p:cNvPr>
          <p:cNvPicPr>
            <a:picLocks noChangeAspect="1"/>
          </p:cNvPicPr>
          <p:nvPr/>
        </p:nvPicPr>
        <p:blipFill>
          <a:blip r:embed="rId10"/>
          <a:stretch>
            <a:fillRect/>
          </a:stretch>
        </p:blipFill>
        <p:spPr>
          <a:xfrm>
            <a:off x="9679513" y="5333396"/>
            <a:ext cx="812528" cy="812528"/>
          </a:xfrm>
          <a:prstGeom prst="rect">
            <a:avLst/>
          </a:prstGeom>
        </p:spPr>
      </p:pic>
      <p:sp>
        <p:nvSpPr>
          <p:cNvPr id="40" name="テキスト ボックス 39">
            <a:extLst>
              <a:ext uri="{FF2B5EF4-FFF2-40B4-BE49-F238E27FC236}">
                <a16:creationId xmlns:a16="http://schemas.microsoft.com/office/drawing/2014/main" id="{63A1EF14-F537-848D-2B73-CD7FB474030E}"/>
              </a:ext>
            </a:extLst>
          </p:cNvPr>
          <p:cNvSpPr txBox="1"/>
          <p:nvPr/>
        </p:nvSpPr>
        <p:spPr>
          <a:xfrm>
            <a:off x="8857973" y="4379964"/>
            <a:ext cx="2455608" cy="738664"/>
          </a:xfrm>
          <a:prstGeom prst="rect">
            <a:avLst/>
          </a:prstGeom>
          <a:noFill/>
        </p:spPr>
        <p:txBody>
          <a:bodyPr wrap="square" rtlCol="0">
            <a:spAutoFit/>
          </a:bodyPr>
          <a:lstStyle/>
          <a:p>
            <a:pPr marL="180000" indent="-180000" algn="l">
              <a:buFont typeface="Wingdings" pitchFamily="2" charset="2"/>
              <a:buChar char="ü"/>
            </a:pPr>
            <a:r>
              <a:rPr kumimoji="1" lang="ja-JP" altLang="en-US" sz="1400">
                <a:latin typeface="Meiryo UI" panose="020B0604030504040204" pitchFamily="34" charset="-128"/>
                <a:ea typeface="Meiryo UI" panose="020B0604030504040204" pitchFamily="34" charset="-128"/>
              </a:rPr>
              <a:t>リソースシフトも含めた新たな付加価値の創出へ</a:t>
            </a:r>
            <a:endParaRPr kumimoji="1" lang="en-US" altLang="ja-JP" sz="1400" dirty="0">
              <a:latin typeface="Meiryo UI" panose="020B0604030504040204" pitchFamily="34" charset="-128"/>
              <a:ea typeface="Meiryo UI" panose="020B0604030504040204" pitchFamily="34" charset="-128"/>
            </a:endParaRPr>
          </a:p>
          <a:p>
            <a:pPr marL="180000" indent="-180000" algn="l">
              <a:buFont typeface="Wingdings" pitchFamily="2" charset="2"/>
              <a:buChar char="ü"/>
            </a:pPr>
            <a:r>
              <a:rPr kumimoji="1" lang="ja-JP" altLang="en-US" sz="1400">
                <a:latin typeface="Meiryo UI" panose="020B0604030504040204" pitchFamily="34" charset="-128"/>
                <a:ea typeface="Meiryo UI" panose="020B0604030504040204" pitchFamily="34" charset="-128"/>
              </a:rPr>
              <a:t>データ活用拡大で価値増大</a:t>
            </a:r>
            <a:endParaRPr kumimoji="1" lang="en-US" altLang="ja-JP" sz="1400" dirty="0">
              <a:latin typeface="Meiryo UI" panose="020B0604030504040204" pitchFamily="34" charset="-128"/>
              <a:ea typeface="Meiryo UI" panose="020B0604030504040204" pitchFamily="34" charset="-128"/>
            </a:endParaRPr>
          </a:p>
        </p:txBody>
      </p:sp>
      <p:sp>
        <p:nvSpPr>
          <p:cNvPr id="43" name="テキスト ボックス 42">
            <a:extLst>
              <a:ext uri="{FF2B5EF4-FFF2-40B4-BE49-F238E27FC236}">
                <a16:creationId xmlns:a16="http://schemas.microsoft.com/office/drawing/2014/main" id="{6AD1564E-04E1-323D-30CE-4E6BF4BE6CAA}"/>
              </a:ext>
            </a:extLst>
          </p:cNvPr>
          <p:cNvSpPr txBox="1"/>
          <p:nvPr/>
        </p:nvSpPr>
        <p:spPr>
          <a:xfrm>
            <a:off x="9015539" y="2051648"/>
            <a:ext cx="2140476" cy="523220"/>
          </a:xfrm>
          <a:prstGeom prst="rect">
            <a:avLst/>
          </a:prstGeom>
          <a:noFill/>
        </p:spPr>
        <p:txBody>
          <a:bodyPr wrap="square" rtlCol="0">
            <a:spAutoFit/>
          </a:bodyPr>
          <a:lstStyle/>
          <a:p>
            <a:pPr marL="180000" indent="-180000" algn="l">
              <a:buFont typeface="Wingdings" pitchFamily="2" charset="2"/>
              <a:buChar char="ü"/>
            </a:pPr>
            <a:r>
              <a:rPr kumimoji="1" lang="ja-JP" altLang="en-US" sz="1400">
                <a:latin typeface="Meiryo UI" panose="020B0604030504040204" pitchFamily="34" charset="-128"/>
                <a:ea typeface="Meiryo UI" panose="020B0604030504040204" pitchFamily="34" charset="-128"/>
              </a:rPr>
              <a:t>障害対応時間の短縮</a:t>
            </a:r>
            <a:endParaRPr kumimoji="1" lang="en-US" altLang="ja-JP" sz="1400" dirty="0">
              <a:latin typeface="Meiryo UI" panose="020B0604030504040204" pitchFamily="34" charset="-128"/>
              <a:ea typeface="Meiryo UI" panose="020B0604030504040204" pitchFamily="34" charset="-128"/>
            </a:endParaRPr>
          </a:p>
          <a:p>
            <a:pPr marL="180000" indent="-180000" algn="l">
              <a:buFont typeface="Wingdings" pitchFamily="2" charset="2"/>
              <a:buChar char="ü"/>
            </a:pPr>
            <a:r>
              <a:rPr kumimoji="1" lang="ja-JP" altLang="en-US" sz="1400">
                <a:latin typeface="Meiryo UI" panose="020B0604030504040204" pitchFamily="34" charset="-128"/>
                <a:ea typeface="Meiryo UI" panose="020B0604030504040204" pitchFamily="34" charset="-128"/>
              </a:rPr>
              <a:t>リソース改善・最適化</a:t>
            </a:r>
            <a:endParaRPr kumimoji="1" lang="en-US" altLang="ja-JP" sz="1400" dirty="0">
              <a:latin typeface="Meiryo UI" panose="020B0604030504040204" pitchFamily="34" charset="-128"/>
              <a:ea typeface="Meiryo UI" panose="020B0604030504040204" pitchFamily="34" charset="-128"/>
            </a:endParaRPr>
          </a:p>
        </p:txBody>
      </p:sp>
      <p:sp>
        <p:nvSpPr>
          <p:cNvPr id="44" name="テキスト ボックス 43">
            <a:extLst>
              <a:ext uri="{FF2B5EF4-FFF2-40B4-BE49-F238E27FC236}">
                <a16:creationId xmlns:a16="http://schemas.microsoft.com/office/drawing/2014/main" id="{93CED940-6693-534D-03D3-FCAB7DC53780}"/>
              </a:ext>
            </a:extLst>
          </p:cNvPr>
          <p:cNvSpPr txBox="1"/>
          <p:nvPr/>
        </p:nvSpPr>
        <p:spPr>
          <a:xfrm>
            <a:off x="1047159" y="5732238"/>
            <a:ext cx="6905158" cy="276999"/>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ノウハウを異常として検知することにより、アラーム発報前に予防交換等の対策が可能に</a:t>
            </a:r>
            <a:endParaRPr kumimoji="1" lang="en-US" altLang="ja-JP" sz="1200" b="1" dirty="0">
              <a:solidFill>
                <a:srgbClr val="518ADC"/>
              </a:solidFill>
              <a:latin typeface="Calibri" panose="020F0502020204030204" pitchFamily="34" charset="0"/>
            </a:endParaRPr>
          </a:p>
        </p:txBody>
      </p:sp>
      <p:pic>
        <p:nvPicPr>
          <p:cNvPr id="46" name="グラフィックス 45" descr="チェックマークを付けたチェック ボックス 単色塗りつぶし">
            <a:extLst>
              <a:ext uri="{FF2B5EF4-FFF2-40B4-BE49-F238E27FC236}">
                <a16:creationId xmlns:a16="http://schemas.microsoft.com/office/drawing/2014/main" id="{3854CE37-CA1D-FEA4-B038-BD4A055C64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03341" y="946689"/>
            <a:ext cx="749467" cy="749467"/>
          </a:xfrm>
          <a:prstGeom prst="rect">
            <a:avLst/>
          </a:prstGeom>
        </p:spPr>
      </p:pic>
    </p:spTree>
    <p:extLst>
      <p:ext uri="{BB962C8B-B14F-4D97-AF65-F5344CB8AC3E}">
        <p14:creationId xmlns:p14="http://schemas.microsoft.com/office/powerpoint/2010/main" val="886713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err="1">
                <a:latin typeface="Meiryo UI" panose="020B0604030504040204" pitchFamily="34" charset="-128"/>
                <a:ea typeface="Meiryo UI" panose="020B0604030504040204" pitchFamily="34" charset="-128"/>
              </a:rPr>
              <a:t>TuplOS</a:t>
            </a:r>
            <a:r>
              <a:rPr kumimoji="1" lang="ja-JP" altLang="en-US" sz="2000">
                <a:latin typeface="Meiryo UI" panose="020B0604030504040204" pitchFamily="34" charset="-128"/>
                <a:ea typeface="Meiryo UI" panose="020B0604030504040204" pitchFamily="34" charset="-128"/>
              </a:rPr>
              <a:t>を活用したネットワーク運用自動化</a:t>
            </a:r>
          </a:p>
        </p:txBody>
      </p:sp>
      <p:sp>
        <p:nvSpPr>
          <p:cNvPr id="32" name="テキスト ボックス 31">
            <a:extLst>
              <a:ext uri="{FF2B5EF4-FFF2-40B4-BE49-F238E27FC236}">
                <a16:creationId xmlns:a16="http://schemas.microsoft.com/office/drawing/2014/main" id="{7B4054A8-439E-796A-E212-6E081E21BEC6}"/>
              </a:ext>
            </a:extLst>
          </p:cNvPr>
          <p:cNvSpPr txBox="1"/>
          <p:nvPr/>
        </p:nvSpPr>
        <p:spPr>
          <a:xfrm>
            <a:off x="3221783" y="1229441"/>
            <a:ext cx="2681127" cy="461665"/>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柔軟なデータ取得連携</a:t>
            </a:r>
            <a:endParaRPr kumimoji="1" lang="en-US" altLang="ja-JP" sz="1200" dirty="0">
              <a:solidFill>
                <a:srgbClr val="518ADC"/>
              </a:solidFill>
              <a:latin typeface="Calibri" panose="020F0502020204030204" pitchFamily="34" charset="0"/>
            </a:endParaRPr>
          </a:p>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様々な情報を継続的に取得</a:t>
            </a:r>
            <a:endParaRPr kumimoji="1" lang="en-US" altLang="ja-JP" sz="1200" dirty="0">
              <a:solidFill>
                <a:srgbClr val="518ADC"/>
              </a:solidFill>
              <a:latin typeface="Calibri" panose="020F0502020204030204" pitchFamily="34" charset="0"/>
            </a:endParaRPr>
          </a:p>
        </p:txBody>
      </p:sp>
      <p:sp>
        <p:nvSpPr>
          <p:cNvPr id="11" name="角丸四角形 10">
            <a:extLst>
              <a:ext uri="{FF2B5EF4-FFF2-40B4-BE49-F238E27FC236}">
                <a16:creationId xmlns:a16="http://schemas.microsoft.com/office/drawing/2014/main" id="{A963AF81-BC22-34D4-128A-302EC1C6918E}"/>
              </a:ext>
            </a:extLst>
          </p:cNvPr>
          <p:cNvSpPr/>
          <p:nvPr/>
        </p:nvSpPr>
        <p:spPr>
          <a:xfrm>
            <a:off x="255667" y="2002288"/>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パース処理</a:t>
            </a:r>
          </a:p>
        </p:txBody>
      </p:sp>
      <p:sp>
        <p:nvSpPr>
          <p:cNvPr id="33" name="角丸四角形 32">
            <a:extLst>
              <a:ext uri="{FF2B5EF4-FFF2-40B4-BE49-F238E27FC236}">
                <a16:creationId xmlns:a16="http://schemas.microsoft.com/office/drawing/2014/main" id="{DBA89B1C-303B-26BA-9825-23C27B0EBA93}"/>
              </a:ext>
            </a:extLst>
          </p:cNvPr>
          <p:cNvSpPr/>
          <p:nvPr/>
        </p:nvSpPr>
        <p:spPr>
          <a:xfrm>
            <a:off x="255667" y="2744746"/>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KPI</a:t>
            </a:r>
            <a:r>
              <a:rPr kumimoji="1" lang="ja-JP" altLang="en-US" sz="1600"/>
              <a:t>化</a:t>
            </a:r>
          </a:p>
        </p:txBody>
      </p:sp>
      <p:sp>
        <p:nvSpPr>
          <p:cNvPr id="34" name="角丸四角形 33">
            <a:extLst>
              <a:ext uri="{FF2B5EF4-FFF2-40B4-BE49-F238E27FC236}">
                <a16:creationId xmlns:a16="http://schemas.microsoft.com/office/drawing/2014/main" id="{183D28AC-7F66-1C40-035C-430984C74AB4}"/>
              </a:ext>
            </a:extLst>
          </p:cNvPr>
          <p:cNvSpPr/>
          <p:nvPr/>
        </p:nvSpPr>
        <p:spPr>
          <a:xfrm>
            <a:off x="255667" y="3487204"/>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特徴量化</a:t>
            </a:r>
          </a:p>
        </p:txBody>
      </p:sp>
      <p:sp>
        <p:nvSpPr>
          <p:cNvPr id="41" name="角丸四角形 40">
            <a:extLst>
              <a:ext uri="{FF2B5EF4-FFF2-40B4-BE49-F238E27FC236}">
                <a16:creationId xmlns:a16="http://schemas.microsoft.com/office/drawing/2014/main" id="{A804F2B0-A2BE-07A0-B24E-F91993C59C78}"/>
              </a:ext>
            </a:extLst>
          </p:cNvPr>
          <p:cNvSpPr/>
          <p:nvPr/>
        </p:nvSpPr>
        <p:spPr>
          <a:xfrm>
            <a:off x="255667" y="4229662"/>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異常検知</a:t>
            </a:r>
          </a:p>
        </p:txBody>
      </p:sp>
      <p:sp>
        <p:nvSpPr>
          <p:cNvPr id="42" name="角丸四角形 41">
            <a:extLst>
              <a:ext uri="{FF2B5EF4-FFF2-40B4-BE49-F238E27FC236}">
                <a16:creationId xmlns:a16="http://schemas.microsoft.com/office/drawing/2014/main" id="{80F29759-A5BB-5B42-9A23-A808141BEA42}"/>
              </a:ext>
            </a:extLst>
          </p:cNvPr>
          <p:cNvSpPr/>
          <p:nvPr/>
        </p:nvSpPr>
        <p:spPr>
          <a:xfrm>
            <a:off x="255667" y="1285901"/>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データ収集</a:t>
            </a:r>
          </a:p>
        </p:txBody>
      </p:sp>
      <p:sp>
        <p:nvSpPr>
          <p:cNvPr id="43" name="角丸四角形 42">
            <a:extLst>
              <a:ext uri="{FF2B5EF4-FFF2-40B4-BE49-F238E27FC236}">
                <a16:creationId xmlns:a16="http://schemas.microsoft.com/office/drawing/2014/main" id="{ED304DC8-7BF0-79E5-9AB2-126544CC63AA}"/>
              </a:ext>
            </a:extLst>
          </p:cNvPr>
          <p:cNvSpPr/>
          <p:nvPr/>
        </p:nvSpPr>
        <p:spPr>
          <a:xfrm>
            <a:off x="255668" y="4972120"/>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被疑箇所特定・原因分析</a:t>
            </a:r>
          </a:p>
        </p:txBody>
      </p:sp>
      <p:sp>
        <p:nvSpPr>
          <p:cNvPr id="44" name="角丸四角形 43">
            <a:extLst>
              <a:ext uri="{FF2B5EF4-FFF2-40B4-BE49-F238E27FC236}">
                <a16:creationId xmlns:a16="http://schemas.microsoft.com/office/drawing/2014/main" id="{326A3DD3-9652-8DE0-62FC-C65959AE12EB}"/>
              </a:ext>
            </a:extLst>
          </p:cNvPr>
          <p:cNvSpPr/>
          <p:nvPr/>
        </p:nvSpPr>
        <p:spPr>
          <a:xfrm>
            <a:off x="255667" y="5688507"/>
            <a:ext cx="2873837"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レイヤ毎の更なる詳細分析</a:t>
            </a:r>
            <a:endParaRPr kumimoji="1" lang="en-US" altLang="ja-JP" sz="1400" dirty="0"/>
          </a:p>
        </p:txBody>
      </p:sp>
      <p:sp>
        <p:nvSpPr>
          <p:cNvPr id="45" name="テキスト ボックス 44">
            <a:extLst>
              <a:ext uri="{FF2B5EF4-FFF2-40B4-BE49-F238E27FC236}">
                <a16:creationId xmlns:a16="http://schemas.microsoft.com/office/drawing/2014/main" id="{FA8C246D-52E9-E297-3A7B-23493AD2FDA0}"/>
              </a:ext>
            </a:extLst>
          </p:cNvPr>
          <p:cNvSpPr txBox="1"/>
          <p:nvPr/>
        </p:nvSpPr>
        <p:spPr>
          <a:xfrm>
            <a:off x="3221783" y="2031568"/>
            <a:ext cx="2681127" cy="276999"/>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データ毎に必要な前処理の実行</a:t>
            </a:r>
            <a:endParaRPr kumimoji="1" lang="en-US" altLang="ja-JP" sz="1200" dirty="0">
              <a:solidFill>
                <a:srgbClr val="518ADC"/>
              </a:solidFill>
              <a:latin typeface="Calibri" panose="020F0502020204030204" pitchFamily="34" charset="0"/>
            </a:endParaRPr>
          </a:p>
        </p:txBody>
      </p:sp>
      <p:sp>
        <p:nvSpPr>
          <p:cNvPr id="47" name="テキスト ボックス 46">
            <a:extLst>
              <a:ext uri="{FF2B5EF4-FFF2-40B4-BE49-F238E27FC236}">
                <a16:creationId xmlns:a16="http://schemas.microsoft.com/office/drawing/2014/main" id="{62DEAD38-CC1D-9F5F-7DAD-7750D54545BE}"/>
              </a:ext>
            </a:extLst>
          </p:cNvPr>
          <p:cNvSpPr txBox="1"/>
          <p:nvPr/>
        </p:nvSpPr>
        <p:spPr>
          <a:xfrm>
            <a:off x="3221783" y="2706831"/>
            <a:ext cx="3413987" cy="461665"/>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データの時系列</a:t>
            </a:r>
            <a:r>
              <a:rPr kumimoji="1" lang="en-US" altLang="ja-JP" sz="1200" dirty="0">
                <a:solidFill>
                  <a:srgbClr val="518ADC"/>
                </a:solidFill>
                <a:latin typeface="Calibri" panose="020F0502020204030204" pitchFamily="34" charset="0"/>
              </a:rPr>
              <a:t>KPI</a:t>
            </a:r>
            <a:r>
              <a:rPr kumimoji="1" lang="ja-JP" altLang="en-US" sz="1200">
                <a:solidFill>
                  <a:srgbClr val="518ADC"/>
                </a:solidFill>
                <a:latin typeface="Calibri" panose="020F0502020204030204" pitchFamily="34" charset="0"/>
              </a:rPr>
              <a:t>計算</a:t>
            </a:r>
            <a:endParaRPr kumimoji="1" lang="en-US" altLang="ja-JP" sz="1200" dirty="0">
              <a:solidFill>
                <a:srgbClr val="518ADC"/>
              </a:solidFill>
              <a:latin typeface="Calibri" panose="020F0502020204030204" pitchFamily="34" charset="0"/>
            </a:endParaRPr>
          </a:p>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時間軸、トポロジ視点でのアグリゲーション</a:t>
            </a:r>
            <a:endParaRPr kumimoji="1" lang="en-US" altLang="ja-JP" sz="1200" dirty="0">
              <a:solidFill>
                <a:srgbClr val="518ADC"/>
              </a:solidFill>
              <a:latin typeface="Calibri" panose="020F0502020204030204" pitchFamily="34" charset="0"/>
            </a:endParaRPr>
          </a:p>
        </p:txBody>
      </p:sp>
      <p:sp>
        <p:nvSpPr>
          <p:cNvPr id="48" name="テキスト ボックス 47">
            <a:extLst>
              <a:ext uri="{FF2B5EF4-FFF2-40B4-BE49-F238E27FC236}">
                <a16:creationId xmlns:a16="http://schemas.microsoft.com/office/drawing/2014/main" id="{42000686-D528-D495-80A7-60E677459D5E}"/>
              </a:ext>
            </a:extLst>
          </p:cNvPr>
          <p:cNvSpPr txBox="1"/>
          <p:nvPr/>
        </p:nvSpPr>
        <p:spPr>
          <a:xfrm>
            <a:off x="3221782" y="3521267"/>
            <a:ext cx="3413987" cy="276999"/>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a:solidFill>
                  <a:srgbClr val="518ADC"/>
                </a:solidFill>
                <a:latin typeface="Calibri" panose="020F0502020204030204" pitchFamily="34" charset="0"/>
              </a:rPr>
              <a:t>KPI</a:t>
            </a:r>
            <a:r>
              <a:rPr kumimoji="1" lang="ja-JP" altLang="en-US" sz="1200">
                <a:solidFill>
                  <a:srgbClr val="518ADC"/>
                </a:solidFill>
                <a:latin typeface="Calibri" panose="020F0502020204030204" pitchFamily="34" charset="0"/>
              </a:rPr>
              <a:t>化されたデータを様々な視点で特徴量化</a:t>
            </a:r>
            <a:endParaRPr kumimoji="1" lang="en-US" altLang="ja-JP" sz="1200" dirty="0">
              <a:solidFill>
                <a:srgbClr val="518ADC"/>
              </a:solidFill>
              <a:latin typeface="Calibri" panose="020F0502020204030204" pitchFamily="34" charset="0"/>
            </a:endParaRPr>
          </a:p>
        </p:txBody>
      </p:sp>
      <p:sp>
        <p:nvSpPr>
          <p:cNvPr id="49" name="テキスト ボックス 48">
            <a:extLst>
              <a:ext uri="{FF2B5EF4-FFF2-40B4-BE49-F238E27FC236}">
                <a16:creationId xmlns:a16="http://schemas.microsoft.com/office/drawing/2014/main" id="{B3C1474F-6DB0-3EB5-4E2A-E39B4EC00D17}"/>
              </a:ext>
            </a:extLst>
          </p:cNvPr>
          <p:cNvSpPr txBox="1"/>
          <p:nvPr/>
        </p:nvSpPr>
        <p:spPr>
          <a:xfrm>
            <a:off x="3221782" y="4256367"/>
            <a:ext cx="3413987" cy="646331"/>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単純な閾値ベースだけではなく、統計学的なアプローチを用いながらの異常検知アルゴリズムの実装</a:t>
            </a:r>
            <a:endParaRPr kumimoji="1" lang="en-US" altLang="ja-JP" sz="1200" dirty="0">
              <a:solidFill>
                <a:srgbClr val="518ADC"/>
              </a:solidFill>
              <a:latin typeface="Calibri" panose="020F0502020204030204" pitchFamily="34" charset="0"/>
            </a:endParaRPr>
          </a:p>
        </p:txBody>
      </p:sp>
      <p:sp>
        <p:nvSpPr>
          <p:cNvPr id="50" name="テキスト ボックス 49">
            <a:extLst>
              <a:ext uri="{FF2B5EF4-FFF2-40B4-BE49-F238E27FC236}">
                <a16:creationId xmlns:a16="http://schemas.microsoft.com/office/drawing/2014/main" id="{54183180-86B9-F093-AB3F-F5727F68319C}"/>
              </a:ext>
            </a:extLst>
          </p:cNvPr>
          <p:cNvSpPr txBox="1"/>
          <p:nvPr/>
        </p:nvSpPr>
        <p:spPr>
          <a:xfrm>
            <a:off x="3221781" y="5012334"/>
            <a:ext cx="3413987" cy="276999"/>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機械学習による原因分析</a:t>
            </a:r>
            <a:endParaRPr kumimoji="1" lang="en-US" altLang="ja-JP" sz="1200" dirty="0">
              <a:solidFill>
                <a:srgbClr val="518ADC"/>
              </a:solidFill>
              <a:latin typeface="Calibri" panose="020F0502020204030204" pitchFamily="34" charset="0"/>
            </a:endParaRPr>
          </a:p>
        </p:txBody>
      </p:sp>
      <p:sp>
        <p:nvSpPr>
          <p:cNvPr id="51" name="テキスト ボックス 50">
            <a:extLst>
              <a:ext uri="{FF2B5EF4-FFF2-40B4-BE49-F238E27FC236}">
                <a16:creationId xmlns:a16="http://schemas.microsoft.com/office/drawing/2014/main" id="{27DB2832-407F-66C3-2FD0-1C0B757EA18C}"/>
              </a:ext>
            </a:extLst>
          </p:cNvPr>
          <p:cNvSpPr txBox="1"/>
          <p:nvPr/>
        </p:nvSpPr>
        <p:spPr>
          <a:xfrm>
            <a:off x="3221781" y="5717787"/>
            <a:ext cx="3413987" cy="276999"/>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機械学習によるレイヤ毎の更なる原因深掘り</a:t>
            </a:r>
            <a:endParaRPr kumimoji="1" lang="en-US" altLang="ja-JP" sz="1200" dirty="0">
              <a:solidFill>
                <a:srgbClr val="518ADC"/>
              </a:solidFill>
              <a:latin typeface="Calibri" panose="020F0502020204030204" pitchFamily="34" charset="0"/>
            </a:endParaRPr>
          </a:p>
        </p:txBody>
      </p:sp>
      <p:sp>
        <p:nvSpPr>
          <p:cNvPr id="52" name="下矢印 51">
            <a:extLst>
              <a:ext uri="{FF2B5EF4-FFF2-40B4-BE49-F238E27FC236}">
                <a16:creationId xmlns:a16="http://schemas.microsoft.com/office/drawing/2014/main" id="{386D23D6-FFA4-42A1-CED8-A3A043996E47}"/>
              </a:ext>
            </a:extLst>
          </p:cNvPr>
          <p:cNvSpPr/>
          <p:nvPr/>
        </p:nvSpPr>
        <p:spPr>
          <a:xfrm>
            <a:off x="1264746" y="1741020"/>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下矢印 52">
            <a:extLst>
              <a:ext uri="{FF2B5EF4-FFF2-40B4-BE49-F238E27FC236}">
                <a16:creationId xmlns:a16="http://schemas.microsoft.com/office/drawing/2014/main" id="{A2197ACC-3E0E-343A-CDE4-F2111EC21523}"/>
              </a:ext>
            </a:extLst>
          </p:cNvPr>
          <p:cNvSpPr/>
          <p:nvPr/>
        </p:nvSpPr>
        <p:spPr>
          <a:xfrm>
            <a:off x="1264745" y="2451576"/>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下矢印 53">
            <a:extLst>
              <a:ext uri="{FF2B5EF4-FFF2-40B4-BE49-F238E27FC236}">
                <a16:creationId xmlns:a16="http://schemas.microsoft.com/office/drawing/2014/main" id="{6BE02A34-BB8F-0E10-F3F4-D4955C3EA305}"/>
              </a:ext>
            </a:extLst>
          </p:cNvPr>
          <p:cNvSpPr/>
          <p:nvPr/>
        </p:nvSpPr>
        <p:spPr>
          <a:xfrm>
            <a:off x="1264744" y="3199865"/>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下矢印 54">
            <a:extLst>
              <a:ext uri="{FF2B5EF4-FFF2-40B4-BE49-F238E27FC236}">
                <a16:creationId xmlns:a16="http://schemas.microsoft.com/office/drawing/2014/main" id="{E15B063B-9D67-E334-C31C-2A614AC14E80}"/>
              </a:ext>
            </a:extLst>
          </p:cNvPr>
          <p:cNvSpPr/>
          <p:nvPr/>
        </p:nvSpPr>
        <p:spPr>
          <a:xfrm>
            <a:off x="1264743" y="3942452"/>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下矢印 55">
            <a:extLst>
              <a:ext uri="{FF2B5EF4-FFF2-40B4-BE49-F238E27FC236}">
                <a16:creationId xmlns:a16="http://schemas.microsoft.com/office/drawing/2014/main" id="{0E9E4F66-3508-3231-8DFE-EFC517914B29}"/>
              </a:ext>
            </a:extLst>
          </p:cNvPr>
          <p:cNvSpPr/>
          <p:nvPr/>
        </p:nvSpPr>
        <p:spPr>
          <a:xfrm>
            <a:off x="1264743" y="4684652"/>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下矢印 56">
            <a:extLst>
              <a:ext uri="{FF2B5EF4-FFF2-40B4-BE49-F238E27FC236}">
                <a16:creationId xmlns:a16="http://schemas.microsoft.com/office/drawing/2014/main" id="{E87BAF61-9C34-F9D2-0AC2-8EB023CCC488}"/>
              </a:ext>
            </a:extLst>
          </p:cNvPr>
          <p:cNvSpPr/>
          <p:nvPr/>
        </p:nvSpPr>
        <p:spPr>
          <a:xfrm>
            <a:off x="1264742" y="5427368"/>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8" name="グラフィックス 57" descr="棒グラフ 単色塗りつぶし">
            <a:extLst>
              <a:ext uri="{FF2B5EF4-FFF2-40B4-BE49-F238E27FC236}">
                <a16:creationId xmlns:a16="http://schemas.microsoft.com/office/drawing/2014/main" id="{6295B16A-2B9C-9E8F-7CEE-AE4FD1A609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667" y="2718675"/>
            <a:ext cx="394357" cy="394357"/>
          </a:xfrm>
          <a:prstGeom prst="rect">
            <a:avLst/>
          </a:prstGeom>
        </p:spPr>
      </p:pic>
      <p:pic>
        <p:nvPicPr>
          <p:cNvPr id="59" name="グラフィックス 58" descr="棒グラフ 単色塗りつぶし">
            <a:extLst>
              <a:ext uri="{FF2B5EF4-FFF2-40B4-BE49-F238E27FC236}">
                <a16:creationId xmlns:a16="http://schemas.microsoft.com/office/drawing/2014/main" id="{990BA847-9B3D-150C-F781-E80AF5DF4B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666" y="3466908"/>
            <a:ext cx="394357" cy="394357"/>
          </a:xfrm>
          <a:prstGeom prst="rect">
            <a:avLst/>
          </a:prstGeom>
        </p:spPr>
      </p:pic>
      <p:sp>
        <p:nvSpPr>
          <p:cNvPr id="61" name="角丸四角形 60">
            <a:extLst>
              <a:ext uri="{FF2B5EF4-FFF2-40B4-BE49-F238E27FC236}">
                <a16:creationId xmlns:a16="http://schemas.microsoft.com/office/drawing/2014/main" id="{68EC316E-DDB3-9574-F73F-C2E1A3CD9E5B}"/>
              </a:ext>
            </a:extLst>
          </p:cNvPr>
          <p:cNvSpPr/>
          <p:nvPr/>
        </p:nvSpPr>
        <p:spPr>
          <a:xfrm>
            <a:off x="255666" y="6357507"/>
            <a:ext cx="2873836" cy="3355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可視化</a:t>
            </a:r>
            <a:endParaRPr kumimoji="1" lang="en-US" altLang="ja-JP" sz="1600" dirty="0"/>
          </a:p>
        </p:txBody>
      </p:sp>
      <p:sp>
        <p:nvSpPr>
          <p:cNvPr id="62" name="テキスト ボックス 61">
            <a:extLst>
              <a:ext uri="{FF2B5EF4-FFF2-40B4-BE49-F238E27FC236}">
                <a16:creationId xmlns:a16="http://schemas.microsoft.com/office/drawing/2014/main" id="{9CD7233F-6DCB-24D2-4987-912370B4996E}"/>
              </a:ext>
            </a:extLst>
          </p:cNvPr>
          <p:cNvSpPr txBox="1"/>
          <p:nvPr/>
        </p:nvSpPr>
        <p:spPr>
          <a:xfrm>
            <a:off x="3221781" y="6363533"/>
            <a:ext cx="5945220" cy="276999"/>
          </a:xfrm>
          <a:prstGeom prst="rect">
            <a:avLst/>
          </a:prstGeom>
          <a:noFill/>
        </p:spPr>
        <p:txBody>
          <a:bodyPr wrap="square" rtlCol="0">
            <a:spAutoFit/>
          </a:bodyPr>
          <a:lstStyle/>
          <a:p>
            <a:pPr marL="171450" indent="-171450">
              <a:buFont typeface="Arial" panose="020B0604020202020204" pitchFamily="34" charset="0"/>
              <a:buChar char="•"/>
            </a:pPr>
            <a:r>
              <a:rPr kumimoji="1" lang="ja-JP" altLang="en-US" sz="1200">
                <a:solidFill>
                  <a:srgbClr val="518ADC"/>
                </a:solidFill>
                <a:latin typeface="Calibri" panose="020F0502020204030204" pitchFamily="34" charset="0"/>
              </a:rPr>
              <a:t>検知した異常や原因、関連するデータなどをユーザインタフェース内で一連管理</a:t>
            </a:r>
            <a:endParaRPr kumimoji="1" lang="en-US" altLang="ja-JP" sz="1200" dirty="0">
              <a:solidFill>
                <a:srgbClr val="518ADC"/>
              </a:solidFill>
              <a:latin typeface="Calibri" panose="020F0502020204030204" pitchFamily="34" charset="0"/>
            </a:endParaRPr>
          </a:p>
        </p:txBody>
      </p:sp>
      <p:pic>
        <p:nvPicPr>
          <p:cNvPr id="63" name="グラフィックス 62" descr="ラベル 枠線">
            <a:extLst>
              <a:ext uri="{FF2B5EF4-FFF2-40B4-BE49-F238E27FC236}">
                <a16:creationId xmlns:a16="http://schemas.microsoft.com/office/drawing/2014/main" id="{4DB5396F-1269-3E89-7885-D5714E4510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13" y="4161411"/>
            <a:ext cx="472062" cy="472062"/>
          </a:xfrm>
          <a:prstGeom prst="rect">
            <a:avLst/>
          </a:prstGeom>
        </p:spPr>
      </p:pic>
      <p:pic>
        <p:nvPicPr>
          <p:cNvPr id="64" name="グラフィックス 63" descr="歯車付きの頭 単色塗りつぶし">
            <a:extLst>
              <a:ext uri="{FF2B5EF4-FFF2-40B4-BE49-F238E27FC236}">
                <a16:creationId xmlns:a16="http://schemas.microsoft.com/office/drawing/2014/main" id="{3A15E4AA-65D4-4DC3-E197-4D010D943C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5666" y="4976586"/>
            <a:ext cx="348493" cy="348493"/>
          </a:xfrm>
          <a:prstGeom prst="rect">
            <a:avLst/>
          </a:prstGeom>
        </p:spPr>
      </p:pic>
      <p:pic>
        <p:nvPicPr>
          <p:cNvPr id="65" name="グラフィックス 64" descr="歯車付きの頭 単色塗りつぶし">
            <a:extLst>
              <a:ext uri="{FF2B5EF4-FFF2-40B4-BE49-F238E27FC236}">
                <a16:creationId xmlns:a16="http://schemas.microsoft.com/office/drawing/2014/main" id="{9E977660-7F60-E469-2FC0-F826E723C0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3778" y="5682039"/>
            <a:ext cx="348493" cy="348493"/>
          </a:xfrm>
          <a:prstGeom prst="rect">
            <a:avLst/>
          </a:prstGeom>
        </p:spPr>
      </p:pic>
      <p:sp>
        <p:nvSpPr>
          <p:cNvPr id="66" name="下矢印 65">
            <a:extLst>
              <a:ext uri="{FF2B5EF4-FFF2-40B4-BE49-F238E27FC236}">
                <a16:creationId xmlns:a16="http://schemas.microsoft.com/office/drawing/2014/main" id="{07A8AF52-BEDB-7600-0DA8-6885D529C67F}"/>
              </a:ext>
            </a:extLst>
          </p:cNvPr>
          <p:cNvSpPr/>
          <p:nvPr/>
        </p:nvSpPr>
        <p:spPr>
          <a:xfrm>
            <a:off x="1264742" y="6117426"/>
            <a:ext cx="855677" cy="167780"/>
          </a:xfrm>
          <a:prstGeom prst="downArrow">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食事をしている人 単色塗りつぶし">
            <a:extLst>
              <a:ext uri="{FF2B5EF4-FFF2-40B4-BE49-F238E27FC236}">
                <a16:creationId xmlns:a16="http://schemas.microsoft.com/office/drawing/2014/main" id="{A5C12AA3-C4BE-77C5-0E3A-0A3FAA997C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4112" y="6335604"/>
            <a:ext cx="357463" cy="357463"/>
          </a:xfrm>
          <a:prstGeom prst="rect">
            <a:avLst/>
          </a:prstGeom>
        </p:spPr>
      </p:pic>
      <p:pic>
        <p:nvPicPr>
          <p:cNvPr id="69" name="グラフィックス 68" descr="チェックリスト 単色塗りつぶし">
            <a:extLst>
              <a:ext uri="{FF2B5EF4-FFF2-40B4-BE49-F238E27FC236}">
                <a16:creationId xmlns:a16="http://schemas.microsoft.com/office/drawing/2014/main" id="{172D6B61-FE7A-9315-030E-5063B57C1F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778" y="1984889"/>
            <a:ext cx="383997" cy="383997"/>
          </a:xfrm>
          <a:prstGeom prst="rect">
            <a:avLst/>
          </a:prstGeom>
        </p:spPr>
      </p:pic>
    </p:spTree>
    <p:extLst>
      <p:ext uri="{BB962C8B-B14F-4D97-AF65-F5344CB8AC3E}">
        <p14:creationId xmlns:p14="http://schemas.microsoft.com/office/powerpoint/2010/main" val="14909355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NTT-WEST OJT</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9</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1</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36902315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8FAFF"/>
        </a:solidFill>
        <a:effectLst/>
      </p:bgPr>
    </p:bg>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9BF12A34-B497-5AC2-DE69-A69A684AF92B}"/>
              </a:ext>
            </a:extLst>
          </p:cNvPr>
          <p:cNvSpPr/>
          <p:nvPr/>
        </p:nvSpPr>
        <p:spPr>
          <a:xfrm>
            <a:off x="7237608" y="1137614"/>
            <a:ext cx="3968451" cy="318659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8DB45C81-931D-9749-0FF0-04194D05E3D8}"/>
              </a:ext>
            </a:extLst>
          </p:cNvPr>
          <p:cNvSpPr/>
          <p:nvPr/>
        </p:nvSpPr>
        <p:spPr>
          <a:xfrm>
            <a:off x="801112" y="1140977"/>
            <a:ext cx="6109486" cy="5607781"/>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PM</a:t>
            </a:r>
            <a:r>
              <a:rPr kumimoji="1" lang="ja-JP" altLang="en-US" sz="2000">
                <a:latin typeface="Meiryo UI" panose="020B0604030504040204" pitchFamily="34" charset="-128"/>
                <a:ea typeface="Meiryo UI" panose="020B0604030504040204" pitchFamily="34" charset="-128"/>
              </a:rPr>
              <a:t>トポロジ</a:t>
            </a:r>
          </a:p>
        </p:txBody>
      </p:sp>
      <p:sp>
        <p:nvSpPr>
          <p:cNvPr id="32" name="テキスト ボックス 31">
            <a:extLst>
              <a:ext uri="{FF2B5EF4-FFF2-40B4-BE49-F238E27FC236}">
                <a16:creationId xmlns:a16="http://schemas.microsoft.com/office/drawing/2014/main" id="{7B4054A8-439E-796A-E212-6E081E21BEC6}"/>
              </a:ext>
            </a:extLst>
          </p:cNvPr>
          <p:cNvSpPr txBox="1"/>
          <p:nvPr/>
        </p:nvSpPr>
        <p:spPr>
          <a:xfrm>
            <a:off x="4690731" y="1748584"/>
            <a:ext cx="621934" cy="276999"/>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99902</a:t>
            </a:r>
          </a:p>
        </p:txBody>
      </p:sp>
      <p:sp>
        <p:nvSpPr>
          <p:cNvPr id="3" name="角丸四角形 2">
            <a:extLst>
              <a:ext uri="{FF2B5EF4-FFF2-40B4-BE49-F238E27FC236}">
                <a16:creationId xmlns:a16="http://schemas.microsoft.com/office/drawing/2014/main" id="{74C30324-BDD0-C8B0-B5A5-98FCE28A98FF}"/>
              </a:ext>
            </a:extLst>
          </p:cNvPr>
          <p:cNvSpPr/>
          <p:nvPr/>
        </p:nvSpPr>
        <p:spPr>
          <a:xfrm>
            <a:off x="2688723" y="3433498"/>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TAC</a:t>
            </a:r>
            <a:endParaRPr kumimoji="1" lang="ja-JP" altLang="en-US" sz="1600"/>
          </a:p>
        </p:txBody>
      </p:sp>
      <p:sp>
        <p:nvSpPr>
          <p:cNvPr id="4" name="テキスト ボックス 3">
            <a:extLst>
              <a:ext uri="{FF2B5EF4-FFF2-40B4-BE49-F238E27FC236}">
                <a16:creationId xmlns:a16="http://schemas.microsoft.com/office/drawing/2014/main" id="{A6D69EF8-1B16-A80C-4E06-202E4609C0B6}"/>
              </a:ext>
            </a:extLst>
          </p:cNvPr>
          <p:cNvSpPr txBox="1"/>
          <p:nvPr/>
        </p:nvSpPr>
        <p:spPr>
          <a:xfrm>
            <a:off x="4705765" y="3497600"/>
            <a:ext cx="621934" cy="276999"/>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1</a:t>
            </a:r>
          </a:p>
        </p:txBody>
      </p:sp>
      <p:sp>
        <p:nvSpPr>
          <p:cNvPr id="5" name="角丸四角形 4">
            <a:extLst>
              <a:ext uri="{FF2B5EF4-FFF2-40B4-BE49-F238E27FC236}">
                <a16:creationId xmlns:a16="http://schemas.microsoft.com/office/drawing/2014/main" id="{492B33B8-54F3-3E16-E90A-10BEB3EBC395}"/>
              </a:ext>
            </a:extLst>
          </p:cNvPr>
          <p:cNvSpPr/>
          <p:nvPr/>
        </p:nvSpPr>
        <p:spPr>
          <a:xfrm>
            <a:off x="2688721" y="4327568"/>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CU</a:t>
            </a:r>
            <a:endParaRPr kumimoji="1" lang="ja-JP" altLang="en-US" sz="1600"/>
          </a:p>
        </p:txBody>
      </p:sp>
      <p:sp>
        <p:nvSpPr>
          <p:cNvPr id="6" name="角丸四角形 5">
            <a:extLst>
              <a:ext uri="{FF2B5EF4-FFF2-40B4-BE49-F238E27FC236}">
                <a16:creationId xmlns:a16="http://schemas.microsoft.com/office/drawing/2014/main" id="{0245CEB7-283A-71B2-11EC-9BAE05CD347B}"/>
              </a:ext>
            </a:extLst>
          </p:cNvPr>
          <p:cNvSpPr/>
          <p:nvPr/>
        </p:nvSpPr>
        <p:spPr>
          <a:xfrm>
            <a:off x="2688723" y="5228030"/>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DU</a:t>
            </a:r>
            <a:endParaRPr kumimoji="1" lang="ja-JP" altLang="en-US" sz="1600"/>
          </a:p>
        </p:txBody>
      </p:sp>
      <p:sp>
        <p:nvSpPr>
          <p:cNvPr id="7" name="角丸四角形 6">
            <a:extLst>
              <a:ext uri="{FF2B5EF4-FFF2-40B4-BE49-F238E27FC236}">
                <a16:creationId xmlns:a16="http://schemas.microsoft.com/office/drawing/2014/main" id="{4467E01E-CCD9-4611-7F5F-99E4E25D323E}"/>
              </a:ext>
            </a:extLst>
          </p:cNvPr>
          <p:cNvSpPr/>
          <p:nvPr/>
        </p:nvSpPr>
        <p:spPr>
          <a:xfrm>
            <a:off x="1229909" y="6153468"/>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CELL</a:t>
            </a:r>
            <a:endParaRPr kumimoji="1" lang="ja-JP" altLang="en-US" sz="1600"/>
          </a:p>
        </p:txBody>
      </p:sp>
      <p:sp>
        <p:nvSpPr>
          <p:cNvPr id="8" name="角丸四角形 7">
            <a:extLst>
              <a:ext uri="{FF2B5EF4-FFF2-40B4-BE49-F238E27FC236}">
                <a16:creationId xmlns:a16="http://schemas.microsoft.com/office/drawing/2014/main" id="{D6AB02BC-D6ED-99CF-C4CB-C78444546ED4}"/>
              </a:ext>
            </a:extLst>
          </p:cNvPr>
          <p:cNvSpPr/>
          <p:nvPr/>
        </p:nvSpPr>
        <p:spPr>
          <a:xfrm>
            <a:off x="4206430" y="6153467"/>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CELL</a:t>
            </a:r>
            <a:endParaRPr kumimoji="1" lang="ja-JP" altLang="en-US" sz="1600"/>
          </a:p>
        </p:txBody>
      </p:sp>
      <p:sp>
        <p:nvSpPr>
          <p:cNvPr id="9" name="テキスト ボックス 8">
            <a:extLst>
              <a:ext uri="{FF2B5EF4-FFF2-40B4-BE49-F238E27FC236}">
                <a16:creationId xmlns:a16="http://schemas.microsoft.com/office/drawing/2014/main" id="{C8BB4F5C-ADA9-F7C6-6FEE-BFD6F220B5F6}"/>
              </a:ext>
            </a:extLst>
          </p:cNvPr>
          <p:cNvSpPr txBox="1"/>
          <p:nvPr/>
        </p:nvSpPr>
        <p:spPr>
          <a:xfrm>
            <a:off x="4710397" y="4394426"/>
            <a:ext cx="621934" cy="276999"/>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1</a:t>
            </a:r>
          </a:p>
        </p:txBody>
      </p:sp>
      <p:sp>
        <p:nvSpPr>
          <p:cNvPr id="10" name="テキスト ボックス 9">
            <a:extLst>
              <a:ext uri="{FF2B5EF4-FFF2-40B4-BE49-F238E27FC236}">
                <a16:creationId xmlns:a16="http://schemas.microsoft.com/office/drawing/2014/main" id="{6EEDB8B8-982D-AEBA-57A5-C1BB5C404555}"/>
              </a:ext>
            </a:extLst>
          </p:cNvPr>
          <p:cNvSpPr txBox="1"/>
          <p:nvPr/>
        </p:nvSpPr>
        <p:spPr>
          <a:xfrm>
            <a:off x="4705765" y="5265125"/>
            <a:ext cx="621934" cy="276999"/>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1</a:t>
            </a:r>
          </a:p>
        </p:txBody>
      </p:sp>
      <p:sp>
        <p:nvSpPr>
          <p:cNvPr id="12" name="テキスト ボックス 11">
            <a:extLst>
              <a:ext uri="{FF2B5EF4-FFF2-40B4-BE49-F238E27FC236}">
                <a16:creationId xmlns:a16="http://schemas.microsoft.com/office/drawing/2014/main" id="{5F5CB321-0EE9-B556-4626-8296EC36C23A}"/>
              </a:ext>
            </a:extLst>
          </p:cNvPr>
          <p:cNvSpPr txBox="1"/>
          <p:nvPr/>
        </p:nvSpPr>
        <p:spPr>
          <a:xfrm>
            <a:off x="3129608" y="6097007"/>
            <a:ext cx="865211" cy="461665"/>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1</a:t>
            </a:r>
          </a:p>
          <a:p>
            <a:pPr algn="ctr"/>
            <a:r>
              <a:rPr kumimoji="1" lang="en-US" altLang="ja-JP" sz="1200" dirty="0">
                <a:solidFill>
                  <a:srgbClr val="FF0000"/>
                </a:solidFill>
                <a:latin typeface="Calibri" panose="020F0502020204030204" pitchFamily="34" charset="0"/>
              </a:rPr>
              <a:t>(180225)</a:t>
            </a:r>
          </a:p>
        </p:txBody>
      </p:sp>
      <p:sp>
        <p:nvSpPr>
          <p:cNvPr id="13" name="テキスト ボックス 12">
            <a:extLst>
              <a:ext uri="{FF2B5EF4-FFF2-40B4-BE49-F238E27FC236}">
                <a16:creationId xmlns:a16="http://schemas.microsoft.com/office/drawing/2014/main" id="{0717AFF1-5019-F7D0-E827-65942B3F624F}"/>
              </a:ext>
            </a:extLst>
          </p:cNvPr>
          <p:cNvSpPr txBox="1"/>
          <p:nvPr/>
        </p:nvSpPr>
        <p:spPr>
          <a:xfrm>
            <a:off x="6108511" y="6097006"/>
            <a:ext cx="865211" cy="461665"/>
          </a:xfrm>
          <a:prstGeom prst="rect">
            <a:avLst/>
          </a:prstGeom>
          <a:noFill/>
        </p:spPr>
        <p:txBody>
          <a:bodyPr wrap="square" rtlCol="0">
            <a:spAutoFit/>
          </a:bodyPr>
          <a:lstStyle/>
          <a:p>
            <a:pPr algn="ctr"/>
            <a:r>
              <a:rPr kumimoji="1" lang="en-US" altLang="ja-JP" sz="1200" dirty="0">
                <a:solidFill>
                  <a:srgbClr val="FF0000"/>
                </a:solidFill>
                <a:latin typeface="Calibri" panose="020F0502020204030204" pitchFamily="34" charset="0"/>
              </a:rPr>
              <a:t>2</a:t>
            </a:r>
          </a:p>
          <a:p>
            <a:pPr algn="ctr"/>
            <a:r>
              <a:rPr kumimoji="1" lang="en-US" altLang="ja-JP" sz="1200" dirty="0">
                <a:solidFill>
                  <a:srgbClr val="FF0000"/>
                </a:solidFill>
                <a:latin typeface="Calibri" panose="020F0502020204030204" pitchFamily="34" charset="0"/>
              </a:rPr>
              <a:t>(180226)</a:t>
            </a:r>
          </a:p>
        </p:txBody>
      </p:sp>
      <p:cxnSp>
        <p:nvCxnSpPr>
          <p:cNvPr id="17" name="直線コネクタ 16">
            <a:extLst>
              <a:ext uri="{FF2B5EF4-FFF2-40B4-BE49-F238E27FC236}">
                <a16:creationId xmlns:a16="http://schemas.microsoft.com/office/drawing/2014/main" id="{DBFB7955-B686-8DFE-4071-419A9F139AEB}"/>
              </a:ext>
            </a:extLst>
          </p:cNvPr>
          <p:cNvCxnSpPr>
            <a:stCxn id="3" idx="2"/>
            <a:endCxn id="5" idx="0"/>
          </p:cNvCxnSpPr>
          <p:nvPr/>
        </p:nvCxnSpPr>
        <p:spPr>
          <a:xfrm flipH="1">
            <a:off x="3689727" y="3838703"/>
            <a:ext cx="2" cy="4888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982C1B8-2279-5BFB-69CF-E084109D387B}"/>
              </a:ext>
            </a:extLst>
          </p:cNvPr>
          <p:cNvCxnSpPr>
            <a:stCxn id="5" idx="2"/>
            <a:endCxn id="6" idx="0"/>
          </p:cNvCxnSpPr>
          <p:nvPr/>
        </p:nvCxnSpPr>
        <p:spPr>
          <a:xfrm>
            <a:off x="3689727" y="4732773"/>
            <a:ext cx="2" cy="4952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カギ線コネクタ 21">
            <a:extLst>
              <a:ext uri="{FF2B5EF4-FFF2-40B4-BE49-F238E27FC236}">
                <a16:creationId xmlns:a16="http://schemas.microsoft.com/office/drawing/2014/main" id="{36FFB788-7FAE-7546-C610-F45666B3CD65}"/>
              </a:ext>
            </a:extLst>
          </p:cNvPr>
          <p:cNvCxnSpPr>
            <a:stCxn id="6" idx="2"/>
            <a:endCxn id="7" idx="0"/>
          </p:cNvCxnSpPr>
          <p:nvPr/>
        </p:nvCxnSpPr>
        <p:spPr>
          <a:xfrm rot="5400000">
            <a:off x="2700206" y="5163944"/>
            <a:ext cx="520233" cy="1458814"/>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24" name="カギ線コネクタ 23">
            <a:extLst>
              <a:ext uri="{FF2B5EF4-FFF2-40B4-BE49-F238E27FC236}">
                <a16:creationId xmlns:a16="http://schemas.microsoft.com/office/drawing/2014/main" id="{C6A62DD4-CE14-BECC-EE33-77D762AB9350}"/>
              </a:ext>
            </a:extLst>
          </p:cNvPr>
          <p:cNvCxnSpPr>
            <a:stCxn id="6" idx="2"/>
            <a:endCxn id="8" idx="0"/>
          </p:cNvCxnSpPr>
          <p:nvPr/>
        </p:nvCxnSpPr>
        <p:spPr>
          <a:xfrm rot="16200000" flipH="1">
            <a:off x="4188466" y="5134497"/>
            <a:ext cx="520232" cy="1517707"/>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8DBAB015-95EC-39A5-C5CD-D1B5A45248F4}"/>
              </a:ext>
            </a:extLst>
          </p:cNvPr>
          <p:cNvSpPr txBox="1"/>
          <p:nvPr/>
        </p:nvSpPr>
        <p:spPr>
          <a:xfrm>
            <a:off x="2282665" y="1246652"/>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PM</a:t>
            </a:r>
            <a:r>
              <a:rPr kumimoji="1" lang="ja-JP" altLang="en-US" sz="1400" b="1">
                <a:solidFill>
                  <a:srgbClr val="518ADC"/>
                </a:solidFill>
                <a:latin typeface="Calibri" panose="020F0502020204030204" pitchFamily="34" charset="0"/>
              </a:rPr>
              <a:t>トポロジヒエラルキー</a:t>
            </a:r>
            <a:r>
              <a:rPr kumimoji="1" lang="en-US" altLang="ja-JP" sz="1400" b="1" dirty="0">
                <a:solidFill>
                  <a:srgbClr val="518ADC"/>
                </a:solidFill>
                <a:latin typeface="Calibri" panose="020F0502020204030204" pitchFamily="34" charset="0"/>
              </a:rPr>
              <a:t> (UC1/UC3)</a:t>
            </a:r>
          </a:p>
        </p:txBody>
      </p:sp>
      <p:cxnSp>
        <p:nvCxnSpPr>
          <p:cNvPr id="18" name="直線コネクタ 17">
            <a:extLst>
              <a:ext uri="{FF2B5EF4-FFF2-40B4-BE49-F238E27FC236}">
                <a16:creationId xmlns:a16="http://schemas.microsoft.com/office/drawing/2014/main" id="{8D085677-42D5-73BE-FDAB-48D09A0F3F34}"/>
              </a:ext>
            </a:extLst>
          </p:cNvPr>
          <p:cNvCxnSpPr/>
          <p:nvPr/>
        </p:nvCxnSpPr>
        <p:spPr>
          <a:xfrm>
            <a:off x="8907544" y="2043009"/>
            <a:ext cx="1" cy="492077"/>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B649E6E-BE47-D9AC-DA48-74B36E753FFB}"/>
              </a:ext>
            </a:extLst>
          </p:cNvPr>
          <p:cNvCxnSpPr/>
          <p:nvPr/>
        </p:nvCxnSpPr>
        <p:spPr>
          <a:xfrm>
            <a:off x="8907542" y="2953925"/>
            <a:ext cx="1" cy="492077"/>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角丸四角形 10">
            <a:extLst>
              <a:ext uri="{FF2B5EF4-FFF2-40B4-BE49-F238E27FC236}">
                <a16:creationId xmlns:a16="http://schemas.microsoft.com/office/drawing/2014/main" id="{E1C515E2-6749-E33B-8779-612E5FDD7B26}"/>
              </a:ext>
            </a:extLst>
          </p:cNvPr>
          <p:cNvSpPr/>
          <p:nvPr/>
        </p:nvSpPr>
        <p:spPr>
          <a:xfrm>
            <a:off x="7906540" y="1652492"/>
            <a:ext cx="2002011" cy="40520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Region</a:t>
            </a:r>
            <a:endParaRPr kumimoji="1" lang="ja-JP" altLang="en-US" sz="1600"/>
          </a:p>
        </p:txBody>
      </p:sp>
      <p:sp>
        <p:nvSpPr>
          <p:cNvPr id="14" name="角丸四角形 13">
            <a:extLst>
              <a:ext uri="{FF2B5EF4-FFF2-40B4-BE49-F238E27FC236}">
                <a16:creationId xmlns:a16="http://schemas.microsoft.com/office/drawing/2014/main" id="{5338D76D-BCF1-CBA9-F6DD-AB38CA2FF243}"/>
              </a:ext>
            </a:extLst>
          </p:cNvPr>
          <p:cNvSpPr/>
          <p:nvPr/>
        </p:nvSpPr>
        <p:spPr>
          <a:xfrm>
            <a:off x="7906539" y="2541903"/>
            <a:ext cx="2002011" cy="40520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Site</a:t>
            </a:r>
            <a:endParaRPr kumimoji="1" lang="ja-JP" altLang="en-US" sz="1600"/>
          </a:p>
        </p:txBody>
      </p:sp>
      <p:sp>
        <p:nvSpPr>
          <p:cNvPr id="16" name="角丸四角形 15">
            <a:extLst>
              <a:ext uri="{FF2B5EF4-FFF2-40B4-BE49-F238E27FC236}">
                <a16:creationId xmlns:a16="http://schemas.microsoft.com/office/drawing/2014/main" id="{2D8E3F20-2211-189A-4669-88CD90A746ED}"/>
              </a:ext>
            </a:extLst>
          </p:cNvPr>
          <p:cNvSpPr/>
          <p:nvPr/>
        </p:nvSpPr>
        <p:spPr>
          <a:xfrm>
            <a:off x="7906539" y="3431314"/>
            <a:ext cx="2002011" cy="405205"/>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CELL</a:t>
            </a:r>
            <a:endParaRPr kumimoji="1" lang="ja-JP" altLang="en-US" sz="1600"/>
          </a:p>
        </p:txBody>
      </p:sp>
      <p:sp>
        <p:nvSpPr>
          <p:cNvPr id="21" name="テキスト ボックス 20">
            <a:extLst>
              <a:ext uri="{FF2B5EF4-FFF2-40B4-BE49-F238E27FC236}">
                <a16:creationId xmlns:a16="http://schemas.microsoft.com/office/drawing/2014/main" id="{8518F8C3-FFEF-B118-FF77-97F9E03EB778}"/>
              </a:ext>
            </a:extLst>
          </p:cNvPr>
          <p:cNvSpPr txBox="1"/>
          <p:nvPr/>
        </p:nvSpPr>
        <p:spPr>
          <a:xfrm>
            <a:off x="9915150" y="1709015"/>
            <a:ext cx="621934" cy="276999"/>
          </a:xfrm>
          <a:prstGeom prst="rect">
            <a:avLst/>
          </a:prstGeom>
          <a:noFill/>
        </p:spPr>
        <p:txBody>
          <a:bodyPr wrap="square" rtlCol="0">
            <a:spAutoFit/>
          </a:bodyPr>
          <a:lstStyle/>
          <a:p>
            <a:pPr algn="ctr"/>
            <a:r>
              <a:rPr kumimoji="1" lang="ja-JP" altLang="en-US" sz="1200">
                <a:solidFill>
                  <a:srgbClr val="FF0000"/>
                </a:solidFill>
                <a:latin typeface="Calibri" panose="020F0502020204030204" pitchFamily="34" charset="0"/>
              </a:rPr>
              <a:t>関西</a:t>
            </a:r>
            <a:endParaRPr kumimoji="1" lang="en-US" altLang="ja-JP" sz="1200" dirty="0">
              <a:solidFill>
                <a:srgbClr val="FF0000"/>
              </a:solidFill>
              <a:latin typeface="Calibri" panose="020F0502020204030204" pitchFamily="34" charset="0"/>
            </a:endParaRPr>
          </a:p>
        </p:txBody>
      </p:sp>
      <p:sp>
        <p:nvSpPr>
          <p:cNvPr id="23" name="テキスト ボックス 22">
            <a:extLst>
              <a:ext uri="{FF2B5EF4-FFF2-40B4-BE49-F238E27FC236}">
                <a16:creationId xmlns:a16="http://schemas.microsoft.com/office/drawing/2014/main" id="{306E957F-AFF8-0177-99C9-0E9A64B2944F}"/>
              </a:ext>
            </a:extLst>
          </p:cNvPr>
          <p:cNvSpPr txBox="1"/>
          <p:nvPr/>
        </p:nvSpPr>
        <p:spPr>
          <a:xfrm>
            <a:off x="9934104" y="2606005"/>
            <a:ext cx="1936439" cy="276999"/>
          </a:xfrm>
          <a:prstGeom prst="rect">
            <a:avLst/>
          </a:prstGeom>
          <a:noFill/>
        </p:spPr>
        <p:txBody>
          <a:bodyPr wrap="square" rtlCol="0">
            <a:spAutoFit/>
          </a:bodyPr>
          <a:lstStyle/>
          <a:p>
            <a:r>
              <a:rPr kumimoji="1" lang="en-US" altLang="ja-JP" sz="1200" dirty="0">
                <a:solidFill>
                  <a:srgbClr val="FF0000"/>
                </a:solidFill>
                <a:latin typeface="Calibri" panose="020F0502020204030204" pitchFamily="34" charset="0"/>
              </a:rPr>
              <a:t>E0001 – E0030</a:t>
            </a:r>
          </a:p>
        </p:txBody>
      </p:sp>
      <p:sp>
        <p:nvSpPr>
          <p:cNvPr id="26" name="テキスト ボックス 25">
            <a:extLst>
              <a:ext uri="{FF2B5EF4-FFF2-40B4-BE49-F238E27FC236}">
                <a16:creationId xmlns:a16="http://schemas.microsoft.com/office/drawing/2014/main" id="{F8C901F3-84A6-EB93-6CC6-7AC1D73CD396}"/>
              </a:ext>
            </a:extLst>
          </p:cNvPr>
          <p:cNvSpPr txBox="1"/>
          <p:nvPr/>
        </p:nvSpPr>
        <p:spPr>
          <a:xfrm>
            <a:off x="9941333" y="3495416"/>
            <a:ext cx="1936439" cy="276999"/>
          </a:xfrm>
          <a:prstGeom prst="rect">
            <a:avLst/>
          </a:prstGeom>
          <a:noFill/>
        </p:spPr>
        <p:txBody>
          <a:bodyPr wrap="square" rtlCol="0">
            <a:spAutoFit/>
          </a:bodyPr>
          <a:lstStyle/>
          <a:p>
            <a:r>
              <a:rPr kumimoji="1" lang="en-US" altLang="ja-JP" sz="1200" dirty="0">
                <a:solidFill>
                  <a:srgbClr val="FF0000"/>
                </a:solidFill>
                <a:latin typeface="Calibri" panose="020F0502020204030204" pitchFamily="34" charset="0"/>
              </a:rPr>
              <a:t>C0001 - C0003</a:t>
            </a:r>
          </a:p>
        </p:txBody>
      </p:sp>
      <p:sp>
        <p:nvSpPr>
          <p:cNvPr id="27" name="テキスト ボックス 26">
            <a:extLst>
              <a:ext uri="{FF2B5EF4-FFF2-40B4-BE49-F238E27FC236}">
                <a16:creationId xmlns:a16="http://schemas.microsoft.com/office/drawing/2014/main" id="{C071E4DB-0E63-EBD5-737F-897674FEA099}"/>
              </a:ext>
            </a:extLst>
          </p:cNvPr>
          <p:cNvSpPr txBox="1"/>
          <p:nvPr/>
        </p:nvSpPr>
        <p:spPr>
          <a:xfrm>
            <a:off x="7679306" y="1243289"/>
            <a:ext cx="4198466" cy="307777"/>
          </a:xfrm>
          <a:prstGeom prst="rect">
            <a:avLst/>
          </a:prstGeom>
          <a:noFill/>
        </p:spPr>
        <p:txBody>
          <a:bodyPr wrap="square" rtlCol="0">
            <a:spAutoFit/>
          </a:bodyPr>
          <a:lstStyle/>
          <a:p>
            <a:r>
              <a:rPr kumimoji="1" lang="en-US" altLang="ja-JP" sz="1400" b="1" dirty="0">
                <a:solidFill>
                  <a:schemeClr val="bg2">
                    <a:lumMod val="75000"/>
                  </a:schemeClr>
                </a:solidFill>
                <a:latin typeface="Calibri" panose="020F0502020204030204" pitchFamily="34" charset="0"/>
              </a:rPr>
              <a:t>CM</a:t>
            </a:r>
            <a:r>
              <a:rPr kumimoji="1" lang="ja-JP" altLang="en-US" sz="1400" b="1">
                <a:solidFill>
                  <a:schemeClr val="bg2">
                    <a:lumMod val="75000"/>
                  </a:schemeClr>
                </a:solidFill>
                <a:latin typeface="Calibri" panose="020F0502020204030204" pitchFamily="34" charset="0"/>
              </a:rPr>
              <a:t>トポロジヒエラルキー</a:t>
            </a:r>
            <a:r>
              <a:rPr kumimoji="1" lang="en-US" altLang="ja-JP" sz="1400" b="1" dirty="0">
                <a:solidFill>
                  <a:schemeClr val="bg2">
                    <a:lumMod val="75000"/>
                  </a:schemeClr>
                </a:solidFill>
                <a:latin typeface="Calibri" panose="020F0502020204030204" pitchFamily="34" charset="0"/>
              </a:rPr>
              <a:t> (UC2)</a:t>
            </a:r>
          </a:p>
        </p:txBody>
      </p:sp>
      <p:sp>
        <p:nvSpPr>
          <p:cNvPr id="29" name="テキスト ボックス 28">
            <a:extLst>
              <a:ext uri="{FF2B5EF4-FFF2-40B4-BE49-F238E27FC236}">
                <a16:creationId xmlns:a16="http://schemas.microsoft.com/office/drawing/2014/main" id="{CEC68BF5-6253-0BEC-C985-25E06BF2317E}"/>
              </a:ext>
            </a:extLst>
          </p:cNvPr>
          <p:cNvSpPr txBox="1"/>
          <p:nvPr/>
        </p:nvSpPr>
        <p:spPr>
          <a:xfrm>
            <a:off x="4705765" y="2626901"/>
            <a:ext cx="621934" cy="276999"/>
          </a:xfrm>
          <a:prstGeom prst="rect">
            <a:avLst/>
          </a:prstGeom>
          <a:noFill/>
        </p:spPr>
        <p:txBody>
          <a:bodyPr wrap="square" rtlCol="0">
            <a:spAutoFit/>
          </a:bodyPr>
          <a:lstStyle/>
          <a:p>
            <a:pPr algn="ctr"/>
            <a:r>
              <a:rPr kumimoji="1" lang="ja-JP" altLang="en-US" sz="1200">
                <a:solidFill>
                  <a:srgbClr val="FF0000"/>
                </a:solidFill>
                <a:latin typeface="Calibri" panose="020F0502020204030204" pitchFamily="34" charset="0"/>
              </a:rPr>
              <a:t>関西</a:t>
            </a:r>
            <a:endParaRPr kumimoji="1" lang="en-US" altLang="ja-JP" sz="1200" dirty="0">
              <a:solidFill>
                <a:srgbClr val="FF0000"/>
              </a:solidFill>
              <a:latin typeface="Calibri" panose="020F0502020204030204" pitchFamily="34" charset="0"/>
            </a:endParaRPr>
          </a:p>
        </p:txBody>
      </p:sp>
      <p:cxnSp>
        <p:nvCxnSpPr>
          <p:cNvPr id="30" name="直線コネクタ 29">
            <a:extLst>
              <a:ext uri="{FF2B5EF4-FFF2-40B4-BE49-F238E27FC236}">
                <a16:creationId xmlns:a16="http://schemas.microsoft.com/office/drawing/2014/main" id="{D30E760D-1645-8969-AF5A-2A4DE3D0F9A0}"/>
              </a:ext>
            </a:extLst>
          </p:cNvPr>
          <p:cNvCxnSpPr/>
          <p:nvPr/>
        </p:nvCxnSpPr>
        <p:spPr>
          <a:xfrm flipH="1">
            <a:off x="3689723" y="2942792"/>
            <a:ext cx="2" cy="4888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6E677D5-A02F-9467-8295-645BBA4D00B4}"/>
              </a:ext>
            </a:extLst>
          </p:cNvPr>
          <p:cNvCxnSpPr/>
          <p:nvPr/>
        </p:nvCxnSpPr>
        <p:spPr>
          <a:xfrm flipH="1">
            <a:off x="3689721" y="2080315"/>
            <a:ext cx="2" cy="48886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角丸四角形 41">
            <a:extLst>
              <a:ext uri="{FF2B5EF4-FFF2-40B4-BE49-F238E27FC236}">
                <a16:creationId xmlns:a16="http://schemas.microsoft.com/office/drawing/2014/main" id="{80F29759-A5BB-5B42-9A23-A808141BEA42}"/>
              </a:ext>
            </a:extLst>
          </p:cNvPr>
          <p:cNvSpPr/>
          <p:nvPr/>
        </p:nvSpPr>
        <p:spPr>
          <a:xfrm>
            <a:off x="2688720" y="1684482"/>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PLMN</a:t>
            </a:r>
            <a:endParaRPr kumimoji="1" lang="ja-JP" altLang="en-US" sz="1600"/>
          </a:p>
        </p:txBody>
      </p:sp>
      <p:sp>
        <p:nvSpPr>
          <p:cNvPr id="28" name="角丸四角形 27">
            <a:extLst>
              <a:ext uri="{FF2B5EF4-FFF2-40B4-BE49-F238E27FC236}">
                <a16:creationId xmlns:a16="http://schemas.microsoft.com/office/drawing/2014/main" id="{964020EE-306F-4D38-6CAC-DFF4D6F5453F}"/>
              </a:ext>
            </a:extLst>
          </p:cNvPr>
          <p:cNvSpPr/>
          <p:nvPr/>
        </p:nvSpPr>
        <p:spPr>
          <a:xfrm>
            <a:off x="2688720" y="2544087"/>
            <a:ext cx="2002011" cy="40520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Region</a:t>
            </a:r>
            <a:endParaRPr kumimoji="1" lang="ja-JP" altLang="en-US" sz="1600"/>
          </a:p>
        </p:txBody>
      </p:sp>
    </p:spTree>
    <p:extLst>
      <p:ext uri="{BB962C8B-B14F-4D97-AF65-F5344CB8AC3E}">
        <p14:creationId xmlns:p14="http://schemas.microsoft.com/office/powerpoint/2010/main" val="170045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PM Sample file</a:t>
            </a:r>
            <a:endParaRPr kumimoji="1" lang="ja-JP" altLang="en-US" sz="20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00F1647D-0C39-E293-1594-B74E47505868}"/>
              </a:ext>
            </a:extLst>
          </p:cNvPr>
          <p:cNvSpPr txBox="1"/>
          <p:nvPr/>
        </p:nvSpPr>
        <p:spPr>
          <a:xfrm>
            <a:off x="224287" y="1091547"/>
            <a:ext cx="11783683" cy="830997"/>
          </a:xfrm>
          <a:prstGeom prst="rect">
            <a:avLst/>
          </a:prstGeom>
          <a:noFill/>
        </p:spPr>
        <p:txBody>
          <a:bodyPr wrap="square" rtlCol="0">
            <a:spAutoFit/>
          </a:bodyPr>
          <a:lstStyle/>
          <a:p>
            <a:r>
              <a:rPr kumimoji="1" lang="en-US" altLang="ja-JP" sz="1600" dirty="0">
                <a:solidFill>
                  <a:schemeClr val="accent5">
                    <a:lumMod val="50000"/>
                  </a:schemeClr>
                </a:solidFill>
              </a:rPr>
              <a:t>Many counters in the PM list do not exist sample PM file</a:t>
            </a:r>
          </a:p>
          <a:p>
            <a:endParaRPr kumimoji="1" lang="en-US" altLang="ja-JP" sz="1600" dirty="0">
              <a:solidFill>
                <a:schemeClr val="accent5">
                  <a:lumMod val="50000"/>
                </a:schemeClr>
              </a:solidFill>
            </a:endParaRPr>
          </a:p>
          <a:p>
            <a:r>
              <a:rPr kumimoji="1" lang="en-US" altLang="ja-JP" sz="1600" dirty="0">
                <a:solidFill>
                  <a:schemeClr val="accent5">
                    <a:lumMod val="50000"/>
                  </a:schemeClr>
                </a:solidFill>
              </a:rPr>
              <a:t>3 counters are not listed PM list (looks these are referred to 3GPP)</a:t>
            </a:r>
            <a:endParaRPr kumimoji="1" lang="ja-JP" altLang="en-US" sz="1600">
              <a:solidFill>
                <a:schemeClr val="accent5">
                  <a:lumMod val="50000"/>
                </a:schemeClr>
              </a:solidFill>
            </a:endParaRPr>
          </a:p>
        </p:txBody>
      </p:sp>
      <p:sp>
        <p:nvSpPr>
          <p:cNvPr id="4" name="角丸四角形 3">
            <a:extLst>
              <a:ext uri="{FF2B5EF4-FFF2-40B4-BE49-F238E27FC236}">
                <a16:creationId xmlns:a16="http://schemas.microsoft.com/office/drawing/2014/main" id="{9E7FE593-1EC4-4C37-C10E-49F2955942EE}"/>
              </a:ext>
            </a:extLst>
          </p:cNvPr>
          <p:cNvSpPr/>
          <p:nvPr/>
        </p:nvSpPr>
        <p:spPr>
          <a:xfrm>
            <a:off x="724619" y="2424023"/>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PAG.ReceivedNbrCnInitiated</a:t>
            </a:r>
            <a:endParaRPr kumimoji="1" lang="ja-JP" altLang="en-US"/>
          </a:p>
        </p:txBody>
      </p:sp>
      <p:sp>
        <p:nvSpPr>
          <p:cNvPr id="5" name="角丸四角形 4">
            <a:extLst>
              <a:ext uri="{FF2B5EF4-FFF2-40B4-BE49-F238E27FC236}">
                <a16:creationId xmlns:a16="http://schemas.microsoft.com/office/drawing/2014/main" id="{C786617D-FE09-495E-FCC1-7D50CFF1C1E3}"/>
              </a:ext>
            </a:extLst>
          </p:cNvPr>
          <p:cNvSpPr/>
          <p:nvPr/>
        </p:nvSpPr>
        <p:spPr>
          <a:xfrm>
            <a:off x="4258575" y="2424023"/>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ReceivedNbrCnInitiated</a:t>
            </a:r>
            <a:endParaRPr kumimoji="1" lang="ja-JP" altLang="en-US"/>
          </a:p>
        </p:txBody>
      </p:sp>
      <p:sp>
        <p:nvSpPr>
          <p:cNvPr id="6" name="角丸四角形 5">
            <a:extLst>
              <a:ext uri="{FF2B5EF4-FFF2-40B4-BE49-F238E27FC236}">
                <a16:creationId xmlns:a16="http://schemas.microsoft.com/office/drawing/2014/main" id="{E02F9FB9-36E6-7BE3-CC96-E5513631D449}"/>
              </a:ext>
            </a:extLst>
          </p:cNvPr>
          <p:cNvSpPr/>
          <p:nvPr/>
        </p:nvSpPr>
        <p:spPr>
          <a:xfrm>
            <a:off x="724619" y="2925502"/>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PAG.DiscardedNbrCnInitiated</a:t>
            </a:r>
            <a:endParaRPr kumimoji="1" lang="ja-JP" altLang="en-US"/>
          </a:p>
        </p:txBody>
      </p:sp>
      <p:sp>
        <p:nvSpPr>
          <p:cNvPr id="9" name="角丸四角形 8">
            <a:extLst>
              <a:ext uri="{FF2B5EF4-FFF2-40B4-BE49-F238E27FC236}">
                <a16:creationId xmlns:a16="http://schemas.microsoft.com/office/drawing/2014/main" id="{6BEBA9C8-B1A8-53EE-6E95-DEDA722A1FD8}"/>
              </a:ext>
            </a:extLst>
          </p:cNvPr>
          <p:cNvSpPr/>
          <p:nvPr/>
        </p:nvSpPr>
        <p:spPr>
          <a:xfrm>
            <a:off x="4258575" y="2925502"/>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DiscardedNbrCnInitiated</a:t>
            </a:r>
            <a:endParaRPr kumimoji="1" lang="ja-JP" altLang="en-US"/>
          </a:p>
        </p:txBody>
      </p:sp>
      <p:sp>
        <p:nvSpPr>
          <p:cNvPr id="10" name="角丸四角形 9">
            <a:extLst>
              <a:ext uri="{FF2B5EF4-FFF2-40B4-BE49-F238E27FC236}">
                <a16:creationId xmlns:a16="http://schemas.microsoft.com/office/drawing/2014/main" id="{91598689-FCC0-CF5D-6536-E18BACF3B9E5}"/>
              </a:ext>
            </a:extLst>
          </p:cNvPr>
          <p:cNvSpPr/>
          <p:nvPr/>
        </p:nvSpPr>
        <p:spPr>
          <a:xfrm>
            <a:off x="724618" y="3442903"/>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MM.HoResAlloInterReq</a:t>
            </a:r>
            <a:endParaRPr kumimoji="1" lang="ja-JP" altLang="en-US"/>
          </a:p>
        </p:txBody>
      </p:sp>
      <p:sp>
        <p:nvSpPr>
          <p:cNvPr id="12" name="角丸四角形 11">
            <a:extLst>
              <a:ext uri="{FF2B5EF4-FFF2-40B4-BE49-F238E27FC236}">
                <a16:creationId xmlns:a16="http://schemas.microsoft.com/office/drawing/2014/main" id="{7CE369BB-FDFA-572A-D244-04DBADCC16B9}"/>
              </a:ext>
            </a:extLst>
          </p:cNvPr>
          <p:cNvSpPr/>
          <p:nvPr/>
        </p:nvSpPr>
        <p:spPr>
          <a:xfrm>
            <a:off x="4258575" y="3426980"/>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HoResAlloInterReq</a:t>
            </a:r>
            <a:endParaRPr kumimoji="1" lang="ja-JP" altLang="en-US"/>
          </a:p>
        </p:txBody>
      </p:sp>
      <p:sp>
        <p:nvSpPr>
          <p:cNvPr id="14" name="テキスト ボックス 13">
            <a:extLst>
              <a:ext uri="{FF2B5EF4-FFF2-40B4-BE49-F238E27FC236}">
                <a16:creationId xmlns:a16="http://schemas.microsoft.com/office/drawing/2014/main" id="{1527A7EF-AAF1-55EF-6CC7-F6BA3514A3E8}"/>
              </a:ext>
            </a:extLst>
          </p:cNvPr>
          <p:cNvSpPr txBox="1"/>
          <p:nvPr/>
        </p:nvSpPr>
        <p:spPr>
          <a:xfrm>
            <a:off x="1325880" y="2003054"/>
            <a:ext cx="1975104" cy="384048"/>
          </a:xfrm>
          <a:prstGeom prst="rect">
            <a:avLst/>
          </a:prstGeom>
          <a:noFill/>
        </p:spPr>
        <p:txBody>
          <a:bodyPr wrap="square" rtlCol="0">
            <a:spAutoFit/>
          </a:bodyPr>
          <a:lstStyle/>
          <a:p>
            <a:r>
              <a:rPr kumimoji="1" lang="en-US" altLang="ja-JP" dirty="0">
                <a:solidFill>
                  <a:srgbClr val="0070C0"/>
                </a:solidFill>
              </a:rPr>
              <a:t>Reference name</a:t>
            </a:r>
            <a:endParaRPr kumimoji="1" lang="ja-JP" altLang="en-US">
              <a:solidFill>
                <a:srgbClr val="0070C0"/>
              </a:solidFill>
            </a:endParaRPr>
          </a:p>
        </p:txBody>
      </p:sp>
      <p:sp>
        <p:nvSpPr>
          <p:cNvPr id="15" name="テキスト ボックス 14">
            <a:extLst>
              <a:ext uri="{FF2B5EF4-FFF2-40B4-BE49-F238E27FC236}">
                <a16:creationId xmlns:a16="http://schemas.microsoft.com/office/drawing/2014/main" id="{D294F271-E8AA-4740-8199-EEBB8D812FEA}"/>
              </a:ext>
            </a:extLst>
          </p:cNvPr>
          <p:cNvSpPr txBox="1"/>
          <p:nvPr/>
        </p:nvSpPr>
        <p:spPr>
          <a:xfrm>
            <a:off x="4491659" y="2017770"/>
            <a:ext cx="2564750" cy="369332"/>
          </a:xfrm>
          <a:prstGeom prst="rect">
            <a:avLst/>
          </a:prstGeom>
          <a:noFill/>
        </p:spPr>
        <p:txBody>
          <a:bodyPr wrap="square" rtlCol="0">
            <a:spAutoFit/>
          </a:bodyPr>
          <a:lstStyle/>
          <a:p>
            <a:r>
              <a:rPr kumimoji="1" lang="en-US" altLang="ja-JP" dirty="0">
                <a:solidFill>
                  <a:srgbClr val="FFC000"/>
                </a:solidFill>
              </a:rPr>
              <a:t>Actual counter name</a:t>
            </a:r>
            <a:endParaRPr kumimoji="1" lang="ja-JP" altLang="en-US">
              <a:solidFill>
                <a:srgbClr val="FFC000"/>
              </a:solidFill>
            </a:endParaRPr>
          </a:p>
        </p:txBody>
      </p:sp>
      <p:pic>
        <p:nvPicPr>
          <p:cNvPr id="17" name="図 16" descr="テキスト&#10;&#10;自動的に生成された説明">
            <a:extLst>
              <a:ext uri="{FF2B5EF4-FFF2-40B4-BE49-F238E27FC236}">
                <a16:creationId xmlns:a16="http://schemas.microsoft.com/office/drawing/2014/main" id="{9B081B56-9AE2-0112-72E4-B2067DCF892F}"/>
              </a:ext>
            </a:extLst>
          </p:cNvPr>
          <p:cNvPicPr>
            <a:picLocks noChangeAspect="1"/>
          </p:cNvPicPr>
          <p:nvPr/>
        </p:nvPicPr>
        <p:blipFill>
          <a:blip r:embed="rId2"/>
          <a:stretch>
            <a:fillRect/>
          </a:stretch>
        </p:blipFill>
        <p:spPr>
          <a:xfrm>
            <a:off x="8032870" y="1168146"/>
            <a:ext cx="3975100" cy="3314700"/>
          </a:xfrm>
          <a:prstGeom prst="rect">
            <a:avLst/>
          </a:prstGeom>
        </p:spPr>
      </p:pic>
    </p:spTree>
    <p:extLst>
      <p:ext uri="{BB962C8B-B14F-4D97-AF65-F5344CB8AC3E}">
        <p14:creationId xmlns:p14="http://schemas.microsoft.com/office/powerpoint/2010/main" val="1541237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Pipeline</a:t>
            </a:r>
            <a:r>
              <a:rPr kumimoji="1" lang="ja-JP" altLang="en-US" sz="2000">
                <a:latin typeface="Meiryo UI" panose="020B0604030504040204" pitchFamily="34" charset="-128"/>
                <a:ea typeface="Meiryo UI" panose="020B0604030504040204" pitchFamily="34" charset="-128"/>
              </a:rPr>
              <a:t>（処理フロー）概要</a:t>
            </a:r>
          </a:p>
        </p:txBody>
      </p:sp>
      <p:sp>
        <p:nvSpPr>
          <p:cNvPr id="36" name="正方形/長方形 35">
            <a:extLst>
              <a:ext uri="{FF2B5EF4-FFF2-40B4-BE49-F238E27FC236}">
                <a16:creationId xmlns:a16="http://schemas.microsoft.com/office/drawing/2014/main" id="{07E6D0C8-97F0-9F45-64F9-BC4898A02FFD}"/>
              </a:ext>
            </a:extLst>
          </p:cNvPr>
          <p:cNvSpPr/>
          <p:nvPr/>
        </p:nvSpPr>
        <p:spPr>
          <a:xfrm>
            <a:off x="394584" y="342900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Pre-Process</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PM</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データ前処理</a:t>
            </a:r>
          </a:p>
        </p:txBody>
      </p:sp>
      <p:sp>
        <p:nvSpPr>
          <p:cNvPr id="38" name="正方形/長方形 37">
            <a:extLst>
              <a:ext uri="{FF2B5EF4-FFF2-40B4-BE49-F238E27FC236}">
                <a16:creationId xmlns:a16="http://schemas.microsoft.com/office/drawing/2014/main" id="{869231C0-9D3C-4A06-E5D8-901FA9D63F19}"/>
              </a:ext>
            </a:extLst>
          </p:cNvPr>
          <p:cNvSpPr/>
          <p:nvPr/>
        </p:nvSpPr>
        <p:spPr>
          <a:xfrm>
            <a:off x="2052729" y="342900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Data Ingestion</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データ挿入</a:t>
            </a:r>
          </a:p>
        </p:txBody>
      </p:sp>
      <p:sp>
        <p:nvSpPr>
          <p:cNvPr id="39" name="正方形/長方形 38">
            <a:extLst>
              <a:ext uri="{FF2B5EF4-FFF2-40B4-BE49-F238E27FC236}">
                <a16:creationId xmlns:a16="http://schemas.microsoft.com/office/drawing/2014/main" id="{562D4876-12B0-051A-32FD-E6C18299DDCF}"/>
              </a:ext>
            </a:extLst>
          </p:cNvPr>
          <p:cNvSpPr/>
          <p:nvPr/>
        </p:nvSpPr>
        <p:spPr>
          <a:xfrm>
            <a:off x="3710874" y="342900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KPI</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KPI</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計算</a:t>
            </a:r>
          </a:p>
        </p:txBody>
      </p:sp>
      <p:sp>
        <p:nvSpPr>
          <p:cNvPr id="40" name="正方形/長方形 39">
            <a:extLst>
              <a:ext uri="{FF2B5EF4-FFF2-40B4-BE49-F238E27FC236}">
                <a16:creationId xmlns:a16="http://schemas.microsoft.com/office/drawing/2014/main" id="{3F4E6950-74EE-A7A6-78AD-06ADE605F0E3}"/>
              </a:ext>
            </a:extLst>
          </p:cNvPr>
          <p:cNvSpPr/>
          <p:nvPr/>
        </p:nvSpPr>
        <p:spPr>
          <a:xfrm>
            <a:off x="5369019" y="342900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Feature</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特徴量計算</a:t>
            </a:r>
          </a:p>
        </p:txBody>
      </p:sp>
      <p:sp>
        <p:nvSpPr>
          <p:cNvPr id="41" name="正方形/長方形 40">
            <a:extLst>
              <a:ext uri="{FF2B5EF4-FFF2-40B4-BE49-F238E27FC236}">
                <a16:creationId xmlns:a16="http://schemas.microsoft.com/office/drawing/2014/main" id="{56DF9FBB-1E78-5D72-1EB3-4EC04E5F6E5E}"/>
              </a:ext>
            </a:extLst>
          </p:cNvPr>
          <p:cNvSpPr/>
          <p:nvPr/>
        </p:nvSpPr>
        <p:spPr>
          <a:xfrm>
            <a:off x="7043788" y="2597725"/>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Incident</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異常検知</a:t>
            </a:r>
          </a:p>
        </p:txBody>
      </p:sp>
      <p:sp>
        <p:nvSpPr>
          <p:cNvPr id="43" name="正方形/長方形 42">
            <a:extLst>
              <a:ext uri="{FF2B5EF4-FFF2-40B4-BE49-F238E27FC236}">
                <a16:creationId xmlns:a16="http://schemas.microsoft.com/office/drawing/2014/main" id="{6F070787-6F4D-F286-6F8F-9E97401B9243}"/>
              </a:ext>
            </a:extLst>
          </p:cNvPr>
          <p:cNvSpPr/>
          <p:nvPr/>
        </p:nvSpPr>
        <p:spPr>
          <a:xfrm>
            <a:off x="8701933" y="2597725"/>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ML</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機械学習モデル</a:t>
            </a:r>
          </a:p>
        </p:txBody>
      </p:sp>
      <p:sp>
        <p:nvSpPr>
          <p:cNvPr id="44" name="正方形/長方形 43">
            <a:extLst>
              <a:ext uri="{FF2B5EF4-FFF2-40B4-BE49-F238E27FC236}">
                <a16:creationId xmlns:a16="http://schemas.microsoft.com/office/drawing/2014/main" id="{8E07E9CE-556F-D436-A301-D762F7B7B14C}"/>
              </a:ext>
            </a:extLst>
          </p:cNvPr>
          <p:cNvSpPr/>
          <p:nvPr/>
        </p:nvSpPr>
        <p:spPr>
          <a:xfrm>
            <a:off x="10360078" y="2597725"/>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Ticket</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チケット処理</a:t>
            </a:r>
          </a:p>
        </p:txBody>
      </p:sp>
      <p:sp>
        <p:nvSpPr>
          <p:cNvPr id="45" name="正方形/長方形 44">
            <a:extLst>
              <a:ext uri="{FF2B5EF4-FFF2-40B4-BE49-F238E27FC236}">
                <a16:creationId xmlns:a16="http://schemas.microsoft.com/office/drawing/2014/main" id="{EDD438E2-5141-8517-94AE-F59DD5325D9C}"/>
              </a:ext>
            </a:extLst>
          </p:cNvPr>
          <p:cNvSpPr/>
          <p:nvPr/>
        </p:nvSpPr>
        <p:spPr>
          <a:xfrm>
            <a:off x="7035476" y="425473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Incident</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異常検知</a:t>
            </a:r>
          </a:p>
        </p:txBody>
      </p:sp>
      <p:sp>
        <p:nvSpPr>
          <p:cNvPr id="46" name="正方形/長方形 45">
            <a:extLst>
              <a:ext uri="{FF2B5EF4-FFF2-40B4-BE49-F238E27FC236}">
                <a16:creationId xmlns:a16="http://schemas.microsoft.com/office/drawing/2014/main" id="{7F4CFB84-4861-2AB2-83AB-48676FC7DCB7}"/>
              </a:ext>
            </a:extLst>
          </p:cNvPr>
          <p:cNvSpPr/>
          <p:nvPr/>
        </p:nvSpPr>
        <p:spPr>
          <a:xfrm>
            <a:off x="8693621" y="425473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ML</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機械学習モデル</a:t>
            </a:r>
          </a:p>
        </p:txBody>
      </p:sp>
      <p:sp>
        <p:nvSpPr>
          <p:cNvPr id="47" name="正方形/長方形 46">
            <a:extLst>
              <a:ext uri="{FF2B5EF4-FFF2-40B4-BE49-F238E27FC236}">
                <a16:creationId xmlns:a16="http://schemas.microsoft.com/office/drawing/2014/main" id="{83617D2A-0C65-AB5B-3D6B-5A637154D277}"/>
              </a:ext>
            </a:extLst>
          </p:cNvPr>
          <p:cNvSpPr/>
          <p:nvPr/>
        </p:nvSpPr>
        <p:spPr>
          <a:xfrm>
            <a:off x="10351766" y="425473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Ticket</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チケット処理</a:t>
            </a:r>
          </a:p>
        </p:txBody>
      </p:sp>
      <p:cxnSp>
        <p:nvCxnSpPr>
          <p:cNvPr id="54" name="直線矢印コネクタ 53">
            <a:extLst>
              <a:ext uri="{FF2B5EF4-FFF2-40B4-BE49-F238E27FC236}">
                <a16:creationId xmlns:a16="http://schemas.microsoft.com/office/drawing/2014/main" id="{9C2D876B-ADFB-1CA7-9525-FE552A330942}"/>
              </a:ext>
            </a:extLst>
          </p:cNvPr>
          <p:cNvCxnSpPr>
            <a:stCxn id="36" idx="3"/>
            <a:endCxn id="38" idx="1"/>
          </p:cNvCxnSpPr>
          <p:nvPr/>
        </p:nvCxnSpPr>
        <p:spPr>
          <a:xfrm>
            <a:off x="1558263" y="3878568"/>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7D4751E6-CC50-C64A-1AA4-424C0193072F}"/>
              </a:ext>
            </a:extLst>
          </p:cNvPr>
          <p:cNvCxnSpPr>
            <a:stCxn id="38" idx="3"/>
            <a:endCxn id="39" idx="1"/>
          </p:cNvCxnSpPr>
          <p:nvPr/>
        </p:nvCxnSpPr>
        <p:spPr>
          <a:xfrm>
            <a:off x="3216408" y="3878568"/>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9F073C8-420D-C6D7-CC25-CAFFF5F5F4C0}"/>
              </a:ext>
            </a:extLst>
          </p:cNvPr>
          <p:cNvCxnSpPr>
            <a:stCxn id="39" idx="3"/>
            <a:endCxn id="40" idx="1"/>
          </p:cNvCxnSpPr>
          <p:nvPr/>
        </p:nvCxnSpPr>
        <p:spPr>
          <a:xfrm>
            <a:off x="4874553" y="3878568"/>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62" name="カギ線コネクタ 61">
            <a:extLst>
              <a:ext uri="{FF2B5EF4-FFF2-40B4-BE49-F238E27FC236}">
                <a16:creationId xmlns:a16="http://schemas.microsoft.com/office/drawing/2014/main" id="{93D31343-49F3-9C18-B741-015FF0B5E36F}"/>
              </a:ext>
            </a:extLst>
          </p:cNvPr>
          <p:cNvCxnSpPr>
            <a:stCxn id="40" idx="3"/>
            <a:endCxn id="41" idx="1"/>
          </p:cNvCxnSpPr>
          <p:nvPr/>
        </p:nvCxnSpPr>
        <p:spPr>
          <a:xfrm flipV="1">
            <a:off x="6532698" y="3047293"/>
            <a:ext cx="511090" cy="831275"/>
          </a:xfrm>
          <a:prstGeom prst="bentConnector3">
            <a:avLst>
              <a:gd name="adj1" fmla="val 25603"/>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カギ線コネクタ 64">
            <a:extLst>
              <a:ext uri="{FF2B5EF4-FFF2-40B4-BE49-F238E27FC236}">
                <a16:creationId xmlns:a16="http://schemas.microsoft.com/office/drawing/2014/main" id="{707710A4-504E-86D3-D3B8-1A8AE84A5A77}"/>
              </a:ext>
            </a:extLst>
          </p:cNvPr>
          <p:cNvCxnSpPr>
            <a:stCxn id="40" idx="3"/>
            <a:endCxn id="45" idx="1"/>
          </p:cNvCxnSpPr>
          <p:nvPr/>
        </p:nvCxnSpPr>
        <p:spPr>
          <a:xfrm>
            <a:off x="6532698" y="3878568"/>
            <a:ext cx="502778" cy="825730"/>
          </a:xfrm>
          <a:prstGeom prst="bentConnector3">
            <a:avLst>
              <a:gd name="adj1" fmla="val 26853"/>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55F2DC75-A501-8218-94D2-89234A7E9379}"/>
              </a:ext>
            </a:extLst>
          </p:cNvPr>
          <p:cNvCxnSpPr>
            <a:stCxn id="41" idx="3"/>
            <a:endCxn id="43" idx="1"/>
          </p:cNvCxnSpPr>
          <p:nvPr/>
        </p:nvCxnSpPr>
        <p:spPr>
          <a:xfrm>
            <a:off x="8207467" y="3047293"/>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2E74588D-BE5E-2AC2-AAF6-97E58535B650}"/>
              </a:ext>
            </a:extLst>
          </p:cNvPr>
          <p:cNvCxnSpPr>
            <a:stCxn id="43" idx="3"/>
            <a:endCxn id="44" idx="1"/>
          </p:cNvCxnSpPr>
          <p:nvPr/>
        </p:nvCxnSpPr>
        <p:spPr>
          <a:xfrm>
            <a:off x="9865612" y="3047293"/>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BCC82C7-069C-414E-A889-BA32CCC980D1}"/>
              </a:ext>
            </a:extLst>
          </p:cNvPr>
          <p:cNvCxnSpPr>
            <a:stCxn id="45" idx="3"/>
            <a:endCxn id="46" idx="1"/>
          </p:cNvCxnSpPr>
          <p:nvPr/>
        </p:nvCxnSpPr>
        <p:spPr>
          <a:xfrm>
            <a:off x="8199155" y="4704298"/>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F006550B-6306-0EB6-9E61-91447E4AB0AE}"/>
              </a:ext>
            </a:extLst>
          </p:cNvPr>
          <p:cNvCxnSpPr>
            <a:stCxn id="46" idx="3"/>
            <a:endCxn id="47" idx="1"/>
          </p:cNvCxnSpPr>
          <p:nvPr/>
        </p:nvCxnSpPr>
        <p:spPr>
          <a:xfrm>
            <a:off x="9857300" y="4704298"/>
            <a:ext cx="494466" cy="0"/>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B4C6D4E0-6E7D-5077-42C6-533F9037A1DE}"/>
              </a:ext>
            </a:extLst>
          </p:cNvPr>
          <p:cNvSpPr txBox="1"/>
          <p:nvPr/>
        </p:nvSpPr>
        <p:spPr>
          <a:xfrm>
            <a:off x="7043788" y="2255756"/>
            <a:ext cx="876462"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UC1</a:t>
            </a:r>
          </a:p>
        </p:txBody>
      </p:sp>
      <p:sp>
        <p:nvSpPr>
          <p:cNvPr id="76" name="テキスト ボックス 75">
            <a:extLst>
              <a:ext uri="{FF2B5EF4-FFF2-40B4-BE49-F238E27FC236}">
                <a16:creationId xmlns:a16="http://schemas.microsoft.com/office/drawing/2014/main" id="{AA780BED-EB83-16FE-C708-57381AFC405C}"/>
              </a:ext>
            </a:extLst>
          </p:cNvPr>
          <p:cNvSpPr txBox="1"/>
          <p:nvPr/>
        </p:nvSpPr>
        <p:spPr>
          <a:xfrm>
            <a:off x="7043788" y="5153866"/>
            <a:ext cx="876462"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UC3</a:t>
            </a:r>
          </a:p>
        </p:txBody>
      </p:sp>
      <p:sp>
        <p:nvSpPr>
          <p:cNvPr id="77" name="円柱 76">
            <a:extLst>
              <a:ext uri="{FF2B5EF4-FFF2-40B4-BE49-F238E27FC236}">
                <a16:creationId xmlns:a16="http://schemas.microsoft.com/office/drawing/2014/main" id="{6C7D422B-01A1-A116-A73E-A691038B552C}"/>
              </a:ext>
            </a:extLst>
          </p:cNvPr>
          <p:cNvSpPr/>
          <p:nvPr/>
        </p:nvSpPr>
        <p:spPr>
          <a:xfrm>
            <a:off x="394584" y="2256650"/>
            <a:ext cx="1163679" cy="624154"/>
          </a:xfrm>
          <a:prstGeom prst="can">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SFTP server</a:t>
            </a:r>
            <a:endParaRPr kumimoji="1" lang="ja-JP" altLang="en-US" sz="1400">
              <a:solidFill>
                <a:schemeClr val="accent1">
                  <a:lumMod val="50000"/>
                </a:schemeClr>
              </a:solidFill>
              <a:latin typeface="Meiryo UI" panose="020B0604030504040204" pitchFamily="34" charset="-128"/>
              <a:ea typeface="Meiryo UI" panose="020B0604030504040204" pitchFamily="34" charset="-128"/>
            </a:endParaRPr>
          </a:p>
        </p:txBody>
      </p:sp>
      <p:sp>
        <p:nvSpPr>
          <p:cNvPr id="78" name="1 つの角を切り取った四角形 77">
            <a:extLst>
              <a:ext uri="{FF2B5EF4-FFF2-40B4-BE49-F238E27FC236}">
                <a16:creationId xmlns:a16="http://schemas.microsoft.com/office/drawing/2014/main" id="{B1452C05-098F-4C01-1EBF-04A38328E535}"/>
              </a:ext>
            </a:extLst>
          </p:cNvPr>
          <p:cNvSpPr/>
          <p:nvPr/>
        </p:nvSpPr>
        <p:spPr>
          <a:xfrm>
            <a:off x="394583" y="1335582"/>
            <a:ext cx="1163680" cy="419559"/>
          </a:xfrm>
          <a:prstGeom prst="snip1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518ADC"/>
                </a:solidFill>
              </a:rPr>
              <a:t>PM data</a:t>
            </a:r>
            <a:endParaRPr kumimoji="1" lang="ja-JP" altLang="en-US">
              <a:solidFill>
                <a:srgbClr val="518ADC"/>
              </a:solidFill>
            </a:endParaRPr>
          </a:p>
        </p:txBody>
      </p:sp>
      <p:cxnSp>
        <p:nvCxnSpPr>
          <p:cNvPr id="80" name="直線矢印コネクタ 79">
            <a:extLst>
              <a:ext uri="{FF2B5EF4-FFF2-40B4-BE49-F238E27FC236}">
                <a16:creationId xmlns:a16="http://schemas.microsoft.com/office/drawing/2014/main" id="{6FEEEAAF-CFCA-AA54-B1F9-BFBBB88877A7}"/>
              </a:ext>
            </a:extLst>
          </p:cNvPr>
          <p:cNvCxnSpPr>
            <a:stCxn id="78" idx="1"/>
            <a:endCxn id="77" idx="1"/>
          </p:cNvCxnSpPr>
          <p:nvPr/>
        </p:nvCxnSpPr>
        <p:spPr>
          <a:xfrm>
            <a:off x="976423" y="1755141"/>
            <a:ext cx="1" cy="501509"/>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BEE60458-EF3C-415E-F18E-AD53CFC06E9C}"/>
              </a:ext>
            </a:extLst>
          </p:cNvPr>
          <p:cNvCxnSpPr>
            <a:stCxn id="36" idx="0"/>
            <a:endCxn id="77" idx="3"/>
          </p:cNvCxnSpPr>
          <p:nvPr/>
        </p:nvCxnSpPr>
        <p:spPr>
          <a:xfrm flipV="1">
            <a:off x="976424" y="2880804"/>
            <a:ext cx="0" cy="548196"/>
          </a:xfrm>
          <a:prstGeom prst="straightConnector1">
            <a:avLst/>
          </a:prstGeom>
          <a:ln w="28575">
            <a:solidFill>
              <a:srgbClr val="518ADC"/>
            </a:solidFill>
            <a:tailEnd type="triangle"/>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816B491D-FC51-D93E-41E4-F3E67BF30912}"/>
              </a:ext>
            </a:extLst>
          </p:cNvPr>
          <p:cNvSpPr txBox="1"/>
          <p:nvPr/>
        </p:nvSpPr>
        <p:spPr>
          <a:xfrm>
            <a:off x="976423" y="1826036"/>
            <a:ext cx="876462"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POST API</a:t>
            </a:r>
          </a:p>
        </p:txBody>
      </p:sp>
      <p:sp>
        <p:nvSpPr>
          <p:cNvPr id="86" name="テキスト ボックス 85">
            <a:extLst>
              <a:ext uri="{FF2B5EF4-FFF2-40B4-BE49-F238E27FC236}">
                <a16:creationId xmlns:a16="http://schemas.microsoft.com/office/drawing/2014/main" id="{FF1D614E-89F3-0A98-90B5-C028A30A68F0}"/>
              </a:ext>
            </a:extLst>
          </p:cNvPr>
          <p:cNvSpPr txBox="1"/>
          <p:nvPr/>
        </p:nvSpPr>
        <p:spPr>
          <a:xfrm>
            <a:off x="325137" y="4415202"/>
            <a:ext cx="1402325" cy="646331"/>
          </a:xfrm>
          <a:prstGeom prst="rect">
            <a:avLst/>
          </a:prstGeom>
          <a:noFill/>
        </p:spPr>
        <p:txBody>
          <a:bodyPr wrap="square" rtlCol="0">
            <a:spAutoFit/>
          </a:bodyPr>
          <a:lstStyle/>
          <a:p>
            <a:r>
              <a:rPr kumimoji="1" lang="en-US" altLang="ja-JP" sz="1200" b="1" dirty="0">
                <a:solidFill>
                  <a:srgbClr val="518ADC"/>
                </a:solidFill>
                <a:latin typeface="Calibri" panose="020F0502020204030204" pitchFamily="34" charset="0"/>
              </a:rPr>
              <a:t>PM</a:t>
            </a:r>
            <a:r>
              <a:rPr kumimoji="1" lang="ja-JP" altLang="en-US" sz="1200" b="1">
                <a:solidFill>
                  <a:srgbClr val="518ADC"/>
                </a:solidFill>
                <a:latin typeface="Calibri" panose="020F0502020204030204" pitchFamily="34" charset="0"/>
              </a:rPr>
              <a:t>データから必要な情報を抽出・加工</a:t>
            </a:r>
            <a:endParaRPr kumimoji="1" lang="en-US" altLang="ja-JP" sz="1200" b="1" dirty="0">
              <a:solidFill>
                <a:srgbClr val="518ADC"/>
              </a:solidFill>
              <a:latin typeface="Calibri" panose="020F0502020204030204" pitchFamily="34" charset="0"/>
            </a:endParaRPr>
          </a:p>
        </p:txBody>
      </p:sp>
      <p:sp>
        <p:nvSpPr>
          <p:cNvPr id="87" name="テキスト ボックス 86">
            <a:extLst>
              <a:ext uri="{FF2B5EF4-FFF2-40B4-BE49-F238E27FC236}">
                <a16:creationId xmlns:a16="http://schemas.microsoft.com/office/drawing/2014/main" id="{AB411612-B81F-6C58-BBB0-AEF60064C54E}"/>
              </a:ext>
            </a:extLst>
          </p:cNvPr>
          <p:cNvSpPr txBox="1"/>
          <p:nvPr/>
        </p:nvSpPr>
        <p:spPr>
          <a:xfrm>
            <a:off x="1941993" y="4425658"/>
            <a:ext cx="1443614" cy="461665"/>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加工済みのデータを</a:t>
            </a:r>
            <a:r>
              <a:rPr kumimoji="1" lang="en-US" altLang="ja-JP" sz="1200" b="1" dirty="0">
                <a:solidFill>
                  <a:srgbClr val="518ADC"/>
                </a:solidFill>
                <a:latin typeface="Calibri" panose="020F0502020204030204" pitchFamily="34" charset="0"/>
              </a:rPr>
              <a:t>DB</a:t>
            </a:r>
            <a:r>
              <a:rPr kumimoji="1" lang="ja-JP" altLang="en-US" sz="1200" b="1">
                <a:solidFill>
                  <a:srgbClr val="518ADC"/>
                </a:solidFill>
                <a:latin typeface="Calibri" panose="020F0502020204030204" pitchFamily="34" charset="0"/>
              </a:rPr>
              <a:t>へ保存</a:t>
            </a:r>
            <a:endParaRPr kumimoji="1" lang="en-US" altLang="ja-JP" sz="1200" b="1" dirty="0">
              <a:solidFill>
                <a:srgbClr val="518ADC"/>
              </a:solidFill>
              <a:latin typeface="Calibri" panose="020F0502020204030204" pitchFamily="34" charset="0"/>
            </a:endParaRPr>
          </a:p>
        </p:txBody>
      </p:sp>
      <p:sp>
        <p:nvSpPr>
          <p:cNvPr id="88" name="テキスト ボックス 87">
            <a:extLst>
              <a:ext uri="{FF2B5EF4-FFF2-40B4-BE49-F238E27FC236}">
                <a16:creationId xmlns:a16="http://schemas.microsoft.com/office/drawing/2014/main" id="{E69473BD-ADDB-B66E-4789-E3CCEA7954FE}"/>
              </a:ext>
            </a:extLst>
          </p:cNvPr>
          <p:cNvSpPr txBox="1"/>
          <p:nvPr/>
        </p:nvSpPr>
        <p:spPr>
          <a:xfrm>
            <a:off x="3659662" y="4399031"/>
            <a:ext cx="1443614" cy="276999"/>
          </a:xfrm>
          <a:prstGeom prst="rect">
            <a:avLst/>
          </a:prstGeom>
          <a:noFill/>
        </p:spPr>
        <p:txBody>
          <a:bodyPr wrap="square" rtlCol="0">
            <a:spAutoFit/>
          </a:bodyPr>
          <a:lstStyle/>
          <a:p>
            <a:r>
              <a:rPr kumimoji="1" lang="en-US" altLang="ja-JP" sz="1200" b="1" dirty="0">
                <a:solidFill>
                  <a:srgbClr val="518ADC"/>
                </a:solidFill>
                <a:latin typeface="Calibri" panose="020F0502020204030204" pitchFamily="34" charset="0"/>
              </a:rPr>
              <a:t>Hourly KPI</a:t>
            </a:r>
            <a:r>
              <a:rPr kumimoji="1" lang="ja-JP" altLang="en-US" sz="1200" b="1">
                <a:solidFill>
                  <a:srgbClr val="518ADC"/>
                </a:solidFill>
                <a:latin typeface="Calibri" panose="020F0502020204030204" pitchFamily="34" charset="0"/>
              </a:rPr>
              <a:t>計算</a:t>
            </a:r>
            <a:endParaRPr kumimoji="1" lang="en-US" altLang="ja-JP" sz="1200" b="1" dirty="0">
              <a:solidFill>
                <a:srgbClr val="518ADC"/>
              </a:solidFill>
              <a:latin typeface="Calibri" panose="020F0502020204030204" pitchFamily="34" charset="0"/>
            </a:endParaRPr>
          </a:p>
        </p:txBody>
      </p:sp>
      <p:sp>
        <p:nvSpPr>
          <p:cNvPr id="89" name="テキスト ボックス 88">
            <a:extLst>
              <a:ext uri="{FF2B5EF4-FFF2-40B4-BE49-F238E27FC236}">
                <a16:creationId xmlns:a16="http://schemas.microsoft.com/office/drawing/2014/main" id="{42C0E273-63B3-FA6E-E5B4-91FDB0F86C49}"/>
              </a:ext>
            </a:extLst>
          </p:cNvPr>
          <p:cNvSpPr txBox="1"/>
          <p:nvPr/>
        </p:nvSpPr>
        <p:spPr>
          <a:xfrm>
            <a:off x="5156525" y="4379491"/>
            <a:ext cx="1603514" cy="646331"/>
          </a:xfrm>
          <a:prstGeom prst="rect">
            <a:avLst/>
          </a:prstGeom>
          <a:noFill/>
        </p:spPr>
        <p:txBody>
          <a:bodyPr wrap="square" rtlCol="0">
            <a:spAutoFit/>
          </a:bodyPr>
          <a:lstStyle/>
          <a:p>
            <a:r>
              <a:rPr kumimoji="1" lang="en-US" altLang="ja-JP" sz="1200" b="1" dirty="0">
                <a:solidFill>
                  <a:srgbClr val="518ADC"/>
                </a:solidFill>
                <a:latin typeface="Calibri" panose="020F0502020204030204" pitchFamily="34" charset="0"/>
              </a:rPr>
              <a:t>Hourly KPI</a:t>
            </a:r>
            <a:r>
              <a:rPr kumimoji="1" lang="ja-JP" altLang="en-US" sz="1200" b="1">
                <a:solidFill>
                  <a:srgbClr val="518ADC"/>
                </a:solidFill>
                <a:latin typeface="Calibri" panose="020F0502020204030204" pitchFamily="34" charset="0"/>
              </a:rPr>
              <a:t>と過去</a:t>
            </a:r>
            <a:r>
              <a:rPr kumimoji="1" lang="en-US" altLang="ja-JP" sz="1200" b="1" dirty="0">
                <a:solidFill>
                  <a:srgbClr val="518ADC"/>
                </a:solidFill>
                <a:latin typeface="Calibri" panose="020F0502020204030204" pitchFamily="34" charset="0"/>
              </a:rPr>
              <a:t>48</a:t>
            </a:r>
            <a:r>
              <a:rPr kumimoji="1" lang="ja-JP" altLang="en-US" sz="1200" b="1">
                <a:solidFill>
                  <a:srgbClr val="518ADC"/>
                </a:solidFill>
                <a:latin typeface="Calibri" panose="020F0502020204030204" pitchFamily="34" charset="0"/>
              </a:rPr>
              <a:t>時間分のデータを元に計算</a:t>
            </a:r>
            <a:endParaRPr kumimoji="1" lang="en-US" altLang="ja-JP" sz="1200" b="1" dirty="0">
              <a:solidFill>
                <a:srgbClr val="518ADC"/>
              </a:solidFill>
              <a:latin typeface="Calibri" panose="020F0502020204030204" pitchFamily="34" charset="0"/>
            </a:endParaRPr>
          </a:p>
        </p:txBody>
      </p:sp>
      <p:sp>
        <p:nvSpPr>
          <p:cNvPr id="90" name="テキスト ボックス 89">
            <a:extLst>
              <a:ext uri="{FF2B5EF4-FFF2-40B4-BE49-F238E27FC236}">
                <a16:creationId xmlns:a16="http://schemas.microsoft.com/office/drawing/2014/main" id="{E733430F-8383-2F17-DBD9-E5E47612D853}"/>
              </a:ext>
            </a:extLst>
          </p:cNvPr>
          <p:cNvSpPr txBox="1"/>
          <p:nvPr/>
        </p:nvSpPr>
        <p:spPr>
          <a:xfrm>
            <a:off x="6894620" y="3678893"/>
            <a:ext cx="1603514" cy="461665"/>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特徴量計算結果から異常の有無を評価</a:t>
            </a:r>
            <a:endParaRPr kumimoji="1" lang="en-US" altLang="ja-JP" sz="1200" b="1" dirty="0">
              <a:solidFill>
                <a:srgbClr val="518ADC"/>
              </a:solidFill>
              <a:latin typeface="Calibri" panose="020F0502020204030204" pitchFamily="34" charset="0"/>
            </a:endParaRPr>
          </a:p>
        </p:txBody>
      </p:sp>
      <p:sp>
        <p:nvSpPr>
          <p:cNvPr id="91" name="テキスト ボックス 90">
            <a:extLst>
              <a:ext uri="{FF2B5EF4-FFF2-40B4-BE49-F238E27FC236}">
                <a16:creationId xmlns:a16="http://schemas.microsoft.com/office/drawing/2014/main" id="{582EC34D-6300-CC2F-120C-86E76BBE52DB}"/>
              </a:ext>
            </a:extLst>
          </p:cNvPr>
          <p:cNvSpPr txBox="1"/>
          <p:nvPr/>
        </p:nvSpPr>
        <p:spPr>
          <a:xfrm>
            <a:off x="8524422" y="3586559"/>
            <a:ext cx="1603514" cy="646331"/>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異常有りと評価された場合の分類・原因分析</a:t>
            </a:r>
            <a:endParaRPr kumimoji="1" lang="en-US" altLang="ja-JP" sz="1200" b="1" dirty="0">
              <a:solidFill>
                <a:srgbClr val="518ADC"/>
              </a:solidFill>
              <a:latin typeface="Calibri" panose="020F0502020204030204" pitchFamily="34" charset="0"/>
            </a:endParaRPr>
          </a:p>
        </p:txBody>
      </p:sp>
      <p:sp>
        <p:nvSpPr>
          <p:cNvPr id="92" name="テキスト ボックス 91">
            <a:extLst>
              <a:ext uri="{FF2B5EF4-FFF2-40B4-BE49-F238E27FC236}">
                <a16:creationId xmlns:a16="http://schemas.microsoft.com/office/drawing/2014/main" id="{34CA9922-6860-2EFF-ADDB-634B7F4DC5D7}"/>
              </a:ext>
            </a:extLst>
          </p:cNvPr>
          <p:cNvSpPr txBox="1"/>
          <p:nvPr/>
        </p:nvSpPr>
        <p:spPr>
          <a:xfrm>
            <a:off x="10274258" y="3678891"/>
            <a:ext cx="1603514" cy="461665"/>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チケット情報として</a:t>
            </a:r>
            <a:r>
              <a:rPr kumimoji="1" lang="en-US" altLang="ja-JP" sz="1200" b="1" dirty="0">
                <a:solidFill>
                  <a:srgbClr val="518ADC"/>
                </a:solidFill>
                <a:latin typeface="Calibri" panose="020F0502020204030204" pitchFamily="34" charset="0"/>
              </a:rPr>
              <a:t>UI</a:t>
            </a:r>
            <a:r>
              <a:rPr kumimoji="1" lang="ja-JP" altLang="en-US" sz="1200" b="1">
                <a:solidFill>
                  <a:srgbClr val="518ADC"/>
                </a:solidFill>
                <a:latin typeface="Calibri" panose="020F0502020204030204" pitchFamily="34" charset="0"/>
              </a:rPr>
              <a:t>へ表示</a:t>
            </a:r>
            <a:endParaRPr kumimoji="1" lang="en-US" altLang="ja-JP" sz="1200" b="1" dirty="0">
              <a:solidFill>
                <a:srgbClr val="518ADC"/>
              </a:solidFill>
              <a:latin typeface="Calibri" panose="020F0502020204030204" pitchFamily="34" charset="0"/>
            </a:endParaRPr>
          </a:p>
        </p:txBody>
      </p:sp>
    </p:spTree>
    <p:extLst>
      <p:ext uri="{BB962C8B-B14F-4D97-AF65-F5344CB8AC3E}">
        <p14:creationId xmlns:p14="http://schemas.microsoft.com/office/powerpoint/2010/main" val="16309293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PM</a:t>
            </a:r>
            <a:r>
              <a:rPr kumimoji="1" lang="ja-JP" altLang="en-US" sz="2000">
                <a:latin typeface="Meiryo UI" panose="020B0604030504040204" pitchFamily="34" charset="-128"/>
                <a:ea typeface="Meiryo UI" panose="020B0604030504040204" pitchFamily="34" charset="-128"/>
              </a:rPr>
              <a:t>データ前処理（</a:t>
            </a:r>
            <a:r>
              <a:rPr kumimoji="1" lang="en-US" altLang="ja-JP" sz="2000" dirty="0">
                <a:latin typeface="Meiryo UI" panose="020B0604030504040204" pitchFamily="34" charset="-128"/>
                <a:ea typeface="Meiryo UI" panose="020B0604030504040204" pitchFamily="34" charset="-128"/>
              </a:rPr>
              <a:t>Pre-Process</a:t>
            </a:r>
            <a:r>
              <a:rPr kumimoji="1" lang="ja-JP" altLang="en-US" sz="2000">
                <a:latin typeface="Meiryo UI" panose="020B0604030504040204" pitchFamily="34" charset="-128"/>
                <a:ea typeface="Meiryo UI" panose="020B0604030504040204" pitchFamily="34" charset="-128"/>
              </a:rPr>
              <a:t>）</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データ挿入</a:t>
            </a:r>
            <a:r>
              <a:rPr kumimoji="1" lang="en-US" altLang="ja-JP" sz="2000" dirty="0">
                <a:latin typeface="Meiryo UI" panose="020B0604030504040204" pitchFamily="34" charset="-128"/>
                <a:ea typeface="Meiryo UI" panose="020B0604030504040204" pitchFamily="34" charset="-128"/>
              </a:rPr>
              <a:t> (Data Ingestion)</a:t>
            </a:r>
            <a:endParaRPr kumimoji="1" lang="ja-JP" altLang="en-US" sz="2000">
              <a:latin typeface="Meiryo UI" panose="020B0604030504040204" pitchFamily="34" charset="-128"/>
              <a:ea typeface="Meiryo UI" panose="020B0604030504040204" pitchFamily="34" charset="-128"/>
            </a:endParaRPr>
          </a:p>
        </p:txBody>
      </p:sp>
      <p:sp>
        <p:nvSpPr>
          <p:cNvPr id="25" name="テキスト ボックス 24">
            <a:extLst>
              <a:ext uri="{FF2B5EF4-FFF2-40B4-BE49-F238E27FC236}">
                <a16:creationId xmlns:a16="http://schemas.microsoft.com/office/drawing/2014/main" id="{8DBAB015-95EC-39A5-C5CD-D1B5A45248F4}"/>
              </a:ext>
            </a:extLst>
          </p:cNvPr>
          <p:cNvSpPr txBox="1"/>
          <p:nvPr/>
        </p:nvSpPr>
        <p:spPr>
          <a:xfrm>
            <a:off x="204193" y="1230654"/>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PM</a:t>
            </a:r>
            <a:r>
              <a:rPr kumimoji="1" lang="ja-JP" altLang="en-US" sz="1400" b="1">
                <a:solidFill>
                  <a:srgbClr val="518ADC"/>
                </a:solidFill>
                <a:latin typeface="Calibri" panose="020F0502020204030204" pitchFamily="34" charset="0"/>
              </a:rPr>
              <a:t>データから必要な情報を抽出・加工</a:t>
            </a:r>
            <a:endParaRPr kumimoji="1" lang="en-US" altLang="ja-JP" sz="1400" b="1" dirty="0">
              <a:solidFill>
                <a:srgbClr val="518ADC"/>
              </a:solidFill>
              <a:latin typeface="Calibri" panose="020F0502020204030204" pitchFamily="34" charset="0"/>
            </a:endParaRPr>
          </a:p>
        </p:txBody>
      </p:sp>
      <p:sp>
        <p:nvSpPr>
          <p:cNvPr id="28" name="1 つの角を切り取った四角形 27">
            <a:extLst>
              <a:ext uri="{FF2B5EF4-FFF2-40B4-BE49-F238E27FC236}">
                <a16:creationId xmlns:a16="http://schemas.microsoft.com/office/drawing/2014/main" id="{F34B0C16-AB4C-4EAA-DBAA-9DAB95490F92}"/>
              </a:ext>
            </a:extLst>
          </p:cNvPr>
          <p:cNvSpPr/>
          <p:nvPr/>
        </p:nvSpPr>
        <p:spPr>
          <a:xfrm>
            <a:off x="7035335" y="1359769"/>
            <a:ext cx="2441196" cy="527284"/>
          </a:xfrm>
          <a:prstGeom prst="snip1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CU Counter</a:t>
            </a:r>
            <a:endParaRPr kumimoji="1" lang="ja-JP" altLang="en-US"/>
          </a:p>
        </p:txBody>
      </p:sp>
      <p:sp>
        <p:nvSpPr>
          <p:cNvPr id="29" name="1 つの角を切り取った四角形 28">
            <a:extLst>
              <a:ext uri="{FF2B5EF4-FFF2-40B4-BE49-F238E27FC236}">
                <a16:creationId xmlns:a16="http://schemas.microsoft.com/office/drawing/2014/main" id="{C08CD075-153B-F26C-A142-4B32E9572CBB}"/>
              </a:ext>
            </a:extLst>
          </p:cNvPr>
          <p:cNvSpPr/>
          <p:nvPr/>
        </p:nvSpPr>
        <p:spPr>
          <a:xfrm>
            <a:off x="7035335" y="2153750"/>
            <a:ext cx="2441196" cy="527284"/>
          </a:xfrm>
          <a:prstGeom prst="snip1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DU Counter</a:t>
            </a:r>
            <a:endParaRPr kumimoji="1" lang="ja-JP" altLang="en-US"/>
          </a:p>
        </p:txBody>
      </p:sp>
      <p:sp>
        <p:nvSpPr>
          <p:cNvPr id="30" name="1 つの角を切り取った四角形 29">
            <a:extLst>
              <a:ext uri="{FF2B5EF4-FFF2-40B4-BE49-F238E27FC236}">
                <a16:creationId xmlns:a16="http://schemas.microsoft.com/office/drawing/2014/main" id="{35588685-D828-2EA0-A936-72F67E176C6C}"/>
              </a:ext>
            </a:extLst>
          </p:cNvPr>
          <p:cNvSpPr/>
          <p:nvPr/>
        </p:nvSpPr>
        <p:spPr>
          <a:xfrm>
            <a:off x="7035335" y="2947731"/>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 Counter</a:t>
            </a:r>
            <a:endParaRPr kumimoji="1" lang="ja-JP" altLang="en-US"/>
          </a:p>
        </p:txBody>
      </p:sp>
      <p:sp>
        <p:nvSpPr>
          <p:cNvPr id="31" name="1 つの角を切り取った四角形 30">
            <a:extLst>
              <a:ext uri="{FF2B5EF4-FFF2-40B4-BE49-F238E27FC236}">
                <a16:creationId xmlns:a16="http://schemas.microsoft.com/office/drawing/2014/main" id="{00DDA724-7A24-4438-83A1-1876555A4AAC}"/>
              </a:ext>
            </a:extLst>
          </p:cNvPr>
          <p:cNvSpPr/>
          <p:nvPr/>
        </p:nvSpPr>
        <p:spPr>
          <a:xfrm>
            <a:off x="7035335" y="3741712"/>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MIMO Counter</a:t>
            </a:r>
            <a:endParaRPr kumimoji="1" lang="ja-JP" altLang="en-US"/>
          </a:p>
        </p:txBody>
      </p:sp>
      <p:sp>
        <p:nvSpPr>
          <p:cNvPr id="35" name="1 つの角を切り取った四角形 34">
            <a:extLst>
              <a:ext uri="{FF2B5EF4-FFF2-40B4-BE49-F238E27FC236}">
                <a16:creationId xmlns:a16="http://schemas.microsoft.com/office/drawing/2014/main" id="{B8919096-403E-80CD-6061-3D3B9B738B1D}"/>
              </a:ext>
            </a:extLst>
          </p:cNvPr>
          <p:cNvSpPr/>
          <p:nvPr/>
        </p:nvSpPr>
        <p:spPr>
          <a:xfrm>
            <a:off x="7039822" y="5332605"/>
            <a:ext cx="2441196" cy="527284"/>
          </a:xfrm>
          <a:prstGeom prst="snip1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PMGROUP Counter</a:t>
            </a:r>
            <a:endParaRPr kumimoji="1" lang="ja-JP" altLang="en-US"/>
          </a:p>
        </p:txBody>
      </p:sp>
      <p:sp>
        <p:nvSpPr>
          <p:cNvPr id="36" name="1 つの角を切り取った四角形 35">
            <a:extLst>
              <a:ext uri="{FF2B5EF4-FFF2-40B4-BE49-F238E27FC236}">
                <a16:creationId xmlns:a16="http://schemas.microsoft.com/office/drawing/2014/main" id="{FCCA01E5-27A6-D7FF-5A86-E925DBC04BF5}"/>
              </a:ext>
            </a:extLst>
          </p:cNvPr>
          <p:cNvSpPr/>
          <p:nvPr/>
        </p:nvSpPr>
        <p:spPr>
          <a:xfrm>
            <a:off x="7035335" y="4541018"/>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SSBBEAM Counter</a:t>
            </a:r>
            <a:endParaRPr kumimoji="1" lang="ja-JP" altLang="en-US"/>
          </a:p>
        </p:txBody>
      </p:sp>
      <p:sp>
        <p:nvSpPr>
          <p:cNvPr id="37" name="1 つの角を切り取った四角形 36">
            <a:extLst>
              <a:ext uri="{FF2B5EF4-FFF2-40B4-BE49-F238E27FC236}">
                <a16:creationId xmlns:a16="http://schemas.microsoft.com/office/drawing/2014/main" id="{F5DE6670-D914-20D1-1E25-90227FDE8B77}"/>
              </a:ext>
            </a:extLst>
          </p:cNvPr>
          <p:cNvSpPr/>
          <p:nvPr/>
        </p:nvSpPr>
        <p:spPr>
          <a:xfrm>
            <a:off x="916994" y="2158854"/>
            <a:ext cx="1517009" cy="751611"/>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CU_CP</a:t>
            </a:r>
            <a:endParaRPr kumimoji="1" lang="ja-JP" altLang="en-US"/>
          </a:p>
        </p:txBody>
      </p:sp>
      <p:sp>
        <p:nvSpPr>
          <p:cNvPr id="38" name="1 つの角を切り取った四角形 37">
            <a:extLst>
              <a:ext uri="{FF2B5EF4-FFF2-40B4-BE49-F238E27FC236}">
                <a16:creationId xmlns:a16="http://schemas.microsoft.com/office/drawing/2014/main" id="{A9735DB6-063D-3FA6-4944-D216E6CA73BB}"/>
              </a:ext>
            </a:extLst>
          </p:cNvPr>
          <p:cNvSpPr/>
          <p:nvPr/>
        </p:nvSpPr>
        <p:spPr>
          <a:xfrm>
            <a:off x="916993" y="3238434"/>
            <a:ext cx="1517009" cy="751611"/>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CU_UP</a:t>
            </a:r>
            <a:endParaRPr kumimoji="1" lang="ja-JP" altLang="en-US"/>
          </a:p>
        </p:txBody>
      </p:sp>
      <p:sp>
        <p:nvSpPr>
          <p:cNvPr id="39" name="1 つの角を切り取った四角形 38">
            <a:extLst>
              <a:ext uri="{FF2B5EF4-FFF2-40B4-BE49-F238E27FC236}">
                <a16:creationId xmlns:a16="http://schemas.microsoft.com/office/drawing/2014/main" id="{0BCFED05-1B68-4C67-5777-C7E03390DACB}"/>
              </a:ext>
            </a:extLst>
          </p:cNvPr>
          <p:cNvSpPr/>
          <p:nvPr/>
        </p:nvSpPr>
        <p:spPr>
          <a:xfrm>
            <a:off x="916993" y="4346552"/>
            <a:ext cx="1517009" cy="751611"/>
          </a:xfrm>
          <a:prstGeom prst="snip1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gNB</a:t>
            </a:r>
            <a:r>
              <a:rPr kumimoji="1" lang="en-US" altLang="ja-JP" dirty="0"/>
              <a:t>-DU</a:t>
            </a:r>
            <a:endParaRPr kumimoji="1" lang="ja-JP" altLang="en-US"/>
          </a:p>
        </p:txBody>
      </p:sp>
      <p:sp>
        <p:nvSpPr>
          <p:cNvPr id="46" name="テキスト ボックス 45">
            <a:extLst>
              <a:ext uri="{FF2B5EF4-FFF2-40B4-BE49-F238E27FC236}">
                <a16:creationId xmlns:a16="http://schemas.microsoft.com/office/drawing/2014/main" id="{E54C4F88-C59D-7DC4-EF0E-58E1CB3EC1C6}"/>
              </a:ext>
            </a:extLst>
          </p:cNvPr>
          <p:cNvSpPr txBox="1"/>
          <p:nvPr/>
        </p:nvSpPr>
        <p:spPr>
          <a:xfrm>
            <a:off x="3640008" y="2886096"/>
            <a:ext cx="1472131"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Python program</a:t>
            </a:r>
          </a:p>
        </p:txBody>
      </p:sp>
      <p:sp>
        <p:nvSpPr>
          <p:cNvPr id="60" name="左中かっこ 59">
            <a:extLst>
              <a:ext uri="{FF2B5EF4-FFF2-40B4-BE49-F238E27FC236}">
                <a16:creationId xmlns:a16="http://schemas.microsoft.com/office/drawing/2014/main" id="{02A44E3D-C8F9-0078-5916-A0A29154F88F}"/>
              </a:ext>
            </a:extLst>
          </p:cNvPr>
          <p:cNvSpPr/>
          <p:nvPr/>
        </p:nvSpPr>
        <p:spPr>
          <a:xfrm>
            <a:off x="6364216" y="1623411"/>
            <a:ext cx="335560" cy="406714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8" name="上矢印 67">
            <a:extLst>
              <a:ext uri="{FF2B5EF4-FFF2-40B4-BE49-F238E27FC236}">
                <a16:creationId xmlns:a16="http://schemas.microsoft.com/office/drawing/2014/main" id="{DFD9904D-6E13-7F69-964E-B45F2F619D58}"/>
              </a:ext>
            </a:extLst>
          </p:cNvPr>
          <p:cNvSpPr/>
          <p:nvPr/>
        </p:nvSpPr>
        <p:spPr>
          <a:xfrm rot="5400000">
            <a:off x="2746106" y="3311206"/>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上矢印 69">
            <a:extLst>
              <a:ext uri="{FF2B5EF4-FFF2-40B4-BE49-F238E27FC236}">
                <a16:creationId xmlns:a16="http://schemas.microsoft.com/office/drawing/2014/main" id="{F755BC56-6730-BEA7-835D-EFC0859324E6}"/>
              </a:ext>
            </a:extLst>
          </p:cNvPr>
          <p:cNvSpPr/>
          <p:nvPr/>
        </p:nvSpPr>
        <p:spPr>
          <a:xfrm rot="5400000">
            <a:off x="5480593" y="3327916"/>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1EECD13E-C18B-1DD8-FC18-F523E1910C37}"/>
              </a:ext>
            </a:extLst>
          </p:cNvPr>
          <p:cNvSpPr txBox="1"/>
          <p:nvPr/>
        </p:nvSpPr>
        <p:spPr>
          <a:xfrm>
            <a:off x="916993" y="2071656"/>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1" name="テキスト ボックス 80">
            <a:extLst>
              <a:ext uri="{FF2B5EF4-FFF2-40B4-BE49-F238E27FC236}">
                <a16:creationId xmlns:a16="http://schemas.microsoft.com/office/drawing/2014/main" id="{08DD6C21-838D-30D5-5956-679BA7C12662}"/>
              </a:ext>
            </a:extLst>
          </p:cNvPr>
          <p:cNvSpPr txBox="1"/>
          <p:nvPr/>
        </p:nvSpPr>
        <p:spPr>
          <a:xfrm>
            <a:off x="898176" y="3167285"/>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2" name="テキスト ボックス 81">
            <a:extLst>
              <a:ext uri="{FF2B5EF4-FFF2-40B4-BE49-F238E27FC236}">
                <a16:creationId xmlns:a16="http://schemas.microsoft.com/office/drawing/2014/main" id="{635DD888-A351-EC50-11FC-DB5ABB1F9D5F}"/>
              </a:ext>
            </a:extLst>
          </p:cNvPr>
          <p:cNvSpPr txBox="1"/>
          <p:nvPr/>
        </p:nvSpPr>
        <p:spPr>
          <a:xfrm>
            <a:off x="890666" y="4256599"/>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3" name="テキスト ボックス 82">
            <a:extLst>
              <a:ext uri="{FF2B5EF4-FFF2-40B4-BE49-F238E27FC236}">
                <a16:creationId xmlns:a16="http://schemas.microsoft.com/office/drawing/2014/main" id="{F45B1A0F-C2ED-DC4F-F8B7-4AA370E2F4D1}"/>
              </a:ext>
            </a:extLst>
          </p:cNvPr>
          <p:cNvSpPr txBox="1"/>
          <p:nvPr/>
        </p:nvSpPr>
        <p:spPr>
          <a:xfrm>
            <a:off x="7006064" y="1276283"/>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4" name="テキスト ボックス 83">
            <a:extLst>
              <a:ext uri="{FF2B5EF4-FFF2-40B4-BE49-F238E27FC236}">
                <a16:creationId xmlns:a16="http://schemas.microsoft.com/office/drawing/2014/main" id="{E7AB2F94-191D-2999-1210-E8DF9F471661}"/>
              </a:ext>
            </a:extLst>
          </p:cNvPr>
          <p:cNvSpPr txBox="1"/>
          <p:nvPr/>
        </p:nvSpPr>
        <p:spPr>
          <a:xfrm>
            <a:off x="7017917" y="2076926"/>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5" name="テキスト ボックス 84">
            <a:extLst>
              <a:ext uri="{FF2B5EF4-FFF2-40B4-BE49-F238E27FC236}">
                <a16:creationId xmlns:a16="http://schemas.microsoft.com/office/drawing/2014/main" id="{E15C8B36-6B6C-2394-EFCA-FFA5BE44C9C1}"/>
              </a:ext>
            </a:extLst>
          </p:cNvPr>
          <p:cNvSpPr txBox="1"/>
          <p:nvPr/>
        </p:nvSpPr>
        <p:spPr>
          <a:xfrm>
            <a:off x="7017917" y="2862439"/>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6" name="テキスト ボックス 85">
            <a:extLst>
              <a:ext uri="{FF2B5EF4-FFF2-40B4-BE49-F238E27FC236}">
                <a16:creationId xmlns:a16="http://schemas.microsoft.com/office/drawing/2014/main" id="{8348979A-FB5C-3C48-BB2B-A4B0D1DF1933}"/>
              </a:ext>
            </a:extLst>
          </p:cNvPr>
          <p:cNvSpPr txBox="1"/>
          <p:nvPr/>
        </p:nvSpPr>
        <p:spPr>
          <a:xfrm>
            <a:off x="7011930" y="3657554"/>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7" name="テキスト ボックス 86">
            <a:extLst>
              <a:ext uri="{FF2B5EF4-FFF2-40B4-BE49-F238E27FC236}">
                <a16:creationId xmlns:a16="http://schemas.microsoft.com/office/drawing/2014/main" id="{48F98445-754F-0C85-5BF5-77CA125274B2}"/>
              </a:ext>
            </a:extLst>
          </p:cNvPr>
          <p:cNvSpPr txBox="1"/>
          <p:nvPr/>
        </p:nvSpPr>
        <p:spPr>
          <a:xfrm>
            <a:off x="7002623" y="4443067"/>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8" name="テキスト ボックス 87">
            <a:extLst>
              <a:ext uri="{FF2B5EF4-FFF2-40B4-BE49-F238E27FC236}">
                <a16:creationId xmlns:a16="http://schemas.microsoft.com/office/drawing/2014/main" id="{D6A8816F-9A0C-073F-31EF-BA35962AA83A}"/>
              </a:ext>
            </a:extLst>
          </p:cNvPr>
          <p:cNvSpPr txBox="1"/>
          <p:nvPr/>
        </p:nvSpPr>
        <p:spPr>
          <a:xfrm>
            <a:off x="7011930" y="5241351"/>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9" name="テキスト ボックス 88">
            <a:extLst>
              <a:ext uri="{FF2B5EF4-FFF2-40B4-BE49-F238E27FC236}">
                <a16:creationId xmlns:a16="http://schemas.microsoft.com/office/drawing/2014/main" id="{322606EB-6ACA-72B5-0886-08095AC495C0}"/>
              </a:ext>
            </a:extLst>
          </p:cNvPr>
          <p:cNvSpPr txBox="1"/>
          <p:nvPr/>
        </p:nvSpPr>
        <p:spPr>
          <a:xfrm>
            <a:off x="278989" y="5384604"/>
            <a:ext cx="9034249" cy="116955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5</a:t>
            </a:r>
            <a:r>
              <a:rPr kumimoji="1" lang="ja-JP" altLang="en-US" sz="1400">
                <a:solidFill>
                  <a:srgbClr val="518ADC"/>
                </a:solidFill>
                <a:latin typeface="Calibri" panose="020F0502020204030204" pitchFamily="34" charset="0"/>
              </a:rPr>
              <a:t>分毎に入力されたファイルを処理</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ファイル日時の</a:t>
            </a:r>
            <a:r>
              <a:rPr kumimoji="1" lang="en-US" altLang="ja-JP" sz="1400" dirty="0">
                <a:solidFill>
                  <a:srgbClr val="518ADC"/>
                </a:solidFill>
                <a:latin typeface="Calibri" panose="020F0502020204030204" pitchFamily="34" charset="0"/>
              </a:rPr>
              <a:t>20</a:t>
            </a:r>
            <a:r>
              <a:rPr kumimoji="1" lang="ja-JP" altLang="en-US" sz="1400">
                <a:solidFill>
                  <a:srgbClr val="518ADC"/>
                </a:solidFill>
                <a:latin typeface="Calibri" panose="020F0502020204030204" pitchFamily="34" charset="0"/>
              </a:rPr>
              <a:t>分後に処理</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（例）</a:t>
            </a:r>
            <a:r>
              <a:rPr kumimoji="1" lang="en-US" altLang="ja-JP" sz="1400" dirty="0">
                <a:solidFill>
                  <a:srgbClr val="518ADC"/>
                </a:solidFill>
                <a:latin typeface="Calibri" panose="020F0502020204030204" pitchFamily="34" charset="0"/>
              </a:rPr>
              <a:t>9/20 00:00 </a:t>
            </a:r>
            <a:r>
              <a:rPr kumimoji="1" lang="ja-JP" altLang="en-US" sz="1400">
                <a:solidFill>
                  <a:srgbClr val="518ADC"/>
                </a:solidFill>
                <a:latin typeface="Calibri" panose="020F0502020204030204" pitchFamily="34" charset="0"/>
              </a:rPr>
              <a:t>のファイルを</a:t>
            </a:r>
            <a:r>
              <a:rPr kumimoji="1" lang="en-US" altLang="ja-JP" sz="1400" dirty="0">
                <a:solidFill>
                  <a:srgbClr val="518ADC"/>
                </a:solidFill>
                <a:latin typeface="Calibri" panose="020F0502020204030204" pitchFamily="34" charset="0"/>
              </a:rPr>
              <a:t> 00:20</a:t>
            </a:r>
            <a:r>
              <a:rPr kumimoji="1" lang="ja-JP" altLang="en-US" sz="1400">
                <a:solidFill>
                  <a:srgbClr val="518ADC"/>
                </a:solidFill>
                <a:latin typeface="Calibri" panose="020F0502020204030204" pitchFamily="34" charset="0"/>
              </a:rPr>
              <a:t>に処理</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　（</a:t>
            </a:r>
            <a:r>
              <a:rPr kumimoji="1" lang="en-US" altLang="ja-JP" sz="1400" dirty="0">
                <a:solidFill>
                  <a:srgbClr val="518ADC"/>
                </a:solidFill>
                <a:latin typeface="Calibri" panose="020F0502020204030204" pitchFamily="34" charset="0"/>
              </a:rPr>
              <a:t>00:00</a:t>
            </a:r>
            <a:r>
              <a:rPr kumimoji="1" lang="ja-JP" altLang="en-US" sz="1400">
                <a:solidFill>
                  <a:srgbClr val="518ADC"/>
                </a:solidFill>
                <a:latin typeface="Calibri" panose="020F0502020204030204" pitchFamily="34" charset="0"/>
              </a:rPr>
              <a:t>のファイルが転送されるまでの時間を考慮</a:t>
            </a:r>
            <a:r>
              <a:rPr kumimoji="1" lang="ja-JP" altLang="en-US" sz="1400" b="1">
                <a:solidFill>
                  <a:srgbClr val="518ADC"/>
                </a:solidFill>
                <a:latin typeface="Calibri" panose="020F0502020204030204" pitchFamily="34" charset="0"/>
              </a:rPr>
              <a:t>）</a:t>
            </a:r>
            <a:endParaRPr kumimoji="1" lang="en-US" altLang="ja-JP" sz="1400" b="1"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パース処理後は最大</a:t>
            </a:r>
            <a:r>
              <a:rPr kumimoji="1" lang="en-US" altLang="ja-JP" sz="1400" dirty="0">
                <a:solidFill>
                  <a:srgbClr val="518ADC"/>
                </a:solidFill>
                <a:latin typeface="Calibri" panose="020F0502020204030204" pitchFamily="34" charset="0"/>
              </a:rPr>
              <a:t>6</a:t>
            </a:r>
            <a:r>
              <a:rPr kumimoji="1" lang="ja-JP" altLang="en-US" sz="1400">
                <a:solidFill>
                  <a:srgbClr val="518ADC"/>
                </a:solidFill>
                <a:latin typeface="Calibri" panose="020F0502020204030204" pitchFamily="34" charset="0"/>
              </a:rPr>
              <a:t>ファイルに分割・整理され</a:t>
            </a:r>
            <a:r>
              <a:rPr kumimoji="1" lang="en-US" altLang="ja-JP" sz="1400" dirty="0">
                <a:solidFill>
                  <a:srgbClr val="518ADC"/>
                </a:solidFill>
                <a:latin typeface="Calibri" panose="020F0502020204030204" pitchFamily="34" charset="0"/>
              </a:rPr>
              <a:t>5</a:t>
            </a:r>
            <a:r>
              <a:rPr kumimoji="1" lang="ja-JP" altLang="en-US" sz="1400">
                <a:solidFill>
                  <a:srgbClr val="518ADC"/>
                </a:solidFill>
                <a:latin typeface="Calibri" panose="020F0502020204030204" pitchFamily="34" charset="0"/>
              </a:rPr>
              <a:t>分カウンタ情報としてデータベースに一旦格納されます</a:t>
            </a:r>
            <a:endParaRPr kumimoji="1" lang="en-US" altLang="ja-JP" sz="1400" dirty="0">
              <a:solidFill>
                <a:srgbClr val="518ADC"/>
              </a:solidFill>
              <a:latin typeface="Calibri" panose="020F0502020204030204" pitchFamily="34" charset="0"/>
            </a:endParaRPr>
          </a:p>
        </p:txBody>
      </p:sp>
      <p:sp>
        <p:nvSpPr>
          <p:cNvPr id="90" name="上矢印 89">
            <a:extLst>
              <a:ext uri="{FF2B5EF4-FFF2-40B4-BE49-F238E27FC236}">
                <a16:creationId xmlns:a16="http://schemas.microsoft.com/office/drawing/2014/main" id="{DA81E46D-E5C1-C2EF-69A3-0B96578543D4}"/>
              </a:ext>
            </a:extLst>
          </p:cNvPr>
          <p:cNvSpPr/>
          <p:nvPr/>
        </p:nvSpPr>
        <p:spPr>
          <a:xfrm rot="5400000">
            <a:off x="9867463" y="3333818"/>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2" name="グラフィックス 91" descr="受信箱 単色塗りつぶし">
            <a:extLst>
              <a:ext uri="{FF2B5EF4-FFF2-40B4-BE49-F238E27FC236}">
                <a16:creationId xmlns:a16="http://schemas.microsoft.com/office/drawing/2014/main" id="{70A856A3-D696-070C-EC72-3EA87137C5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32998" y="4112140"/>
            <a:ext cx="914400" cy="914400"/>
          </a:xfrm>
          <a:prstGeom prst="rect">
            <a:avLst/>
          </a:prstGeom>
        </p:spPr>
      </p:pic>
      <p:sp>
        <p:nvSpPr>
          <p:cNvPr id="93" name="テキスト ボックス 92">
            <a:extLst>
              <a:ext uri="{FF2B5EF4-FFF2-40B4-BE49-F238E27FC236}">
                <a16:creationId xmlns:a16="http://schemas.microsoft.com/office/drawing/2014/main" id="{098BF760-D1D0-9C89-63AE-6B3359173A74}"/>
              </a:ext>
            </a:extLst>
          </p:cNvPr>
          <p:cNvSpPr txBox="1"/>
          <p:nvPr/>
        </p:nvSpPr>
        <p:spPr>
          <a:xfrm>
            <a:off x="10657388" y="4976972"/>
            <a:ext cx="1279234"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5</a:t>
            </a:r>
            <a:r>
              <a:rPr kumimoji="1" lang="ja-JP" altLang="en-US" sz="1400" b="1">
                <a:solidFill>
                  <a:srgbClr val="518ADC"/>
                </a:solidFill>
                <a:latin typeface="Calibri" panose="020F0502020204030204" pitchFamily="34" charset="0"/>
              </a:rPr>
              <a:t>分カウンタ</a:t>
            </a:r>
            <a:endParaRPr kumimoji="1" lang="en-US" altLang="ja-JP" sz="1400" b="1" dirty="0">
              <a:solidFill>
                <a:srgbClr val="518ADC"/>
              </a:solidFill>
              <a:latin typeface="Calibri" panose="020F0502020204030204" pitchFamily="34" charset="0"/>
            </a:endParaRPr>
          </a:p>
        </p:txBody>
      </p:sp>
      <p:sp>
        <p:nvSpPr>
          <p:cNvPr id="3" name="正方形/長方形 2">
            <a:extLst>
              <a:ext uri="{FF2B5EF4-FFF2-40B4-BE49-F238E27FC236}">
                <a16:creationId xmlns:a16="http://schemas.microsoft.com/office/drawing/2014/main" id="{D0593E81-F89E-A77F-9407-4AC56A10FB45}"/>
              </a:ext>
            </a:extLst>
          </p:cNvPr>
          <p:cNvSpPr/>
          <p:nvPr/>
        </p:nvSpPr>
        <p:spPr>
          <a:xfrm>
            <a:off x="3759035" y="319697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Pre-Process</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PM</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データ前処理</a:t>
            </a:r>
          </a:p>
        </p:txBody>
      </p:sp>
      <p:sp>
        <p:nvSpPr>
          <p:cNvPr id="4" name="正方形/長方形 3">
            <a:extLst>
              <a:ext uri="{FF2B5EF4-FFF2-40B4-BE49-F238E27FC236}">
                <a16:creationId xmlns:a16="http://schemas.microsoft.com/office/drawing/2014/main" id="{A8CC223B-EAE7-2073-C244-2E25BF6EBC60}"/>
              </a:ext>
            </a:extLst>
          </p:cNvPr>
          <p:cNvSpPr/>
          <p:nvPr/>
        </p:nvSpPr>
        <p:spPr>
          <a:xfrm>
            <a:off x="10590474" y="3205361"/>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Data Ingestion</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データ挿入</a:t>
            </a:r>
          </a:p>
        </p:txBody>
      </p:sp>
      <p:sp>
        <p:nvSpPr>
          <p:cNvPr id="5" name="正方形/長方形 4">
            <a:extLst>
              <a:ext uri="{FF2B5EF4-FFF2-40B4-BE49-F238E27FC236}">
                <a16:creationId xmlns:a16="http://schemas.microsoft.com/office/drawing/2014/main" id="{49DF6FC9-A74D-3DC6-201A-DCDA27CBF40F}"/>
              </a:ext>
            </a:extLst>
          </p:cNvPr>
          <p:cNvSpPr/>
          <p:nvPr/>
        </p:nvSpPr>
        <p:spPr>
          <a:xfrm>
            <a:off x="9720301" y="35188"/>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Pre-Process</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PM</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データ前処理</a:t>
            </a:r>
          </a:p>
        </p:txBody>
      </p:sp>
      <p:sp>
        <p:nvSpPr>
          <p:cNvPr id="6" name="正方形/長方形 5">
            <a:extLst>
              <a:ext uri="{FF2B5EF4-FFF2-40B4-BE49-F238E27FC236}">
                <a16:creationId xmlns:a16="http://schemas.microsoft.com/office/drawing/2014/main" id="{24CDD968-11C6-BA35-A2B1-0B3F9F257AC8}"/>
              </a:ext>
            </a:extLst>
          </p:cNvPr>
          <p:cNvSpPr/>
          <p:nvPr/>
        </p:nvSpPr>
        <p:spPr>
          <a:xfrm>
            <a:off x="10950692" y="35671"/>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Data Ingestion</a:t>
            </a:r>
          </a:p>
          <a:p>
            <a:pPr algn="ctr"/>
            <a:r>
              <a:rPr kumimoji="1" lang="ja-JP" altLang="en-US" sz="1200">
                <a:solidFill>
                  <a:schemeClr val="accent1">
                    <a:lumMod val="50000"/>
                  </a:schemeClr>
                </a:solidFill>
                <a:latin typeface="Meiryo UI" panose="020B0604030504040204" pitchFamily="34" charset="-128"/>
                <a:ea typeface="Meiryo UI" panose="020B0604030504040204" pitchFamily="34" charset="-128"/>
              </a:rPr>
              <a:t>データ挿入</a:t>
            </a:r>
          </a:p>
        </p:txBody>
      </p:sp>
      <p:sp>
        <p:nvSpPr>
          <p:cNvPr id="7" name="テキスト ボックス 6">
            <a:extLst>
              <a:ext uri="{FF2B5EF4-FFF2-40B4-BE49-F238E27FC236}">
                <a16:creationId xmlns:a16="http://schemas.microsoft.com/office/drawing/2014/main" id="{142742A5-6923-B056-5269-CB7CE093A6A1}"/>
              </a:ext>
            </a:extLst>
          </p:cNvPr>
          <p:cNvSpPr txBox="1"/>
          <p:nvPr/>
        </p:nvSpPr>
        <p:spPr>
          <a:xfrm>
            <a:off x="10468719" y="2877177"/>
            <a:ext cx="1472131"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Python program</a:t>
            </a:r>
          </a:p>
        </p:txBody>
      </p:sp>
    </p:spTree>
    <p:extLst>
      <p:ext uri="{BB962C8B-B14F-4D97-AF65-F5344CB8AC3E}">
        <p14:creationId xmlns:p14="http://schemas.microsoft.com/office/powerpoint/2010/main" val="2253628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KPI</a:t>
            </a:r>
            <a:r>
              <a:rPr kumimoji="1" lang="ja-JP" altLang="en-US" sz="2000">
                <a:latin typeface="Meiryo UI" panose="020B0604030504040204" pitchFamily="34" charset="-128"/>
                <a:ea typeface="Meiryo UI" panose="020B0604030504040204" pitchFamily="34" charset="-128"/>
              </a:rPr>
              <a:t>計算</a:t>
            </a:r>
          </a:p>
        </p:txBody>
      </p:sp>
      <p:sp>
        <p:nvSpPr>
          <p:cNvPr id="25" name="テキスト ボックス 24">
            <a:extLst>
              <a:ext uri="{FF2B5EF4-FFF2-40B4-BE49-F238E27FC236}">
                <a16:creationId xmlns:a16="http://schemas.microsoft.com/office/drawing/2014/main" id="{8DBAB015-95EC-39A5-C5CD-D1B5A45248F4}"/>
              </a:ext>
            </a:extLst>
          </p:cNvPr>
          <p:cNvSpPr txBox="1"/>
          <p:nvPr/>
        </p:nvSpPr>
        <p:spPr>
          <a:xfrm>
            <a:off x="270694" y="1200881"/>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Hourly KPI</a:t>
            </a:r>
            <a:r>
              <a:rPr kumimoji="1" lang="ja-JP" altLang="en-US" sz="1400" b="1">
                <a:solidFill>
                  <a:srgbClr val="518ADC"/>
                </a:solidFill>
                <a:latin typeface="Calibri" panose="020F0502020204030204" pitchFamily="34" charset="0"/>
              </a:rPr>
              <a:t>計算処理</a:t>
            </a:r>
            <a:endParaRPr kumimoji="1" lang="en-US" altLang="ja-JP" sz="1400" b="1" dirty="0">
              <a:solidFill>
                <a:srgbClr val="518ADC"/>
              </a:solidFill>
              <a:latin typeface="Calibri" panose="020F0502020204030204" pitchFamily="34" charset="0"/>
            </a:endParaRPr>
          </a:p>
        </p:txBody>
      </p:sp>
      <p:sp>
        <p:nvSpPr>
          <p:cNvPr id="28" name="1 つの角を切り取った四角形 27">
            <a:extLst>
              <a:ext uri="{FF2B5EF4-FFF2-40B4-BE49-F238E27FC236}">
                <a16:creationId xmlns:a16="http://schemas.microsoft.com/office/drawing/2014/main" id="{F34B0C16-AB4C-4EAA-DBAA-9DAB95490F92}"/>
              </a:ext>
            </a:extLst>
          </p:cNvPr>
          <p:cNvSpPr/>
          <p:nvPr/>
        </p:nvSpPr>
        <p:spPr>
          <a:xfrm>
            <a:off x="743590" y="1794441"/>
            <a:ext cx="2441196" cy="527284"/>
          </a:xfrm>
          <a:prstGeom prst="snip1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CU Counter</a:t>
            </a:r>
            <a:endParaRPr kumimoji="1" lang="ja-JP" altLang="en-US"/>
          </a:p>
        </p:txBody>
      </p:sp>
      <p:sp>
        <p:nvSpPr>
          <p:cNvPr id="29" name="1 つの角を切り取った四角形 28">
            <a:extLst>
              <a:ext uri="{FF2B5EF4-FFF2-40B4-BE49-F238E27FC236}">
                <a16:creationId xmlns:a16="http://schemas.microsoft.com/office/drawing/2014/main" id="{C08CD075-153B-F26C-A142-4B32E9572CBB}"/>
              </a:ext>
            </a:extLst>
          </p:cNvPr>
          <p:cNvSpPr/>
          <p:nvPr/>
        </p:nvSpPr>
        <p:spPr>
          <a:xfrm>
            <a:off x="743590" y="2604981"/>
            <a:ext cx="2441196" cy="527284"/>
          </a:xfrm>
          <a:prstGeom prst="snip1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DU Counter</a:t>
            </a:r>
            <a:endParaRPr kumimoji="1" lang="ja-JP" altLang="en-US"/>
          </a:p>
        </p:txBody>
      </p:sp>
      <p:sp>
        <p:nvSpPr>
          <p:cNvPr id="30" name="1 つの角を切り取った四角形 29">
            <a:extLst>
              <a:ext uri="{FF2B5EF4-FFF2-40B4-BE49-F238E27FC236}">
                <a16:creationId xmlns:a16="http://schemas.microsoft.com/office/drawing/2014/main" id="{35588685-D828-2EA0-A936-72F67E176C6C}"/>
              </a:ext>
            </a:extLst>
          </p:cNvPr>
          <p:cNvSpPr/>
          <p:nvPr/>
        </p:nvSpPr>
        <p:spPr>
          <a:xfrm>
            <a:off x="749577" y="4051676"/>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 Counter</a:t>
            </a:r>
            <a:endParaRPr kumimoji="1" lang="ja-JP" altLang="en-US"/>
          </a:p>
        </p:txBody>
      </p:sp>
      <p:sp>
        <p:nvSpPr>
          <p:cNvPr id="31" name="1 つの角を切り取った四角形 30">
            <a:extLst>
              <a:ext uri="{FF2B5EF4-FFF2-40B4-BE49-F238E27FC236}">
                <a16:creationId xmlns:a16="http://schemas.microsoft.com/office/drawing/2014/main" id="{00DDA724-7A24-4438-83A1-1876555A4AAC}"/>
              </a:ext>
            </a:extLst>
          </p:cNvPr>
          <p:cNvSpPr/>
          <p:nvPr/>
        </p:nvSpPr>
        <p:spPr>
          <a:xfrm>
            <a:off x="749577" y="5295042"/>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MIMO</a:t>
            </a:r>
            <a:r>
              <a:rPr kumimoji="1" lang="en-US" altLang="ja-JP" dirty="0"/>
              <a:t> Counter</a:t>
            </a:r>
            <a:endParaRPr kumimoji="1" lang="ja-JP" altLang="en-US"/>
          </a:p>
        </p:txBody>
      </p:sp>
      <p:sp>
        <p:nvSpPr>
          <p:cNvPr id="35" name="1 つの角を切り取った四角形 34">
            <a:extLst>
              <a:ext uri="{FF2B5EF4-FFF2-40B4-BE49-F238E27FC236}">
                <a16:creationId xmlns:a16="http://schemas.microsoft.com/office/drawing/2014/main" id="{B8919096-403E-80CD-6061-3D3B9B738B1D}"/>
              </a:ext>
            </a:extLst>
          </p:cNvPr>
          <p:cNvSpPr/>
          <p:nvPr/>
        </p:nvSpPr>
        <p:spPr>
          <a:xfrm>
            <a:off x="743590" y="3211007"/>
            <a:ext cx="2441196" cy="527284"/>
          </a:xfrm>
          <a:prstGeom prst="snip1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PMGROUP Counter</a:t>
            </a:r>
            <a:endParaRPr kumimoji="1" lang="ja-JP" altLang="en-US"/>
          </a:p>
        </p:txBody>
      </p:sp>
      <p:sp>
        <p:nvSpPr>
          <p:cNvPr id="36" name="1 つの角を切り取った四角形 35">
            <a:extLst>
              <a:ext uri="{FF2B5EF4-FFF2-40B4-BE49-F238E27FC236}">
                <a16:creationId xmlns:a16="http://schemas.microsoft.com/office/drawing/2014/main" id="{FCCA01E5-27A6-D7FF-5A86-E925DBC04BF5}"/>
              </a:ext>
            </a:extLst>
          </p:cNvPr>
          <p:cNvSpPr/>
          <p:nvPr/>
        </p:nvSpPr>
        <p:spPr>
          <a:xfrm>
            <a:off x="749577" y="4670101"/>
            <a:ext cx="2441196" cy="527284"/>
          </a:xfrm>
          <a:prstGeom prst="snip1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SSBBEAM</a:t>
            </a:r>
            <a:r>
              <a:rPr kumimoji="1" lang="en-US" altLang="ja-JP" dirty="0"/>
              <a:t> Counter</a:t>
            </a:r>
            <a:endParaRPr kumimoji="1" lang="ja-JP" altLang="en-US"/>
          </a:p>
        </p:txBody>
      </p:sp>
      <p:sp>
        <p:nvSpPr>
          <p:cNvPr id="83" name="テキスト ボックス 82">
            <a:extLst>
              <a:ext uri="{FF2B5EF4-FFF2-40B4-BE49-F238E27FC236}">
                <a16:creationId xmlns:a16="http://schemas.microsoft.com/office/drawing/2014/main" id="{F45B1A0F-C2ED-DC4F-F8B7-4AA370E2F4D1}"/>
              </a:ext>
            </a:extLst>
          </p:cNvPr>
          <p:cNvSpPr txBox="1"/>
          <p:nvPr/>
        </p:nvSpPr>
        <p:spPr>
          <a:xfrm>
            <a:off x="714319" y="1710955"/>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4" name="テキスト ボックス 83">
            <a:extLst>
              <a:ext uri="{FF2B5EF4-FFF2-40B4-BE49-F238E27FC236}">
                <a16:creationId xmlns:a16="http://schemas.microsoft.com/office/drawing/2014/main" id="{E7AB2F94-191D-2999-1210-E8DF9F471661}"/>
              </a:ext>
            </a:extLst>
          </p:cNvPr>
          <p:cNvSpPr txBox="1"/>
          <p:nvPr/>
        </p:nvSpPr>
        <p:spPr>
          <a:xfrm>
            <a:off x="726172" y="2528157"/>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5" name="テキスト ボックス 84">
            <a:extLst>
              <a:ext uri="{FF2B5EF4-FFF2-40B4-BE49-F238E27FC236}">
                <a16:creationId xmlns:a16="http://schemas.microsoft.com/office/drawing/2014/main" id="{E15C8B36-6B6C-2394-EFCA-FFA5BE44C9C1}"/>
              </a:ext>
            </a:extLst>
          </p:cNvPr>
          <p:cNvSpPr txBox="1"/>
          <p:nvPr/>
        </p:nvSpPr>
        <p:spPr>
          <a:xfrm>
            <a:off x="732159" y="3966384"/>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6" name="テキスト ボックス 85">
            <a:extLst>
              <a:ext uri="{FF2B5EF4-FFF2-40B4-BE49-F238E27FC236}">
                <a16:creationId xmlns:a16="http://schemas.microsoft.com/office/drawing/2014/main" id="{8348979A-FB5C-3C48-BB2B-A4B0D1DF1933}"/>
              </a:ext>
            </a:extLst>
          </p:cNvPr>
          <p:cNvSpPr txBox="1"/>
          <p:nvPr/>
        </p:nvSpPr>
        <p:spPr>
          <a:xfrm>
            <a:off x="726172" y="5210884"/>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7" name="テキスト ボックス 86">
            <a:extLst>
              <a:ext uri="{FF2B5EF4-FFF2-40B4-BE49-F238E27FC236}">
                <a16:creationId xmlns:a16="http://schemas.microsoft.com/office/drawing/2014/main" id="{48F98445-754F-0C85-5BF5-77CA125274B2}"/>
              </a:ext>
            </a:extLst>
          </p:cNvPr>
          <p:cNvSpPr txBox="1"/>
          <p:nvPr/>
        </p:nvSpPr>
        <p:spPr>
          <a:xfrm>
            <a:off x="710878" y="3118381"/>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8" name="テキスト ボックス 87">
            <a:extLst>
              <a:ext uri="{FF2B5EF4-FFF2-40B4-BE49-F238E27FC236}">
                <a16:creationId xmlns:a16="http://schemas.microsoft.com/office/drawing/2014/main" id="{D6A8816F-9A0C-073F-31EF-BA35962AA83A}"/>
              </a:ext>
            </a:extLst>
          </p:cNvPr>
          <p:cNvSpPr txBox="1"/>
          <p:nvPr/>
        </p:nvSpPr>
        <p:spPr>
          <a:xfrm>
            <a:off x="726172" y="4581778"/>
            <a:ext cx="716109" cy="369332"/>
          </a:xfrm>
          <a:prstGeom prst="rect">
            <a:avLst/>
          </a:prstGeom>
          <a:noFill/>
        </p:spPr>
        <p:txBody>
          <a:bodyPr wrap="square" rtlCol="0">
            <a:spAutoFit/>
          </a:bodyPr>
          <a:lstStyle/>
          <a:p>
            <a:r>
              <a:rPr kumimoji="1" lang="en-US" altLang="ja-JP" dirty="0">
                <a:solidFill>
                  <a:schemeClr val="bg1"/>
                </a:solidFill>
                <a:latin typeface="Calibri" panose="020F0502020204030204" pitchFamily="34" charset="0"/>
              </a:rPr>
              <a:t>csv</a:t>
            </a:r>
          </a:p>
        </p:txBody>
      </p:sp>
      <p:sp>
        <p:nvSpPr>
          <p:cNvPr id="89" name="テキスト ボックス 88">
            <a:extLst>
              <a:ext uri="{FF2B5EF4-FFF2-40B4-BE49-F238E27FC236}">
                <a16:creationId xmlns:a16="http://schemas.microsoft.com/office/drawing/2014/main" id="{322606EB-6ACA-72B5-0886-08095AC495C0}"/>
              </a:ext>
            </a:extLst>
          </p:cNvPr>
          <p:cNvSpPr txBox="1"/>
          <p:nvPr/>
        </p:nvSpPr>
        <p:spPr>
          <a:xfrm>
            <a:off x="3784100" y="5460506"/>
            <a:ext cx="8027070"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5</a:t>
            </a:r>
            <a:r>
              <a:rPr kumimoji="1" lang="ja-JP" altLang="en-US" sz="1400">
                <a:solidFill>
                  <a:srgbClr val="518ADC"/>
                </a:solidFill>
                <a:latin typeface="Calibri" panose="020F0502020204030204" pitchFamily="34" charset="0"/>
              </a:rPr>
              <a:t>分カウンタは</a:t>
            </a:r>
            <a:r>
              <a:rPr kumimoji="1" lang="en-US" altLang="ja-JP" sz="1400" dirty="0">
                <a:solidFill>
                  <a:srgbClr val="518ADC"/>
                </a:solidFill>
                <a:latin typeface="Calibri" panose="020F0502020204030204" pitchFamily="34" charset="0"/>
              </a:rPr>
              <a:t>Hourly KPI</a:t>
            </a:r>
            <a:r>
              <a:rPr kumimoji="1" lang="ja-JP" altLang="en-US" sz="1400">
                <a:solidFill>
                  <a:srgbClr val="518ADC"/>
                </a:solidFill>
                <a:latin typeface="Calibri" panose="020F0502020204030204" pitchFamily="34" charset="0"/>
              </a:rPr>
              <a:t>として毎時</a:t>
            </a:r>
            <a:r>
              <a:rPr kumimoji="1" lang="en-US" altLang="ja-JP" sz="1400" dirty="0">
                <a:solidFill>
                  <a:srgbClr val="518ADC"/>
                </a:solidFill>
                <a:latin typeface="Calibri" panose="020F0502020204030204" pitchFamily="34" charset="0"/>
              </a:rPr>
              <a:t>25</a:t>
            </a:r>
            <a:r>
              <a:rPr kumimoji="1" lang="ja-JP" altLang="en-US" sz="1400">
                <a:solidFill>
                  <a:srgbClr val="518ADC"/>
                </a:solidFill>
                <a:latin typeface="Calibri" panose="020F0502020204030204" pitchFamily="34" charset="0"/>
              </a:rPr>
              <a:t>分に</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計算処理が行われる</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最大</a:t>
            </a:r>
            <a:r>
              <a:rPr kumimoji="1" lang="en-US" altLang="ja-JP" sz="1400" dirty="0">
                <a:solidFill>
                  <a:srgbClr val="518ADC"/>
                </a:solidFill>
                <a:latin typeface="Calibri" panose="020F0502020204030204" pitchFamily="34" charset="0"/>
              </a:rPr>
              <a:t>6</a:t>
            </a:r>
            <a:r>
              <a:rPr kumimoji="1" lang="ja-JP" altLang="en-US" sz="1400">
                <a:solidFill>
                  <a:srgbClr val="518ADC"/>
                </a:solidFill>
                <a:latin typeface="Calibri" panose="020F0502020204030204" pitchFamily="34" charset="0"/>
              </a:rPr>
              <a:t>種類のカウンタデータは最終的に</a:t>
            </a:r>
            <a:r>
              <a:rPr kumimoji="1" lang="en-US" altLang="ja-JP" sz="1400" dirty="0">
                <a:solidFill>
                  <a:srgbClr val="518ADC"/>
                </a:solidFill>
                <a:latin typeface="Calibri" panose="020F0502020204030204" pitchFamily="34" charset="0"/>
              </a:rPr>
              <a:t> CU, DU, CELL</a:t>
            </a:r>
            <a:r>
              <a:rPr kumimoji="1" lang="ja-JP" altLang="en-US" sz="1400">
                <a:solidFill>
                  <a:srgbClr val="518ADC"/>
                </a:solidFill>
                <a:latin typeface="Calibri" panose="020F0502020204030204" pitchFamily="34" charset="0"/>
              </a:rPr>
              <a:t>毎にアグリゲーションされ</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計算される</a:t>
            </a:r>
            <a:endParaRPr kumimoji="1" lang="en-US" altLang="ja-JP" sz="1400" dirty="0">
              <a:solidFill>
                <a:srgbClr val="518ADC"/>
              </a:solidFill>
              <a:latin typeface="Calibri" panose="020F0502020204030204" pitchFamily="34" charset="0"/>
            </a:endParaRPr>
          </a:p>
        </p:txBody>
      </p:sp>
      <p:sp>
        <p:nvSpPr>
          <p:cNvPr id="90" name="上矢印 89">
            <a:extLst>
              <a:ext uri="{FF2B5EF4-FFF2-40B4-BE49-F238E27FC236}">
                <a16:creationId xmlns:a16="http://schemas.microsoft.com/office/drawing/2014/main" id="{DA81E46D-E5C1-C2EF-69A3-0B96578543D4}"/>
              </a:ext>
            </a:extLst>
          </p:cNvPr>
          <p:cNvSpPr/>
          <p:nvPr/>
        </p:nvSpPr>
        <p:spPr>
          <a:xfrm rot="5400000">
            <a:off x="4557314" y="761712"/>
            <a:ext cx="484632" cy="2592743"/>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角丸四角形 2">
            <a:extLst>
              <a:ext uri="{FF2B5EF4-FFF2-40B4-BE49-F238E27FC236}">
                <a16:creationId xmlns:a16="http://schemas.microsoft.com/office/drawing/2014/main" id="{7D0A3362-6DE4-828B-3E87-69D29DF2A279}"/>
              </a:ext>
            </a:extLst>
          </p:cNvPr>
          <p:cNvSpPr/>
          <p:nvPr/>
        </p:nvSpPr>
        <p:spPr>
          <a:xfrm>
            <a:off x="6265158" y="1833235"/>
            <a:ext cx="2650921" cy="40477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CU KPI (hourly)</a:t>
            </a:r>
            <a:endParaRPr kumimoji="1" lang="ja-JP" altLang="en-US"/>
          </a:p>
        </p:txBody>
      </p:sp>
      <p:sp>
        <p:nvSpPr>
          <p:cNvPr id="4" name="角丸四角形 3">
            <a:extLst>
              <a:ext uri="{FF2B5EF4-FFF2-40B4-BE49-F238E27FC236}">
                <a16:creationId xmlns:a16="http://schemas.microsoft.com/office/drawing/2014/main" id="{47612FC7-423B-2CAF-C1AF-B4E241392E34}"/>
              </a:ext>
            </a:extLst>
          </p:cNvPr>
          <p:cNvSpPr/>
          <p:nvPr/>
        </p:nvSpPr>
        <p:spPr>
          <a:xfrm>
            <a:off x="6265158" y="2965631"/>
            <a:ext cx="2650921" cy="404779"/>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DU KPI </a:t>
            </a:r>
            <a:r>
              <a:rPr kumimoji="1" lang="en-US" altLang="ja-JP" sz="1800" dirty="0"/>
              <a:t>(hourly)</a:t>
            </a:r>
            <a:endParaRPr kumimoji="1" lang="ja-JP" altLang="en-US"/>
          </a:p>
        </p:txBody>
      </p:sp>
      <p:sp>
        <p:nvSpPr>
          <p:cNvPr id="5" name="角丸四角形 4">
            <a:extLst>
              <a:ext uri="{FF2B5EF4-FFF2-40B4-BE49-F238E27FC236}">
                <a16:creationId xmlns:a16="http://schemas.microsoft.com/office/drawing/2014/main" id="{C07C50E7-7355-BB1B-4313-014E3537BDA3}"/>
              </a:ext>
            </a:extLst>
          </p:cNvPr>
          <p:cNvSpPr/>
          <p:nvPr/>
        </p:nvSpPr>
        <p:spPr>
          <a:xfrm>
            <a:off x="6265157" y="4720181"/>
            <a:ext cx="2650921" cy="40477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 KPI (hourly)</a:t>
            </a:r>
            <a:endParaRPr kumimoji="1" lang="ja-JP" altLang="en-US"/>
          </a:p>
        </p:txBody>
      </p:sp>
      <p:sp>
        <p:nvSpPr>
          <p:cNvPr id="7" name="上矢印 6">
            <a:extLst>
              <a:ext uri="{FF2B5EF4-FFF2-40B4-BE49-F238E27FC236}">
                <a16:creationId xmlns:a16="http://schemas.microsoft.com/office/drawing/2014/main" id="{0E0808E7-A833-D919-DC7C-8073D28193EA}"/>
              </a:ext>
            </a:extLst>
          </p:cNvPr>
          <p:cNvSpPr/>
          <p:nvPr/>
        </p:nvSpPr>
        <p:spPr>
          <a:xfrm rot="5400000">
            <a:off x="4554872" y="3639812"/>
            <a:ext cx="484632" cy="2587862"/>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上矢印 7">
            <a:extLst>
              <a:ext uri="{FF2B5EF4-FFF2-40B4-BE49-F238E27FC236}">
                <a16:creationId xmlns:a16="http://schemas.microsoft.com/office/drawing/2014/main" id="{79F8EEF7-B2A3-92C0-3D95-1A9E6FDE04F3}"/>
              </a:ext>
            </a:extLst>
          </p:cNvPr>
          <p:cNvSpPr/>
          <p:nvPr/>
        </p:nvSpPr>
        <p:spPr>
          <a:xfrm rot="5400000">
            <a:off x="9166084" y="1753792"/>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上矢印 13">
            <a:extLst>
              <a:ext uri="{FF2B5EF4-FFF2-40B4-BE49-F238E27FC236}">
                <a16:creationId xmlns:a16="http://schemas.microsoft.com/office/drawing/2014/main" id="{78B5A695-C6EE-BFC2-1A91-80F1170F8C16}"/>
              </a:ext>
            </a:extLst>
          </p:cNvPr>
          <p:cNvSpPr/>
          <p:nvPr/>
        </p:nvSpPr>
        <p:spPr>
          <a:xfrm rot="5400000">
            <a:off x="4552430" y="1863163"/>
            <a:ext cx="484632" cy="2592744"/>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52B3418-C0C3-D3FD-489F-76F800987411}"/>
              </a:ext>
            </a:extLst>
          </p:cNvPr>
          <p:cNvSpPr/>
          <p:nvPr/>
        </p:nvSpPr>
        <p:spPr>
          <a:xfrm>
            <a:off x="4188703" y="1719102"/>
            <a:ext cx="1163679" cy="3575940"/>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KPI</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KPI</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計算</a:t>
            </a:r>
          </a:p>
        </p:txBody>
      </p:sp>
      <p:sp>
        <p:nvSpPr>
          <p:cNvPr id="15" name="円柱 14">
            <a:extLst>
              <a:ext uri="{FF2B5EF4-FFF2-40B4-BE49-F238E27FC236}">
                <a16:creationId xmlns:a16="http://schemas.microsoft.com/office/drawing/2014/main" id="{7CAD5A66-A71F-D8B9-2F1F-E52D1C2F0E91}"/>
              </a:ext>
            </a:extLst>
          </p:cNvPr>
          <p:cNvSpPr/>
          <p:nvPr/>
        </p:nvSpPr>
        <p:spPr>
          <a:xfrm>
            <a:off x="9900721" y="1406922"/>
            <a:ext cx="1868439" cy="3960226"/>
          </a:xfrm>
          <a:prstGeom prst="can">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kumimoji="1" lang="ja-JP" altLang="en-US" sz="1400">
              <a:solidFill>
                <a:schemeClr val="accent1">
                  <a:lumMod val="50000"/>
                </a:schemeClr>
              </a:solidFill>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251A3B84-11DD-63DC-CC1B-2E6BE2E0E442}"/>
              </a:ext>
            </a:extLst>
          </p:cNvPr>
          <p:cNvSpPr txBox="1"/>
          <p:nvPr/>
        </p:nvSpPr>
        <p:spPr>
          <a:xfrm>
            <a:off x="10309343" y="1455205"/>
            <a:ext cx="1279234" cy="307777"/>
          </a:xfrm>
          <a:prstGeom prst="rect">
            <a:avLst/>
          </a:prstGeom>
          <a:noFill/>
        </p:spPr>
        <p:txBody>
          <a:bodyPr wrap="square" rtlCol="0">
            <a:spAutoFit/>
          </a:bodyPr>
          <a:lstStyle/>
          <a:p>
            <a:r>
              <a:rPr kumimoji="1" lang="en-US" altLang="ja-JP" sz="1400" b="1" dirty="0">
                <a:solidFill>
                  <a:srgbClr val="0070C0"/>
                </a:solidFill>
                <a:latin typeface="+mn-lt"/>
              </a:rPr>
              <a:t>Hourly KPI</a:t>
            </a:r>
          </a:p>
        </p:txBody>
      </p:sp>
      <p:sp>
        <p:nvSpPr>
          <p:cNvPr id="17" name="正方形/長方形 16">
            <a:extLst>
              <a:ext uri="{FF2B5EF4-FFF2-40B4-BE49-F238E27FC236}">
                <a16:creationId xmlns:a16="http://schemas.microsoft.com/office/drawing/2014/main" id="{C36E86DE-9A48-C43E-E2BD-83774D046F39}"/>
              </a:ext>
            </a:extLst>
          </p:cNvPr>
          <p:cNvSpPr/>
          <p:nvPr/>
        </p:nvSpPr>
        <p:spPr>
          <a:xfrm>
            <a:off x="10045230" y="1956552"/>
            <a:ext cx="1609849" cy="2410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0070C0"/>
                </a:solidFill>
              </a:rPr>
              <a:t>KPI_PM_CU_HOUR</a:t>
            </a:r>
            <a:endParaRPr kumimoji="1" lang="ja-JP" altLang="en-US" sz="1400">
              <a:solidFill>
                <a:srgbClr val="0070C0"/>
              </a:solidFill>
            </a:endParaRPr>
          </a:p>
        </p:txBody>
      </p:sp>
      <p:sp>
        <p:nvSpPr>
          <p:cNvPr id="19" name="正方形/長方形 18">
            <a:extLst>
              <a:ext uri="{FF2B5EF4-FFF2-40B4-BE49-F238E27FC236}">
                <a16:creationId xmlns:a16="http://schemas.microsoft.com/office/drawing/2014/main" id="{1C1AAFD8-81BF-2BA5-FCFA-45BEB26A4E0C}"/>
              </a:ext>
            </a:extLst>
          </p:cNvPr>
          <p:cNvSpPr/>
          <p:nvPr/>
        </p:nvSpPr>
        <p:spPr>
          <a:xfrm>
            <a:off x="10045229" y="3039000"/>
            <a:ext cx="1609850" cy="2410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rgbClr val="0070C0"/>
                </a:solidFill>
              </a:rPr>
              <a:t>KPI_PM_DU_HOUR</a:t>
            </a:r>
            <a:endParaRPr kumimoji="1" lang="ja-JP" altLang="en-US" sz="1400">
              <a:solidFill>
                <a:srgbClr val="0070C0"/>
              </a:solidFill>
            </a:endParaRPr>
          </a:p>
        </p:txBody>
      </p:sp>
      <p:sp>
        <p:nvSpPr>
          <p:cNvPr id="20" name="上矢印 19">
            <a:extLst>
              <a:ext uri="{FF2B5EF4-FFF2-40B4-BE49-F238E27FC236}">
                <a16:creationId xmlns:a16="http://schemas.microsoft.com/office/drawing/2014/main" id="{408C1B2D-657F-FAF8-4E6E-29484017B260}"/>
              </a:ext>
            </a:extLst>
          </p:cNvPr>
          <p:cNvSpPr/>
          <p:nvPr/>
        </p:nvSpPr>
        <p:spPr>
          <a:xfrm rot="5400000">
            <a:off x="9156795" y="2844855"/>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FE69293-4B2E-6248-AD2A-6A82353D939B}"/>
              </a:ext>
            </a:extLst>
          </p:cNvPr>
          <p:cNvSpPr/>
          <p:nvPr/>
        </p:nvSpPr>
        <p:spPr>
          <a:xfrm>
            <a:off x="10045229" y="4791612"/>
            <a:ext cx="1609850" cy="24106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rgbClr val="0070C0"/>
                </a:solidFill>
              </a:rPr>
              <a:t>KPI_PM_CELL_HOUR</a:t>
            </a:r>
            <a:endParaRPr kumimoji="1" lang="ja-JP" altLang="en-US" sz="1200">
              <a:solidFill>
                <a:srgbClr val="0070C0"/>
              </a:solidFill>
            </a:endParaRPr>
          </a:p>
        </p:txBody>
      </p:sp>
      <p:sp>
        <p:nvSpPr>
          <p:cNvPr id="22" name="上矢印 21">
            <a:extLst>
              <a:ext uri="{FF2B5EF4-FFF2-40B4-BE49-F238E27FC236}">
                <a16:creationId xmlns:a16="http://schemas.microsoft.com/office/drawing/2014/main" id="{97D4EC15-64F3-ED08-C792-1CB365AC793F}"/>
              </a:ext>
            </a:extLst>
          </p:cNvPr>
          <p:cNvSpPr/>
          <p:nvPr/>
        </p:nvSpPr>
        <p:spPr>
          <a:xfrm rot="5400000">
            <a:off x="9141435" y="4588981"/>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8F414C1B-EB9B-1FD6-9DF6-01C7D36DE8A1}"/>
              </a:ext>
            </a:extLst>
          </p:cNvPr>
          <p:cNvSpPr/>
          <p:nvPr/>
        </p:nvSpPr>
        <p:spPr>
          <a:xfrm>
            <a:off x="10948960" y="79050"/>
            <a:ext cx="1163679" cy="899136"/>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kumimoji="1" lang="en-US" altLang="ja-JP" sz="1400" dirty="0">
                <a:solidFill>
                  <a:schemeClr val="accent1">
                    <a:lumMod val="50000"/>
                  </a:schemeClr>
                </a:solidFill>
                <a:latin typeface="Meiryo UI" panose="020B0604030504040204" pitchFamily="34" charset="-128"/>
                <a:ea typeface="Meiryo UI" panose="020B0604030504040204" pitchFamily="34" charset="-128"/>
              </a:rPr>
              <a:t>KPI</a:t>
            </a:r>
          </a:p>
          <a:p>
            <a:pPr algn="ctr"/>
            <a:r>
              <a:rPr kumimoji="1" lang="en-US" altLang="ja-JP" sz="1200" dirty="0">
                <a:solidFill>
                  <a:schemeClr val="accent1">
                    <a:lumMod val="50000"/>
                  </a:schemeClr>
                </a:solidFill>
                <a:latin typeface="Meiryo UI" panose="020B0604030504040204" pitchFamily="34" charset="-128"/>
                <a:ea typeface="Meiryo UI" panose="020B0604030504040204" pitchFamily="34" charset="-128"/>
              </a:rPr>
              <a:t>KPI</a:t>
            </a:r>
            <a:r>
              <a:rPr kumimoji="1" lang="ja-JP" altLang="en-US" sz="1200">
                <a:solidFill>
                  <a:schemeClr val="accent1">
                    <a:lumMod val="50000"/>
                  </a:schemeClr>
                </a:solidFill>
                <a:latin typeface="Meiryo UI" panose="020B0604030504040204" pitchFamily="34" charset="-128"/>
                <a:ea typeface="Meiryo UI" panose="020B0604030504040204" pitchFamily="34" charset="-128"/>
              </a:rPr>
              <a:t>計算</a:t>
            </a:r>
          </a:p>
        </p:txBody>
      </p:sp>
    </p:spTree>
    <p:extLst>
      <p:ext uri="{BB962C8B-B14F-4D97-AF65-F5344CB8AC3E}">
        <p14:creationId xmlns:p14="http://schemas.microsoft.com/office/powerpoint/2010/main" val="28987268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ja-JP" altLang="en-US" sz="4000" b="1">
                <a:latin typeface="Meiryo UI" panose="020B0604030504040204" pitchFamily="50" charset="-128"/>
                <a:ea typeface="Meiryo UI" panose="020B0604030504040204" pitchFamily="50" charset="-128"/>
              </a:rPr>
              <a:t>ユーザインタフェース</a:t>
            </a:r>
            <a:endParaRPr kumimoji="1" lang="ja-JP" altLang="en-US" sz="4000"/>
          </a:p>
        </p:txBody>
      </p:sp>
    </p:spTree>
    <p:extLst>
      <p:ext uri="{BB962C8B-B14F-4D97-AF65-F5344CB8AC3E}">
        <p14:creationId xmlns:p14="http://schemas.microsoft.com/office/powerpoint/2010/main" val="11377647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25" name="テキスト ボックス 24">
            <a:extLst>
              <a:ext uri="{FF2B5EF4-FFF2-40B4-BE49-F238E27FC236}">
                <a16:creationId xmlns:a16="http://schemas.microsoft.com/office/drawing/2014/main" id="{8DBAB015-95EC-39A5-C5CD-D1B5A45248F4}"/>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pic>
        <p:nvPicPr>
          <p:cNvPr id="32" name="図 31" descr="グラフィカル ユーザー インターフェイス, テキスト, アプリケーション, メール&#10;&#10;自動的に生成された説明">
            <a:extLst>
              <a:ext uri="{FF2B5EF4-FFF2-40B4-BE49-F238E27FC236}">
                <a16:creationId xmlns:a16="http://schemas.microsoft.com/office/drawing/2014/main" id="{A26B87BB-43B1-405B-7EC8-08D1A3CAFD51}"/>
              </a:ext>
            </a:extLst>
          </p:cNvPr>
          <p:cNvPicPr>
            <a:picLocks noChangeAspect="1"/>
          </p:cNvPicPr>
          <p:nvPr/>
        </p:nvPicPr>
        <p:blipFill>
          <a:blip r:embed="rId2"/>
          <a:stretch>
            <a:fillRect/>
          </a:stretch>
        </p:blipFill>
        <p:spPr>
          <a:xfrm>
            <a:off x="5605663" y="1816887"/>
            <a:ext cx="2044700" cy="1016000"/>
          </a:xfrm>
          <a:prstGeom prst="rect">
            <a:avLst/>
          </a:prstGeom>
          <a:effectLst>
            <a:outerShdw blurRad="50800" dist="38100" dir="2700000" algn="tl" rotWithShape="0">
              <a:prstClr val="black">
                <a:alpha val="40000"/>
              </a:prstClr>
            </a:outerShdw>
          </a:effectLst>
        </p:spPr>
      </p:pic>
      <p:sp>
        <p:nvSpPr>
          <p:cNvPr id="33" name="テキスト ボックス 32">
            <a:extLst>
              <a:ext uri="{FF2B5EF4-FFF2-40B4-BE49-F238E27FC236}">
                <a16:creationId xmlns:a16="http://schemas.microsoft.com/office/drawing/2014/main" id="{771F02D3-7B9D-86ED-72BD-14652BAEF2A9}"/>
              </a:ext>
            </a:extLst>
          </p:cNvPr>
          <p:cNvSpPr txBox="1"/>
          <p:nvPr/>
        </p:nvSpPr>
        <p:spPr>
          <a:xfrm>
            <a:off x="5526040" y="3109852"/>
            <a:ext cx="6584488" cy="954107"/>
          </a:xfrm>
          <a:prstGeom prst="rect">
            <a:avLst/>
          </a:prstGeom>
          <a:noFill/>
        </p:spPr>
        <p:txBody>
          <a:bodyPr wrap="square" rtlCol="0">
            <a:spAutoFit/>
          </a:bodyPr>
          <a:lstStyle/>
          <a:p>
            <a:pPr marL="342900" indent="-342900">
              <a:buFont typeface="+mj-lt"/>
              <a:buAutoNum type="arabicPeriod"/>
            </a:pPr>
            <a:r>
              <a:rPr kumimoji="1" lang="ja-JP" altLang="en-US" sz="1400">
                <a:solidFill>
                  <a:srgbClr val="518ADC"/>
                </a:solidFill>
                <a:latin typeface="Calibri" panose="020F0502020204030204" pitchFamily="34" charset="0"/>
              </a:rPr>
              <a:t>日付選択（単一日でも範囲でも指定可能）</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en-US" altLang="ja-JP" sz="1400" dirty="0">
                <a:solidFill>
                  <a:srgbClr val="518ADC"/>
                </a:solidFill>
                <a:latin typeface="Calibri" panose="020F0502020204030204" pitchFamily="34" charset="0"/>
              </a:rPr>
              <a:t>KPI Aggregation Level</a:t>
            </a:r>
            <a:r>
              <a:rPr kumimoji="1" lang="ja-JP" altLang="en-US" sz="1400">
                <a:solidFill>
                  <a:srgbClr val="518ADC"/>
                </a:solidFill>
                <a:latin typeface="Calibri" panose="020F0502020204030204" pitchFamily="34" charset="0"/>
              </a:rPr>
              <a:t>の選択（</a:t>
            </a:r>
            <a:r>
              <a:rPr kumimoji="1" lang="en-US" altLang="ja-JP" sz="1400" dirty="0">
                <a:solidFill>
                  <a:srgbClr val="518ADC"/>
                </a:solidFill>
                <a:latin typeface="Calibri" panose="020F0502020204030204" pitchFamily="34" charset="0"/>
              </a:rPr>
              <a:t>HOUR</a:t>
            </a:r>
            <a:r>
              <a:rPr kumimoji="1" lang="ja-JP" altLang="en-US" sz="1400">
                <a:solidFill>
                  <a:srgbClr val="518ADC"/>
                </a:solidFill>
                <a:latin typeface="Calibri" panose="020F0502020204030204" pitchFamily="34" charset="0"/>
              </a:rPr>
              <a:t>を選択）</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トポロジ選択</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pm_topology</a:t>
            </a:r>
            <a:r>
              <a:rPr kumimoji="1" lang="en-US" altLang="ja-JP" sz="1400" dirty="0">
                <a:solidFill>
                  <a:srgbClr val="518ADC"/>
                </a:solidFill>
                <a:latin typeface="Calibri" panose="020F0502020204030204" pitchFamily="34" charset="0"/>
              </a:rPr>
              <a:t> / pm-topology</a:t>
            </a:r>
            <a:r>
              <a:rPr kumimoji="1" lang="ja-JP" altLang="en-US" sz="1400">
                <a:solidFill>
                  <a:srgbClr val="518ADC"/>
                </a:solidFill>
                <a:latin typeface="Calibri" panose="020F0502020204030204" pitchFamily="34" charset="0"/>
              </a:rPr>
              <a:t>を選択）</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データを確認したい装置を選択（左の例では</a:t>
            </a:r>
            <a:r>
              <a:rPr kumimoji="1" lang="en-US" altLang="ja-JP" sz="1400" dirty="0">
                <a:solidFill>
                  <a:srgbClr val="518ADC"/>
                </a:solidFill>
                <a:latin typeface="Calibri" panose="020F0502020204030204" pitchFamily="34" charset="0"/>
              </a:rPr>
              <a:t> CU/DU/CELL</a:t>
            </a:r>
            <a:r>
              <a:rPr kumimoji="1" lang="ja-JP" altLang="en-US" sz="1400">
                <a:solidFill>
                  <a:srgbClr val="518ADC"/>
                </a:solidFill>
                <a:latin typeface="Calibri" panose="020F0502020204030204" pitchFamily="34" charset="0"/>
              </a:rPr>
              <a:t>全てを選択）</a:t>
            </a:r>
            <a:endParaRPr kumimoji="1" lang="en-US" altLang="ja-JP" sz="1400" dirty="0">
              <a:solidFill>
                <a:srgbClr val="518ADC"/>
              </a:solidFill>
              <a:latin typeface="Calibri" panose="020F0502020204030204" pitchFamily="34" charset="0"/>
            </a:endParaRPr>
          </a:p>
        </p:txBody>
      </p:sp>
      <p:pic>
        <p:nvPicPr>
          <p:cNvPr id="37" name="図 36" descr="グラフィカル ユーザー インターフェイス, アプリケーション&#10;&#10;自動的に生成された説明">
            <a:extLst>
              <a:ext uri="{FF2B5EF4-FFF2-40B4-BE49-F238E27FC236}">
                <a16:creationId xmlns:a16="http://schemas.microsoft.com/office/drawing/2014/main" id="{D44150DF-4DAB-B69E-D639-8D4456BDD8EB}"/>
              </a:ext>
            </a:extLst>
          </p:cNvPr>
          <p:cNvPicPr>
            <a:picLocks noChangeAspect="1"/>
          </p:cNvPicPr>
          <p:nvPr/>
        </p:nvPicPr>
        <p:blipFill>
          <a:blip r:embed="rId3"/>
          <a:stretch>
            <a:fillRect/>
          </a:stretch>
        </p:blipFill>
        <p:spPr>
          <a:xfrm>
            <a:off x="413673" y="1839989"/>
            <a:ext cx="4864100" cy="3543300"/>
          </a:xfrm>
          <a:prstGeom prst="rect">
            <a:avLst/>
          </a:prstGeom>
          <a:effectLst>
            <a:outerShdw blurRad="50800" dist="38100" dir="2700000" algn="tl" rotWithShape="0">
              <a:prstClr val="black">
                <a:alpha val="40000"/>
              </a:prstClr>
            </a:outerShdw>
          </a:effectLst>
        </p:spPr>
      </p:pic>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メインメニュとトポロジ</a:t>
            </a:r>
            <a:endParaRPr kumimoji="1" lang="en-US" altLang="ja-JP" sz="1400" b="1" dirty="0">
              <a:solidFill>
                <a:srgbClr val="518ADC"/>
              </a:solidFill>
              <a:latin typeface="Calibri" panose="020F0502020204030204" pitchFamily="34" charset="0"/>
            </a:endParaRPr>
          </a:p>
        </p:txBody>
      </p:sp>
    </p:spTree>
    <p:extLst>
      <p:ext uri="{BB962C8B-B14F-4D97-AF65-F5344CB8AC3E}">
        <p14:creationId xmlns:p14="http://schemas.microsoft.com/office/powerpoint/2010/main" val="41885200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413673" y="4723654"/>
            <a:ext cx="5039476"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選択された対象装置・対象期間の</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値をリスト内に表示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デフォルトでは、全</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が表示されていますが表示したい</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はユーザ毎に任意に設定変更が可能です</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リストの表示されたデータは</a:t>
            </a:r>
            <a:r>
              <a:rPr kumimoji="1" lang="en-US" altLang="ja-JP" sz="1400" dirty="0">
                <a:solidFill>
                  <a:srgbClr val="518ADC"/>
                </a:solidFill>
                <a:latin typeface="Calibri" panose="020F0502020204030204" pitchFamily="34" charset="0"/>
              </a:rPr>
              <a:t>CSV</a:t>
            </a:r>
            <a:r>
              <a:rPr kumimoji="1" lang="ja-JP" altLang="en-US" sz="1400">
                <a:solidFill>
                  <a:srgbClr val="518ADC"/>
                </a:solidFill>
                <a:latin typeface="Calibri" panose="020F0502020204030204" pitchFamily="34" charset="0"/>
              </a:rPr>
              <a:t>形式でローカル環境に保存することが可能です</a:t>
            </a:r>
            <a:endParaRPr kumimoji="1" lang="en-US" altLang="ja-JP" sz="14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Table</a:t>
            </a:r>
          </a:p>
        </p:txBody>
      </p:sp>
      <p:pic>
        <p:nvPicPr>
          <p:cNvPr id="4" name="図 3" descr="テーブル&#10;&#10;自動的に生成された説明">
            <a:extLst>
              <a:ext uri="{FF2B5EF4-FFF2-40B4-BE49-F238E27FC236}">
                <a16:creationId xmlns:a16="http://schemas.microsoft.com/office/drawing/2014/main" id="{D2CC4F33-D2BD-C20C-7E52-37DB3C9228F1}"/>
              </a:ext>
            </a:extLst>
          </p:cNvPr>
          <p:cNvPicPr>
            <a:picLocks noChangeAspect="1"/>
          </p:cNvPicPr>
          <p:nvPr/>
        </p:nvPicPr>
        <p:blipFill>
          <a:blip r:embed="rId2"/>
          <a:stretch>
            <a:fillRect/>
          </a:stretch>
        </p:blipFill>
        <p:spPr>
          <a:xfrm>
            <a:off x="413673" y="1531083"/>
            <a:ext cx="7772400" cy="2906751"/>
          </a:xfrm>
          <a:prstGeom prst="rect">
            <a:avLst/>
          </a:prstGeom>
          <a:effectLst>
            <a:outerShdw blurRad="50800" dist="38100" dir="2700000" algn="tl" rotWithShape="0">
              <a:prstClr val="black">
                <a:alpha val="40000"/>
              </a:prstClr>
            </a:outerShdw>
          </a:effectLst>
        </p:spPr>
      </p:pic>
      <p:pic>
        <p:nvPicPr>
          <p:cNvPr id="6" name="図 5" descr="グラフィカル ユーザー インターフェイス, テキスト, アプリケーション&#10;&#10;自動的に生成された説明">
            <a:extLst>
              <a:ext uri="{FF2B5EF4-FFF2-40B4-BE49-F238E27FC236}">
                <a16:creationId xmlns:a16="http://schemas.microsoft.com/office/drawing/2014/main" id="{1BC95D3A-D6A8-0519-85F4-460F91480446}"/>
              </a:ext>
            </a:extLst>
          </p:cNvPr>
          <p:cNvPicPr>
            <a:picLocks noChangeAspect="1"/>
          </p:cNvPicPr>
          <p:nvPr/>
        </p:nvPicPr>
        <p:blipFill>
          <a:blip r:embed="rId3"/>
          <a:stretch>
            <a:fillRect/>
          </a:stretch>
        </p:blipFill>
        <p:spPr>
          <a:xfrm>
            <a:off x="5783360" y="2041034"/>
            <a:ext cx="6258434" cy="3500324"/>
          </a:xfrm>
          <a:prstGeom prst="rect">
            <a:avLst/>
          </a:prstGeom>
          <a:effectLst>
            <a:outerShdw blurRad="50800" dist="38100" dir="2700000" algn="tl" rotWithShape="0">
              <a:prstClr val="black">
                <a:alpha val="40000"/>
              </a:prstClr>
            </a:outerShdw>
          </a:effectLst>
        </p:spPr>
      </p:pic>
      <p:pic>
        <p:nvPicPr>
          <p:cNvPr id="8" name="図 7">
            <a:extLst>
              <a:ext uri="{FF2B5EF4-FFF2-40B4-BE49-F238E27FC236}">
                <a16:creationId xmlns:a16="http://schemas.microsoft.com/office/drawing/2014/main" id="{DB63FA9A-3E53-FFA8-0C96-2AADE7320648}"/>
              </a:ext>
            </a:extLst>
          </p:cNvPr>
          <p:cNvPicPr>
            <a:picLocks noChangeAspect="1"/>
          </p:cNvPicPr>
          <p:nvPr/>
        </p:nvPicPr>
        <p:blipFill>
          <a:blip r:embed="rId4"/>
          <a:stretch>
            <a:fillRect/>
          </a:stretch>
        </p:blipFill>
        <p:spPr>
          <a:xfrm>
            <a:off x="287419" y="6040423"/>
            <a:ext cx="7496232" cy="431800"/>
          </a:xfrm>
          <a:prstGeom prst="rect">
            <a:avLst/>
          </a:prstGeom>
          <a:effectLst>
            <a:outerShdw blurRad="50800" dist="38100" dir="2700000" algn="tl" rotWithShape="0">
              <a:prstClr val="black">
                <a:alpha val="40000"/>
              </a:prstClr>
            </a:outerShdw>
          </a:effectLst>
        </p:spPr>
      </p:pic>
      <p:sp>
        <p:nvSpPr>
          <p:cNvPr id="9" name="テキスト ボックス 8">
            <a:extLst>
              <a:ext uri="{FF2B5EF4-FFF2-40B4-BE49-F238E27FC236}">
                <a16:creationId xmlns:a16="http://schemas.microsoft.com/office/drawing/2014/main" id="{878F86D0-402A-DDE6-FCA5-07C17833F51F}"/>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spTree>
    <p:extLst>
      <p:ext uri="{BB962C8B-B14F-4D97-AF65-F5344CB8AC3E}">
        <p14:creationId xmlns:p14="http://schemas.microsoft.com/office/powerpoint/2010/main" val="533734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106218" y="2132166"/>
            <a:ext cx="5632334" cy="52322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CELL / CU / DU</a:t>
            </a:r>
            <a:r>
              <a:rPr kumimoji="1" lang="ja-JP" altLang="en-US" sz="1400">
                <a:solidFill>
                  <a:srgbClr val="518ADC"/>
                </a:solidFill>
                <a:latin typeface="Calibri" panose="020F0502020204030204" pitchFamily="34" charset="0"/>
              </a:rPr>
              <a:t>毎の</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値をグラフで表示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グラフに表示したい</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はユーザ毎に任意に設定変更が可能です</a:t>
            </a:r>
            <a:endParaRPr kumimoji="1" lang="en-US" altLang="ja-JP" sz="14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Trend Group CELL</a:t>
            </a:r>
          </a:p>
        </p:txBody>
      </p:sp>
      <p:sp>
        <p:nvSpPr>
          <p:cNvPr id="3" name="テキスト ボックス 2">
            <a:extLst>
              <a:ext uri="{FF2B5EF4-FFF2-40B4-BE49-F238E27FC236}">
                <a16:creationId xmlns:a16="http://schemas.microsoft.com/office/drawing/2014/main" id="{F175F2F1-E02D-0734-D719-D92724A4143F}"/>
              </a:ext>
            </a:extLst>
          </p:cNvPr>
          <p:cNvSpPr txBox="1"/>
          <p:nvPr/>
        </p:nvSpPr>
        <p:spPr>
          <a:xfrm>
            <a:off x="413673" y="1450521"/>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Trend Group CU</a:t>
            </a:r>
          </a:p>
        </p:txBody>
      </p:sp>
      <p:sp>
        <p:nvSpPr>
          <p:cNvPr id="5" name="テキスト ボックス 4">
            <a:extLst>
              <a:ext uri="{FF2B5EF4-FFF2-40B4-BE49-F238E27FC236}">
                <a16:creationId xmlns:a16="http://schemas.microsoft.com/office/drawing/2014/main" id="{301760D4-2F1B-115F-D2DF-A6C81F31519E}"/>
              </a:ext>
            </a:extLst>
          </p:cNvPr>
          <p:cNvSpPr txBox="1"/>
          <p:nvPr/>
        </p:nvSpPr>
        <p:spPr>
          <a:xfrm>
            <a:off x="413673" y="167773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Trend Group DU</a:t>
            </a:r>
          </a:p>
        </p:txBody>
      </p:sp>
      <p:pic>
        <p:nvPicPr>
          <p:cNvPr id="9" name="図 8" descr="タイムライン&#10;&#10;自動的に生成された説明">
            <a:extLst>
              <a:ext uri="{FF2B5EF4-FFF2-40B4-BE49-F238E27FC236}">
                <a16:creationId xmlns:a16="http://schemas.microsoft.com/office/drawing/2014/main" id="{19F7367D-7470-C42D-5C48-ABF1EDCBDF6F}"/>
              </a:ext>
            </a:extLst>
          </p:cNvPr>
          <p:cNvPicPr>
            <a:picLocks noChangeAspect="1"/>
          </p:cNvPicPr>
          <p:nvPr/>
        </p:nvPicPr>
        <p:blipFill>
          <a:blip r:embed="rId2"/>
          <a:stretch>
            <a:fillRect/>
          </a:stretch>
        </p:blipFill>
        <p:spPr>
          <a:xfrm>
            <a:off x="515620" y="3193421"/>
            <a:ext cx="5854700" cy="3073400"/>
          </a:xfrm>
          <a:prstGeom prst="rect">
            <a:avLst/>
          </a:prstGeom>
        </p:spPr>
      </p:pic>
      <p:pic>
        <p:nvPicPr>
          <p:cNvPr id="11" name="図 10" descr="タイムライン, 棒グラフ&#10;&#10;中程度の精度で自動的に生成された説明">
            <a:extLst>
              <a:ext uri="{FF2B5EF4-FFF2-40B4-BE49-F238E27FC236}">
                <a16:creationId xmlns:a16="http://schemas.microsoft.com/office/drawing/2014/main" id="{2B6A35CA-2E27-0EF4-93A9-5944484D8FA7}"/>
              </a:ext>
            </a:extLst>
          </p:cNvPr>
          <p:cNvPicPr>
            <a:picLocks noChangeAspect="1"/>
          </p:cNvPicPr>
          <p:nvPr/>
        </p:nvPicPr>
        <p:blipFill>
          <a:blip r:embed="rId3"/>
          <a:stretch>
            <a:fillRect/>
          </a:stretch>
        </p:blipFill>
        <p:spPr>
          <a:xfrm>
            <a:off x="2707640" y="2730627"/>
            <a:ext cx="6959600" cy="2057400"/>
          </a:xfrm>
          <a:prstGeom prst="rect">
            <a:avLst/>
          </a:prstGeom>
        </p:spPr>
      </p:pic>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6874D642-B23F-7318-0283-E824EB381C48}"/>
              </a:ext>
            </a:extLst>
          </p:cNvPr>
          <p:cNvPicPr>
            <a:picLocks noChangeAspect="1"/>
          </p:cNvPicPr>
          <p:nvPr/>
        </p:nvPicPr>
        <p:blipFill>
          <a:blip r:embed="rId4"/>
          <a:stretch>
            <a:fillRect/>
          </a:stretch>
        </p:blipFill>
        <p:spPr>
          <a:xfrm>
            <a:off x="5999827" y="1536679"/>
            <a:ext cx="5778500" cy="3886200"/>
          </a:xfrm>
          <a:prstGeom prst="rect">
            <a:avLst/>
          </a:prstGeom>
        </p:spPr>
      </p:pic>
      <p:sp>
        <p:nvSpPr>
          <p:cNvPr id="14" name="テキスト ボックス 13">
            <a:extLst>
              <a:ext uri="{FF2B5EF4-FFF2-40B4-BE49-F238E27FC236}">
                <a16:creationId xmlns:a16="http://schemas.microsoft.com/office/drawing/2014/main" id="{A7D608A7-A0AA-F1FE-2FC9-AA1B709583A4}"/>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spTree>
    <p:extLst>
      <p:ext uri="{BB962C8B-B14F-4D97-AF65-F5344CB8AC3E}">
        <p14:creationId xmlns:p14="http://schemas.microsoft.com/office/powerpoint/2010/main" val="34763693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289098" y="1862706"/>
            <a:ext cx="3696561" cy="116955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特徴量計算結果をグラフに表示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デフォルトでは</a:t>
            </a:r>
            <a:r>
              <a:rPr kumimoji="1" lang="en-US" altLang="ja-JP" sz="1400" dirty="0">
                <a:solidFill>
                  <a:srgbClr val="518ADC"/>
                </a:solidFill>
                <a:latin typeface="Calibri" panose="020F0502020204030204" pitchFamily="34" charset="0"/>
              </a:rPr>
              <a:t>CELL / CU / DU</a:t>
            </a:r>
            <a:r>
              <a:rPr kumimoji="1" lang="ja-JP" altLang="en-US" sz="1400">
                <a:solidFill>
                  <a:srgbClr val="518ADC"/>
                </a:solidFill>
                <a:latin typeface="Calibri" panose="020F0502020204030204" pitchFamily="34" charset="0"/>
              </a:rPr>
              <a:t>全ての特徴量計算結果を表示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グラフに表示したい</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はユーザ毎に任意に設定変更が可能です</a:t>
            </a:r>
            <a:endParaRPr kumimoji="1" lang="en-US" altLang="ja-JP" sz="14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Trend Group Features</a:t>
            </a:r>
          </a:p>
        </p:txBody>
      </p:sp>
      <p:pic>
        <p:nvPicPr>
          <p:cNvPr id="6" name="図 5" descr="カレンダー&#10;&#10;自動的に生成された説明">
            <a:extLst>
              <a:ext uri="{FF2B5EF4-FFF2-40B4-BE49-F238E27FC236}">
                <a16:creationId xmlns:a16="http://schemas.microsoft.com/office/drawing/2014/main" id="{29D9A43F-5C66-2B85-1503-B115A30B1F92}"/>
              </a:ext>
            </a:extLst>
          </p:cNvPr>
          <p:cNvPicPr>
            <a:picLocks noChangeAspect="1"/>
          </p:cNvPicPr>
          <p:nvPr/>
        </p:nvPicPr>
        <p:blipFill>
          <a:blip r:embed="rId2"/>
          <a:stretch>
            <a:fillRect/>
          </a:stretch>
        </p:blipFill>
        <p:spPr>
          <a:xfrm>
            <a:off x="4066579" y="1286389"/>
            <a:ext cx="7772400" cy="4922101"/>
          </a:xfrm>
          <a:prstGeom prst="rect">
            <a:avLst/>
          </a:prstGeom>
        </p:spPr>
      </p:pic>
      <p:sp>
        <p:nvSpPr>
          <p:cNvPr id="7" name="テキスト ボックス 6">
            <a:extLst>
              <a:ext uri="{FF2B5EF4-FFF2-40B4-BE49-F238E27FC236}">
                <a16:creationId xmlns:a16="http://schemas.microsoft.com/office/drawing/2014/main" id="{2745B27D-4B00-F98F-08C9-6634218AA509}"/>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spTree>
    <p:extLst>
      <p:ext uri="{BB962C8B-B14F-4D97-AF65-F5344CB8AC3E}">
        <p14:creationId xmlns:p14="http://schemas.microsoft.com/office/powerpoint/2010/main" val="30442503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754611" y="5302672"/>
            <a:ext cx="7283796" cy="73866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特徴量計算結果をリスト内に表示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デフォルトでは</a:t>
            </a:r>
            <a:r>
              <a:rPr kumimoji="1" lang="en-US" altLang="ja-JP" sz="1400" dirty="0">
                <a:solidFill>
                  <a:srgbClr val="518ADC"/>
                </a:solidFill>
                <a:latin typeface="Calibri" panose="020F0502020204030204" pitchFamily="34" charset="0"/>
              </a:rPr>
              <a:t>CELL / CU / DU</a:t>
            </a:r>
            <a:r>
              <a:rPr kumimoji="1" lang="ja-JP" altLang="en-US" sz="1400">
                <a:solidFill>
                  <a:srgbClr val="518ADC"/>
                </a:solidFill>
                <a:latin typeface="Calibri" panose="020F0502020204030204" pitchFamily="34" charset="0"/>
              </a:rPr>
              <a:t>全ての特徴量計算結果を表示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リスト内に表示したい</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はユーザ毎に任意に設定変更が可能です</a:t>
            </a:r>
            <a:endParaRPr kumimoji="1" lang="en-US" altLang="ja-JP" sz="14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Table Features</a:t>
            </a:r>
          </a:p>
        </p:txBody>
      </p:sp>
      <p:pic>
        <p:nvPicPr>
          <p:cNvPr id="4" name="図 3" descr="テーブル&#10;&#10;自動的に生成された説明">
            <a:extLst>
              <a:ext uri="{FF2B5EF4-FFF2-40B4-BE49-F238E27FC236}">
                <a16:creationId xmlns:a16="http://schemas.microsoft.com/office/drawing/2014/main" id="{A404FBF2-0B96-7A7E-EC34-D0C77019DB49}"/>
              </a:ext>
            </a:extLst>
          </p:cNvPr>
          <p:cNvPicPr>
            <a:picLocks noChangeAspect="1"/>
          </p:cNvPicPr>
          <p:nvPr/>
        </p:nvPicPr>
        <p:blipFill>
          <a:blip r:embed="rId2"/>
          <a:stretch>
            <a:fillRect/>
          </a:stretch>
        </p:blipFill>
        <p:spPr>
          <a:xfrm>
            <a:off x="476827" y="1531083"/>
            <a:ext cx="7772400" cy="3350565"/>
          </a:xfrm>
          <a:prstGeom prst="rect">
            <a:avLst/>
          </a:prstGeom>
        </p:spPr>
      </p:pic>
      <p:sp>
        <p:nvSpPr>
          <p:cNvPr id="5" name="テキスト ボックス 4">
            <a:extLst>
              <a:ext uri="{FF2B5EF4-FFF2-40B4-BE49-F238E27FC236}">
                <a16:creationId xmlns:a16="http://schemas.microsoft.com/office/drawing/2014/main" id="{B3582E87-6688-E3D7-A546-8D1DE29456A1}"/>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spTree>
    <p:extLst>
      <p:ext uri="{BB962C8B-B14F-4D97-AF65-F5344CB8AC3E}">
        <p14:creationId xmlns:p14="http://schemas.microsoft.com/office/powerpoint/2010/main" val="18798156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754611" y="5302672"/>
            <a:ext cx="7283796" cy="73866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特徴量計算結果をリスト内に表示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デフォルトでは</a:t>
            </a:r>
            <a:r>
              <a:rPr kumimoji="1" lang="en-US" altLang="ja-JP" sz="1400" dirty="0">
                <a:solidFill>
                  <a:srgbClr val="518ADC"/>
                </a:solidFill>
                <a:latin typeface="Calibri" panose="020F0502020204030204" pitchFamily="34" charset="0"/>
              </a:rPr>
              <a:t>CELL / CU / DU</a:t>
            </a:r>
            <a:r>
              <a:rPr kumimoji="1" lang="ja-JP" altLang="en-US" sz="1400">
                <a:solidFill>
                  <a:srgbClr val="518ADC"/>
                </a:solidFill>
                <a:latin typeface="Calibri" panose="020F0502020204030204" pitchFamily="34" charset="0"/>
              </a:rPr>
              <a:t>全ての特徴量計算結果を表示</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リスト内に表示したい</a:t>
            </a: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はユーザ毎に任意に設定変更が可能です</a:t>
            </a:r>
            <a:endParaRPr kumimoji="1" lang="en-US" altLang="ja-JP" sz="1400" dirty="0">
              <a:solidFill>
                <a:srgbClr val="518ADC"/>
              </a:solidFill>
              <a:latin typeface="Calibri" panose="020F0502020204030204" pitchFamily="34" charset="0"/>
            </a:endParaRPr>
          </a:p>
        </p:txBody>
      </p:sp>
      <p:sp>
        <p:nvSpPr>
          <p:cNvPr id="38" name="テキスト ボックス 37">
            <a:extLst>
              <a:ext uri="{FF2B5EF4-FFF2-40B4-BE49-F238E27FC236}">
                <a16:creationId xmlns:a16="http://schemas.microsoft.com/office/drawing/2014/main" id="{E2EDD0FF-C0E5-FAC8-012C-361591D8E7BD}"/>
              </a:ext>
            </a:extLst>
          </p:cNvPr>
          <p:cNvSpPr txBox="1"/>
          <p:nvPr/>
        </p:nvSpPr>
        <p:spPr>
          <a:xfrm>
            <a:off x="413673" y="1223306"/>
            <a:ext cx="4198466"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KPI Table Features</a:t>
            </a:r>
          </a:p>
        </p:txBody>
      </p:sp>
      <p:pic>
        <p:nvPicPr>
          <p:cNvPr id="4" name="図 3" descr="テーブル&#10;&#10;自動的に生成された説明">
            <a:extLst>
              <a:ext uri="{FF2B5EF4-FFF2-40B4-BE49-F238E27FC236}">
                <a16:creationId xmlns:a16="http://schemas.microsoft.com/office/drawing/2014/main" id="{A404FBF2-0B96-7A7E-EC34-D0C77019DB49}"/>
              </a:ext>
            </a:extLst>
          </p:cNvPr>
          <p:cNvPicPr>
            <a:picLocks noChangeAspect="1"/>
          </p:cNvPicPr>
          <p:nvPr/>
        </p:nvPicPr>
        <p:blipFill>
          <a:blip r:embed="rId2"/>
          <a:stretch>
            <a:fillRect/>
          </a:stretch>
        </p:blipFill>
        <p:spPr>
          <a:xfrm>
            <a:off x="476827" y="1531083"/>
            <a:ext cx="7772400" cy="3350565"/>
          </a:xfrm>
          <a:prstGeom prst="rect">
            <a:avLst/>
          </a:prstGeom>
        </p:spPr>
      </p:pic>
      <p:sp>
        <p:nvSpPr>
          <p:cNvPr id="5" name="テキスト ボックス 4">
            <a:extLst>
              <a:ext uri="{FF2B5EF4-FFF2-40B4-BE49-F238E27FC236}">
                <a16:creationId xmlns:a16="http://schemas.microsoft.com/office/drawing/2014/main" id="{B3582E87-6688-E3D7-A546-8D1DE29456A1}"/>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PM Data View</a:t>
            </a:r>
          </a:p>
        </p:txBody>
      </p:sp>
    </p:spTree>
    <p:extLst>
      <p:ext uri="{BB962C8B-B14F-4D97-AF65-F5344CB8AC3E}">
        <p14:creationId xmlns:p14="http://schemas.microsoft.com/office/powerpoint/2010/main" val="333401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PM Sample file</a:t>
            </a:r>
            <a:endParaRPr kumimoji="1" lang="ja-JP" altLang="en-US" sz="20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00F1647D-0C39-E293-1594-B74E47505868}"/>
              </a:ext>
            </a:extLst>
          </p:cNvPr>
          <p:cNvSpPr txBox="1"/>
          <p:nvPr/>
        </p:nvSpPr>
        <p:spPr>
          <a:xfrm>
            <a:off x="3918463" y="370389"/>
            <a:ext cx="11783683" cy="338554"/>
          </a:xfrm>
          <a:prstGeom prst="rect">
            <a:avLst/>
          </a:prstGeom>
          <a:noFill/>
        </p:spPr>
        <p:txBody>
          <a:bodyPr wrap="square" rtlCol="0">
            <a:spAutoFit/>
          </a:bodyPr>
          <a:lstStyle/>
          <a:p>
            <a:r>
              <a:rPr kumimoji="1" lang="en-US" altLang="ja-JP" sz="1600" dirty="0">
                <a:solidFill>
                  <a:schemeClr val="bg1"/>
                </a:solidFill>
              </a:rPr>
              <a:t>3 counters are not listed PM list (looks these are referred to 3GPP)</a:t>
            </a:r>
            <a:endParaRPr kumimoji="1" lang="ja-JP" altLang="en-US" sz="1600">
              <a:solidFill>
                <a:schemeClr val="bg1"/>
              </a:solidFill>
            </a:endParaRPr>
          </a:p>
        </p:txBody>
      </p:sp>
      <p:sp>
        <p:nvSpPr>
          <p:cNvPr id="4" name="角丸四角形 3">
            <a:extLst>
              <a:ext uri="{FF2B5EF4-FFF2-40B4-BE49-F238E27FC236}">
                <a16:creationId xmlns:a16="http://schemas.microsoft.com/office/drawing/2014/main" id="{9E7FE593-1EC4-4C37-C10E-49F2955942EE}"/>
              </a:ext>
            </a:extLst>
          </p:cNvPr>
          <p:cNvSpPr/>
          <p:nvPr/>
        </p:nvSpPr>
        <p:spPr>
          <a:xfrm>
            <a:off x="276563" y="1540825"/>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PAG.ReceivedNbrCnInitiated</a:t>
            </a:r>
            <a:endParaRPr kumimoji="1" lang="ja-JP" altLang="en-US"/>
          </a:p>
        </p:txBody>
      </p:sp>
      <p:sp>
        <p:nvSpPr>
          <p:cNvPr id="5" name="角丸四角形 4">
            <a:extLst>
              <a:ext uri="{FF2B5EF4-FFF2-40B4-BE49-F238E27FC236}">
                <a16:creationId xmlns:a16="http://schemas.microsoft.com/office/drawing/2014/main" id="{C786617D-FE09-495E-FCC1-7D50CFF1C1E3}"/>
              </a:ext>
            </a:extLst>
          </p:cNvPr>
          <p:cNvSpPr/>
          <p:nvPr/>
        </p:nvSpPr>
        <p:spPr>
          <a:xfrm>
            <a:off x="3810519" y="1540825"/>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ReceivedNbrCnInitiated</a:t>
            </a:r>
            <a:endParaRPr kumimoji="1" lang="ja-JP" altLang="en-US"/>
          </a:p>
        </p:txBody>
      </p:sp>
      <p:sp>
        <p:nvSpPr>
          <p:cNvPr id="6" name="角丸四角形 5">
            <a:extLst>
              <a:ext uri="{FF2B5EF4-FFF2-40B4-BE49-F238E27FC236}">
                <a16:creationId xmlns:a16="http://schemas.microsoft.com/office/drawing/2014/main" id="{E02F9FB9-36E6-7BE3-CC96-E5513631D449}"/>
              </a:ext>
            </a:extLst>
          </p:cNvPr>
          <p:cNvSpPr/>
          <p:nvPr/>
        </p:nvSpPr>
        <p:spPr>
          <a:xfrm>
            <a:off x="276563" y="2042304"/>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PAG.DiscardedNbrCnInitiated</a:t>
            </a:r>
            <a:endParaRPr kumimoji="1" lang="ja-JP" altLang="en-US"/>
          </a:p>
        </p:txBody>
      </p:sp>
      <p:sp>
        <p:nvSpPr>
          <p:cNvPr id="9" name="角丸四角形 8">
            <a:extLst>
              <a:ext uri="{FF2B5EF4-FFF2-40B4-BE49-F238E27FC236}">
                <a16:creationId xmlns:a16="http://schemas.microsoft.com/office/drawing/2014/main" id="{6BEBA9C8-B1A8-53EE-6E95-DEDA722A1FD8}"/>
              </a:ext>
            </a:extLst>
          </p:cNvPr>
          <p:cNvSpPr/>
          <p:nvPr/>
        </p:nvSpPr>
        <p:spPr>
          <a:xfrm>
            <a:off x="3810519" y="2042304"/>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DiscardedNbrCnInitiated</a:t>
            </a:r>
            <a:endParaRPr kumimoji="1" lang="ja-JP" altLang="en-US"/>
          </a:p>
        </p:txBody>
      </p:sp>
      <p:sp>
        <p:nvSpPr>
          <p:cNvPr id="10" name="角丸四角形 9">
            <a:extLst>
              <a:ext uri="{FF2B5EF4-FFF2-40B4-BE49-F238E27FC236}">
                <a16:creationId xmlns:a16="http://schemas.microsoft.com/office/drawing/2014/main" id="{91598689-FCC0-CF5D-6536-E18BACF3B9E5}"/>
              </a:ext>
            </a:extLst>
          </p:cNvPr>
          <p:cNvSpPr/>
          <p:nvPr/>
        </p:nvSpPr>
        <p:spPr>
          <a:xfrm>
            <a:off x="276562" y="2559705"/>
            <a:ext cx="3355675" cy="310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MM.HoResAlloInterReq</a:t>
            </a:r>
            <a:endParaRPr kumimoji="1" lang="ja-JP" altLang="en-US"/>
          </a:p>
        </p:txBody>
      </p:sp>
      <p:sp>
        <p:nvSpPr>
          <p:cNvPr id="12" name="角丸四角形 11">
            <a:extLst>
              <a:ext uri="{FF2B5EF4-FFF2-40B4-BE49-F238E27FC236}">
                <a16:creationId xmlns:a16="http://schemas.microsoft.com/office/drawing/2014/main" id="{7CE369BB-FDFA-572A-D244-04DBADCC16B9}"/>
              </a:ext>
            </a:extLst>
          </p:cNvPr>
          <p:cNvSpPr/>
          <p:nvPr/>
        </p:nvSpPr>
        <p:spPr>
          <a:xfrm>
            <a:off x="3810519" y="2543782"/>
            <a:ext cx="2797834" cy="310551"/>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HoResAlloInterReq</a:t>
            </a:r>
            <a:endParaRPr kumimoji="1" lang="ja-JP" altLang="en-US"/>
          </a:p>
        </p:txBody>
      </p:sp>
      <p:sp>
        <p:nvSpPr>
          <p:cNvPr id="14" name="テキスト ボックス 13">
            <a:extLst>
              <a:ext uri="{FF2B5EF4-FFF2-40B4-BE49-F238E27FC236}">
                <a16:creationId xmlns:a16="http://schemas.microsoft.com/office/drawing/2014/main" id="{1527A7EF-AAF1-55EF-6CC7-F6BA3514A3E8}"/>
              </a:ext>
            </a:extLst>
          </p:cNvPr>
          <p:cNvSpPr txBox="1"/>
          <p:nvPr/>
        </p:nvSpPr>
        <p:spPr>
          <a:xfrm>
            <a:off x="877824" y="1119856"/>
            <a:ext cx="1975104" cy="384048"/>
          </a:xfrm>
          <a:prstGeom prst="rect">
            <a:avLst/>
          </a:prstGeom>
          <a:noFill/>
        </p:spPr>
        <p:txBody>
          <a:bodyPr wrap="square" rtlCol="0">
            <a:spAutoFit/>
          </a:bodyPr>
          <a:lstStyle/>
          <a:p>
            <a:r>
              <a:rPr kumimoji="1" lang="en-US" altLang="ja-JP" dirty="0">
                <a:solidFill>
                  <a:srgbClr val="0070C0"/>
                </a:solidFill>
              </a:rPr>
              <a:t>Reference name</a:t>
            </a:r>
            <a:endParaRPr kumimoji="1" lang="ja-JP" altLang="en-US">
              <a:solidFill>
                <a:srgbClr val="0070C0"/>
              </a:solidFill>
            </a:endParaRPr>
          </a:p>
        </p:txBody>
      </p:sp>
      <p:sp>
        <p:nvSpPr>
          <p:cNvPr id="15" name="テキスト ボックス 14">
            <a:extLst>
              <a:ext uri="{FF2B5EF4-FFF2-40B4-BE49-F238E27FC236}">
                <a16:creationId xmlns:a16="http://schemas.microsoft.com/office/drawing/2014/main" id="{D294F271-E8AA-4740-8199-EEBB8D812FEA}"/>
              </a:ext>
            </a:extLst>
          </p:cNvPr>
          <p:cNvSpPr txBox="1"/>
          <p:nvPr/>
        </p:nvSpPr>
        <p:spPr>
          <a:xfrm>
            <a:off x="4043603" y="1134572"/>
            <a:ext cx="2564750" cy="369332"/>
          </a:xfrm>
          <a:prstGeom prst="rect">
            <a:avLst/>
          </a:prstGeom>
          <a:noFill/>
        </p:spPr>
        <p:txBody>
          <a:bodyPr wrap="square" rtlCol="0">
            <a:spAutoFit/>
          </a:bodyPr>
          <a:lstStyle/>
          <a:p>
            <a:r>
              <a:rPr kumimoji="1" lang="en-US" altLang="ja-JP" dirty="0">
                <a:solidFill>
                  <a:srgbClr val="FFC000"/>
                </a:solidFill>
              </a:rPr>
              <a:t>Actual counter name</a:t>
            </a:r>
            <a:endParaRPr kumimoji="1" lang="ja-JP" altLang="en-US">
              <a:solidFill>
                <a:srgbClr val="FFC000"/>
              </a:solidFill>
            </a:endParaRPr>
          </a:p>
        </p:txBody>
      </p:sp>
      <p:pic>
        <p:nvPicPr>
          <p:cNvPr id="17" name="図 16" descr="テキスト&#10;&#10;自動的に生成された説明">
            <a:extLst>
              <a:ext uri="{FF2B5EF4-FFF2-40B4-BE49-F238E27FC236}">
                <a16:creationId xmlns:a16="http://schemas.microsoft.com/office/drawing/2014/main" id="{9B081B56-9AE2-0112-72E4-B2067DCF892F}"/>
              </a:ext>
            </a:extLst>
          </p:cNvPr>
          <p:cNvPicPr>
            <a:picLocks noChangeAspect="1"/>
          </p:cNvPicPr>
          <p:nvPr/>
        </p:nvPicPr>
        <p:blipFill>
          <a:blip r:embed="rId2"/>
          <a:stretch>
            <a:fillRect/>
          </a:stretch>
        </p:blipFill>
        <p:spPr>
          <a:xfrm>
            <a:off x="8087734" y="3389797"/>
            <a:ext cx="3975100" cy="3314700"/>
          </a:xfrm>
          <a:prstGeom prst="rect">
            <a:avLst/>
          </a:prstGeom>
        </p:spPr>
      </p:pic>
      <p:pic>
        <p:nvPicPr>
          <p:cNvPr id="19" name="図 18" descr="テキスト&#10;&#10;自動的に生成された説明">
            <a:extLst>
              <a:ext uri="{FF2B5EF4-FFF2-40B4-BE49-F238E27FC236}">
                <a16:creationId xmlns:a16="http://schemas.microsoft.com/office/drawing/2014/main" id="{F704485D-9CCD-D9CF-D9B6-1E3C0EBF99E2}"/>
              </a:ext>
            </a:extLst>
          </p:cNvPr>
          <p:cNvPicPr>
            <a:picLocks noChangeAspect="1"/>
          </p:cNvPicPr>
          <p:nvPr/>
        </p:nvPicPr>
        <p:blipFill>
          <a:blip r:embed="rId3"/>
          <a:stretch>
            <a:fillRect/>
          </a:stretch>
        </p:blipFill>
        <p:spPr>
          <a:xfrm>
            <a:off x="133500" y="3389797"/>
            <a:ext cx="3886200" cy="3086100"/>
          </a:xfrm>
          <a:prstGeom prst="rect">
            <a:avLst/>
          </a:prstGeom>
        </p:spPr>
      </p:pic>
      <p:pic>
        <p:nvPicPr>
          <p:cNvPr id="21" name="図 20" descr="テキスト&#10;&#10;自動的に生成された説明">
            <a:extLst>
              <a:ext uri="{FF2B5EF4-FFF2-40B4-BE49-F238E27FC236}">
                <a16:creationId xmlns:a16="http://schemas.microsoft.com/office/drawing/2014/main" id="{6BD1DD8C-387C-515C-BD28-048F1C080D3C}"/>
              </a:ext>
            </a:extLst>
          </p:cNvPr>
          <p:cNvPicPr>
            <a:picLocks noChangeAspect="1"/>
          </p:cNvPicPr>
          <p:nvPr/>
        </p:nvPicPr>
        <p:blipFill>
          <a:blip r:embed="rId4"/>
          <a:stretch>
            <a:fillRect/>
          </a:stretch>
        </p:blipFill>
        <p:spPr>
          <a:xfrm>
            <a:off x="4104267" y="3389797"/>
            <a:ext cx="3898900" cy="3289300"/>
          </a:xfrm>
          <a:prstGeom prst="rect">
            <a:avLst/>
          </a:prstGeom>
        </p:spPr>
      </p:pic>
    </p:spTree>
    <p:extLst>
      <p:ext uri="{BB962C8B-B14F-4D97-AF65-F5344CB8AC3E}">
        <p14:creationId xmlns:p14="http://schemas.microsoft.com/office/powerpoint/2010/main" val="23995304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388851" y="5097196"/>
            <a:ext cx="7283796" cy="1384995"/>
          </a:xfrm>
          <a:prstGeom prst="rect">
            <a:avLst/>
          </a:prstGeom>
          <a:noFill/>
        </p:spPr>
        <p:txBody>
          <a:bodyPr wrap="square" rtlCol="0">
            <a:spAutoFit/>
          </a:bodyPr>
          <a:lstStyle/>
          <a:p>
            <a:pPr marL="342900" indent="-342900">
              <a:buFont typeface="+mj-lt"/>
              <a:buAutoNum type="arabicPeriod"/>
            </a:pP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データの直近の評価日時</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対象装置</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チケットステータス</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問題の分類</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チケット最終更新日時</a:t>
            </a:r>
            <a:endParaRPr kumimoji="1" lang="en-US" altLang="ja-JP" sz="14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rgbClr val="518ADC"/>
                </a:solidFill>
                <a:latin typeface="Calibri" panose="020F0502020204030204" pitchFamily="34" charset="0"/>
              </a:rPr>
              <a:t>チケットオープン時間</a:t>
            </a:r>
            <a:endParaRPr kumimoji="1" lang="en-US" altLang="ja-JP" sz="1400" dirty="0">
              <a:solidFill>
                <a:srgbClr val="518ADC"/>
              </a:solidFill>
              <a:latin typeface="Calibri" panose="020F0502020204030204" pitchFamily="34" charset="0"/>
            </a:endParaRPr>
          </a:p>
        </p:txBody>
      </p:sp>
      <p:sp>
        <p:nvSpPr>
          <p:cNvPr id="5" name="テキスト ボックス 4">
            <a:extLst>
              <a:ext uri="{FF2B5EF4-FFF2-40B4-BE49-F238E27FC236}">
                <a16:creationId xmlns:a16="http://schemas.microsoft.com/office/drawing/2014/main" id="{B3582E87-6688-E3D7-A546-8D1DE29456A1}"/>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Tickets UC1 View</a:t>
            </a:r>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27EC949A-94DF-479F-2071-88204AAB2C84}"/>
              </a:ext>
            </a:extLst>
          </p:cNvPr>
          <p:cNvPicPr>
            <a:picLocks noChangeAspect="1"/>
          </p:cNvPicPr>
          <p:nvPr/>
        </p:nvPicPr>
        <p:blipFill>
          <a:blip r:embed="rId2"/>
          <a:stretch>
            <a:fillRect/>
          </a:stretch>
        </p:blipFill>
        <p:spPr>
          <a:xfrm>
            <a:off x="222595" y="1391472"/>
            <a:ext cx="10877725" cy="3496411"/>
          </a:xfrm>
          <a:prstGeom prst="rect">
            <a:avLst/>
          </a:prstGeom>
        </p:spPr>
      </p:pic>
      <p:pic>
        <p:nvPicPr>
          <p:cNvPr id="10" name="図 9">
            <a:extLst>
              <a:ext uri="{FF2B5EF4-FFF2-40B4-BE49-F238E27FC236}">
                <a16:creationId xmlns:a16="http://schemas.microsoft.com/office/drawing/2014/main" id="{175D1EF8-C0FE-BCF8-33A9-5946DBEE960C}"/>
              </a:ext>
            </a:extLst>
          </p:cNvPr>
          <p:cNvPicPr>
            <a:picLocks noChangeAspect="1"/>
          </p:cNvPicPr>
          <p:nvPr/>
        </p:nvPicPr>
        <p:blipFill>
          <a:blip r:embed="rId3"/>
          <a:stretch>
            <a:fillRect/>
          </a:stretch>
        </p:blipFill>
        <p:spPr>
          <a:xfrm>
            <a:off x="3659431" y="5290438"/>
            <a:ext cx="620295" cy="248118"/>
          </a:xfrm>
          <a:prstGeom prst="rect">
            <a:avLst/>
          </a:prstGeom>
        </p:spPr>
      </p:pic>
      <p:pic>
        <p:nvPicPr>
          <p:cNvPr id="12" name="図 11">
            <a:extLst>
              <a:ext uri="{FF2B5EF4-FFF2-40B4-BE49-F238E27FC236}">
                <a16:creationId xmlns:a16="http://schemas.microsoft.com/office/drawing/2014/main" id="{4C70AB8C-B120-FFA3-7564-57A60620CC82}"/>
              </a:ext>
            </a:extLst>
          </p:cNvPr>
          <p:cNvPicPr>
            <a:picLocks noChangeAspect="1"/>
          </p:cNvPicPr>
          <p:nvPr/>
        </p:nvPicPr>
        <p:blipFill>
          <a:blip r:embed="rId4"/>
          <a:stretch>
            <a:fillRect/>
          </a:stretch>
        </p:blipFill>
        <p:spPr>
          <a:xfrm>
            <a:off x="3659430" y="5582768"/>
            <a:ext cx="648921" cy="248117"/>
          </a:xfrm>
          <a:prstGeom prst="rect">
            <a:avLst/>
          </a:prstGeom>
        </p:spPr>
      </p:pic>
      <p:pic>
        <p:nvPicPr>
          <p:cNvPr id="14" name="図 13">
            <a:extLst>
              <a:ext uri="{FF2B5EF4-FFF2-40B4-BE49-F238E27FC236}">
                <a16:creationId xmlns:a16="http://schemas.microsoft.com/office/drawing/2014/main" id="{6DDC3B76-6197-FF1E-30AA-04914CFC45BD}"/>
              </a:ext>
            </a:extLst>
          </p:cNvPr>
          <p:cNvPicPr>
            <a:picLocks noChangeAspect="1"/>
          </p:cNvPicPr>
          <p:nvPr/>
        </p:nvPicPr>
        <p:blipFill>
          <a:blip r:embed="rId5"/>
          <a:stretch>
            <a:fillRect/>
          </a:stretch>
        </p:blipFill>
        <p:spPr>
          <a:xfrm>
            <a:off x="3682158" y="5925604"/>
            <a:ext cx="609567" cy="186256"/>
          </a:xfrm>
          <a:prstGeom prst="rect">
            <a:avLst/>
          </a:prstGeom>
        </p:spPr>
      </p:pic>
      <p:sp>
        <p:nvSpPr>
          <p:cNvPr id="15" name="テキスト ボックス 14">
            <a:extLst>
              <a:ext uri="{FF2B5EF4-FFF2-40B4-BE49-F238E27FC236}">
                <a16:creationId xmlns:a16="http://schemas.microsoft.com/office/drawing/2014/main" id="{6082FC44-218C-4783-7314-BA5AD764B6B7}"/>
              </a:ext>
            </a:extLst>
          </p:cNvPr>
          <p:cNvSpPr txBox="1"/>
          <p:nvPr/>
        </p:nvSpPr>
        <p:spPr>
          <a:xfrm>
            <a:off x="4197549" y="5299333"/>
            <a:ext cx="2733593" cy="261610"/>
          </a:xfrm>
          <a:prstGeom prst="rect">
            <a:avLst/>
          </a:prstGeom>
          <a:noFill/>
        </p:spPr>
        <p:txBody>
          <a:bodyPr wrap="square" rtlCol="0">
            <a:spAutoFit/>
          </a:bodyPr>
          <a:lstStyle/>
          <a:p>
            <a:r>
              <a:rPr kumimoji="1" lang="ja-JP" altLang="en-US" sz="1100">
                <a:solidFill>
                  <a:srgbClr val="518ADC"/>
                </a:solidFill>
                <a:latin typeface="Calibri" panose="020F0502020204030204" pitchFamily="34" charset="0"/>
              </a:rPr>
              <a:t>オープンステータス</a:t>
            </a:r>
            <a:endParaRPr kumimoji="1" lang="en-US" altLang="ja-JP" sz="1100" dirty="0">
              <a:solidFill>
                <a:srgbClr val="518ADC"/>
              </a:solidFill>
              <a:latin typeface="Calibri" panose="020F0502020204030204" pitchFamily="34" charset="0"/>
            </a:endParaRPr>
          </a:p>
        </p:txBody>
      </p:sp>
      <p:sp>
        <p:nvSpPr>
          <p:cNvPr id="16" name="テキスト ボックス 15">
            <a:extLst>
              <a:ext uri="{FF2B5EF4-FFF2-40B4-BE49-F238E27FC236}">
                <a16:creationId xmlns:a16="http://schemas.microsoft.com/office/drawing/2014/main" id="{E7C19034-A5C1-AE06-55A7-78E0DC45EA83}"/>
              </a:ext>
            </a:extLst>
          </p:cNvPr>
          <p:cNvSpPr txBox="1"/>
          <p:nvPr/>
        </p:nvSpPr>
        <p:spPr>
          <a:xfrm>
            <a:off x="4197549" y="5582768"/>
            <a:ext cx="2733593" cy="261610"/>
          </a:xfrm>
          <a:prstGeom prst="rect">
            <a:avLst/>
          </a:prstGeom>
          <a:noFill/>
        </p:spPr>
        <p:txBody>
          <a:bodyPr wrap="square" rtlCol="0">
            <a:spAutoFit/>
          </a:bodyPr>
          <a:lstStyle/>
          <a:p>
            <a:r>
              <a:rPr kumimoji="1" lang="ja-JP" altLang="en-US" sz="1100">
                <a:solidFill>
                  <a:srgbClr val="518ADC"/>
                </a:solidFill>
                <a:latin typeface="Calibri" panose="020F0502020204030204" pitchFamily="34" charset="0"/>
              </a:rPr>
              <a:t>オートクローズ</a:t>
            </a:r>
            <a:endParaRPr kumimoji="1" lang="en-US" altLang="ja-JP" sz="1100" dirty="0">
              <a:solidFill>
                <a:srgbClr val="518ADC"/>
              </a:solidFill>
              <a:latin typeface="Calibri" panose="020F0502020204030204" pitchFamily="34" charset="0"/>
            </a:endParaRPr>
          </a:p>
        </p:txBody>
      </p:sp>
      <p:sp>
        <p:nvSpPr>
          <p:cNvPr id="17" name="テキスト ボックス 16">
            <a:extLst>
              <a:ext uri="{FF2B5EF4-FFF2-40B4-BE49-F238E27FC236}">
                <a16:creationId xmlns:a16="http://schemas.microsoft.com/office/drawing/2014/main" id="{C45C5F6B-F213-F2A2-4E81-74A5E08ECB03}"/>
              </a:ext>
            </a:extLst>
          </p:cNvPr>
          <p:cNvSpPr txBox="1"/>
          <p:nvPr/>
        </p:nvSpPr>
        <p:spPr>
          <a:xfrm>
            <a:off x="4197549" y="5892594"/>
            <a:ext cx="2733593" cy="261610"/>
          </a:xfrm>
          <a:prstGeom prst="rect">
            <a:avLst/>
          </a:prstGeom>
          <a:noFill/>
        </p:spPr>
        <p:txBody>
          <a:bodyPr wrap="square" rtlCol="0">
            <a:spAutoFit/>
          </a:bodyPr>
          <a:lstStyle/>
          <a:p>
            <a:r>
              <a:rPr kumimoji="1" lang="ja-JP" altLang="en-US" sz="1100">
                <a:solidFill>
                  <a:srgbClr val="518ADC"/>
                </a:solidFill>
                <a:latin typeface="Calibri" panose="020F0502020204030204" pitchFamily="34" charset="0"/>
              </a:rPr>
              <a:t>マニュアル（手動）クローズ</a:t>
            </a:r>
            <a:endParaRPr kumimoji="1" lang="en-US" altLang="ja-JP" sz="1100" dirty="0">
              <a:solidFill>
                <a:srgbClr val="518ADC"/>
              </a:solidFill>
              <a:latin typeface="Calibri" panose="020F0502020204030204" pitchFamily="34" charset="0"/>
            </a:endParaRPr>
          </a:p>
        </p:txBody>
      </p:sp>
      <p:cxnSp>
        <p:nvCxnSpPr>
          <p:cNvPr id="19" name="直線矢印コネクタ 18">
            <a:extLst>
              <a:ext uri="{FF2B5EF4-FFF2-40B4-BE49-F238E27FC236}">
                <a16:creationId xmlns:a16="http://schemas.microsoft.com/office/drawing/2014/main" id="{E867DE28-4F07-9C27-8BEC-955FA229CED8}"/>
              </a:ext>
            </a:extLst>
          </p:cNvPr>
          <p:cNvCxnSpPr>
            <a:cxnSpLocks/>
          </p:cNvCxnSpPr>
          <p:nvPr/>
        </p:nvCxnSpPr>
        <p:spPr>
          <a:xfrm flipV="1">
            <a:off x="2460567" y="5364955"/>
            <a:ext cx="1198863" cy="28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0C27314-ECCF-820B-E10E-38E7C9B2F95D}"/>
              </a:ext>
            </a:extLst>
          </p:cNvPr>
          <p:cNvCxnSpPr>
            <a:cxnSpLocks/>
            <a:endCxn id="12" idx="1"/>
          </p:cNvCxnSpPr>
          <p:nvPr/>
        </p:nvCxnSpPr>
        <p:spPr>
          <a:xfrm>
            <a:off x="2460567" y="5652655"/>
            <a:ext cx="1198863" cy="5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0E6ACDC1-B0F9-0C6B-4FA5-0BA067C60BF5}"/>
              </a:ext>
            </a:extLst>
          </p:cNvPr>
          <p:cNvCxnSpPr>
            <a:cxnSpLocks/>
          </p:cNvCxnSpPr>
          <p:nvPr/>
        </p:nvCxnSpPr>
        <p:spPr>
          <a:xfrm>
            <a:off x="2460567" y="5652655"/>
            <a:ext cx="1198862" cy="382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320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sp>
        <p:nvSpPr>
          <p:cNvPr id="33" name="テキスト ボックス 32">
            <a:extLst>
              <a:ext uri="{FF2B5EF4-FFF2-40B4-BE49-F238E27FC236}">
                <a16:creationId xmlns:a16="http://schemas.microsoft.com/office/drawing/2014/main" id="{771F02D3-7B9D-86ED-72BD-14652BAEF2A9}"/>
              </a:ext>
            </a:extLst>
          </p:cNvPr>
          <p:cNvSpPr txBox="1"/>
          <p:nvPr/>
        </p:nvSpPr>
        <p:spPr>
          <a:xfrm>
            <a:off x="558530" y="6177118"/>
            <a:ext cx="7283796" cy="523220"/>
          </a:xfrm>
          <a:prstGeom prst="rect">
            <a:avLst/>
          </a:prstGeom>
          <a:noFill/>
        </p:spPr>
        <p:txBody>
          <a:bodyPr wrap="square" rtlCol="0">
            <a:spAutoFit/>
          </a:bodyPr>
          <a:lstStyle/>
          <a:p>
            <a:r>
              <a:rPr kumimoji="1" lang="ja-JP" altLang="en-US" sz="1400">
                <a:solidFill>
                  <a:srgbClr val="00B050"/>
                </a:solidFill>
                <a:latin typeface="Calibri" panose="020F0502020204030204" pitchFamily="34" charset="0"/>
              </a:rPr>
              <a:t>緑</a:t>
            </a:r>
            <a:r>
              <a:rPr kumimoji="1" lang="ja-JP" altLang="en-US" sz="1400">
                <a:solidFill>
                  <a:srgbClr val="518ADC"/>
                </a:solidFill>
                <a:latin typeface="Calibri" panose="020F0502020204030204" pitchFamily="34" charset="0"/>
              </a:rPr>
              <a:t>→特徴量計算結果が問題ない</a:t>
            </a:r>
            <a:r>
              <a:rPr kumimoji="1" lang="en-US" altLang="ja-JP" sz="1400" dirty="0">
                <a:solidFill>
                  <a:srgbClr val="518ADC"/>
                </a:solidFill>
                <a:latin typeface="Calibri" panose="020F0502020204030204" pitchFamily="34" charset="0"/>
              </a:rPr>
              <a:t> (0)</a:t>
            </a:r>
            <a:r>
              <a:rPr kumimoji="1" lang="ja-JP" altLang="en-US" sz="1400">
                <a:solidFill>
                  <a:srgbClr val="518ADC"/>
                </a:solidFill>
                <a:latin typeface="Calibri" panose="020F0502020204030204" pitchFamily="34" charset="0"/>
              </a:rPr>
              <a:t>のもの</a:t>
            </a:r>
            <a:endParaRPr kumimoji="1" lang="en-US" altLang="ja-JP" sz="1400" dirty="0">
              <a:solidFill>
                <a:srgbClr val="518ADC"/>
              </a:solidFill>
              <a:latin typeface="Calibri" panose="020F0502020204030204" pitchFamily="34" charset="0"/>
            </a:endParaRPr>
          </a:p>
          <a:p>
            <a:r>
              <a:rPr kumimoji="1" lang="ja-JP" altLang="en-US" sz="1400">
                <a:solidFill>
                  <a:srgbClr val="FF0000"/>
                </a:solidFill>
                <a:latin typeface="Calibri" panose="020F0502020204030204" pitchFamily="34" charset="0"/>
              </a:rPr>
              <a:t>赤</a:t>
            </a:r>
            <a:r>
              <a:rPr kumimoji="1" lang="ja-JP" altLang="en-US" sz="1400">
                <a:solidFill>
                  <a:srgbClr val="518ADC"/>
                </a:solidFill>
                <a:latin typeface="Calibri" panose="020F0502020204030204" pitchFamily="34" charset="0"/>
              </a:rPr>
              <a:t>→特徴量計算結果に問題がある</a:t>
            </a:r>
            <a:r>
              <a:rPr kumimoji="1" lang="en-US" altLang="ja-JP" sz="1400" dirty="0">
                <a:solidFill>
                  <a:srgbClr val="518ADC"/>
                </a:solidFill>
                <a:latin typeface="Calibri" panose="020F0502020204030204" pitchFamily="34" charset="0"/>
              </a:rPr>
              <a:t> (2)</a:t>
            </a:r>
            <a:r>
              <a:rPr kumimoji="1" lang="ja-JP" altLang="en-US" sz="1400">
                <a:solidFill>
                  <a:srgbClr val="518ADC"/>
                </a:solidFill>
                <a:latin typeface="Calibri" panose="020F0502020204030204" pitchFamily="34" charset="0"/>
              </a:rPr>
              <a:t>のもの</a:t>
            </a:r>
            <a:endParaRPr kumimoji="1" lang="en-US" altLang="ja-JP" sz="1400" dirty="0">
              <a:solidFill>
                <a:srgbClr val="518ADC"/>
              </a:solidFill>
              <a:latin typeface="Calibri" panose="020F0502020204030204" pitchFamily="34" charset="0"/>
            </a:endParaRPr>
          </a:p>
        </p:txBody>
      </p:sp>
      <p:sp>
        <p:nvSpPr>
          <p:cNvPr id="5" name="テキスト ボックス 4">
            <a:extLst>
              <a:ext uri="{FF2B5EF4-FFF2-40B4-BE49-F238E27FC236}">
                <a16:creationId xmlns:a16="http://schemas.microsoft.com/office/drawing/2014/main" id="{B3582E87-6688-E3D7-A546-8D1DE29456A1}"/>
              </a:ext>
            </a:extLst>
          </p:cNvPr>
          <p:cNvSpPr txBox="1"/>
          <p:nvPr/>
        </p:nvSpPr>
        <p:spPr>
          <a:xfrm>
            <a:off x="3802779" y="385777"/>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Tickets UC1 View</a:t>
            </a:r>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91C9A684-8C02-3F9C-D4B8-416BF3ED770C}"/>
              </a:ext>
            </a:extLst>
          </p:cNvPr>
          <p:cNvPicPr>
            <a:picLocks noChangeAspect="1"/>
          </p:cNvPicPr>
          <p:nvPr/>
        </p:nvPicPr>
        <p:blipFill>
          <a:blip r:embed="rId2"/>
          <a:stretch>
            <a:fillRect/>
          </a:stretch>
        </p:blipFill>
        <p:spPr>
          <a:xfrm>
            <a:off x="314228" y="2267447"/>
            <a:ext cx="2877859" cy="3840291"/>
          </a:xfrm>
          <a:prstGeom prst="rect">
            <a:avLst/>
          </a:prstGeom>
          <a:effectLst>
            <a:outerShdw blurRad="50800" dist="38100" dir="2700000" algn="tl" rotWithShape="0">
              <a:prstClr val="black">
                <a:alpha val="40000"/>
              </a:prstClr>
            </a:outerShdw>
          </a:effectLst>
        </p:spPr>
      </p:pic>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E4F558F1-982E-7425-881E-4E842849D1DA}"/>
              </a:ext>
            </a:extLst>
          </p:cNvPr>
          <p:cNvPicPr>
            <a:picLocks noChangeAspect="1"/>
          </p:cNvPicPr>
          <p:nvPr/>
        </p:nvPicPr>
        <p:blipFill>
          <a:blip r:embed="rId3"/>
          <a:stretch>
            <a:fillRect/>
          </a:stretch>
        </p:blipFill>
        <p:spPr>
          <a:xfrm>
            <a:off x="314228" y="1089524"/>
            <a:ext cx="7772400" cy="1108543"/>
          </a:xfrm>
          <a:prstGeom prst="rect">
            <a:avLst/>
          </a:prstGeom>
          <a:effectLst>
            <a:outerShdw blurRad="50800" dist="38100" dir="2700000" algn="tl" rotWithShape="0">
              <a:prstClr val="black">
                <a:alpha val="40000"/>
              </a:prstClr>
            </a:outerShdw>
          </a:effectLst>
        </p:spPr>
      </p:pic>
      <p:sp>
        <p:nvSpPr>
          <p:cNvPr id="13" name="左カーブ矢印 12">
            <a:extLst>
              <a:ext uri="{FF2B5EF4-FFF2-40B4-BE49-F238E27FC236}">
                <a16:creationId xmlns:a16="http://schemas.microsoft.com/office/drawing/2014/main" id="{AC5DFB70-92D1-FC58-F646-631C8692F64E}"/>
              </a:ext>
            </a:extLst>
          </p:cNvPr>
          <p:cNvSpPr/>
          <p:nvPr/>
        </p:nvSpPr>
        <p:spPr>
          <a:xfrm>
            <a:off x="3212575" y="1770611"/>
            <a:ext cx="814648" cy="1658389"/>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1A603AEA-9EAD-DB2B-F8B5-6D4EBB093004}"/>
              </a:ext>
            </a:extLst>
          </p:cNvPr>
          <p:cNvSpPr txBox="1"/>
          <p:nvPr/>
        </p:nvSpPr>
        <p:spPr>
          <a:xfrm>
            <a:off x="4027223" y="2543331"/>
            <a:ext cx="3096298"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対象装置：</a:t>
            </a:r>
            <a:r>
              <a:rPr kumimoji="1" lang="en-US" altLang="ja-JP" sz="1400" dirty="0">
                <a:solidFill>
                  <a:srgbClr val="518ADC"/>
                </a:solidFill>
                <a:latin typeface="Calibri" panose="020F0502020204030204" pitchFamily="34" charset="0"/>
              </a:rPr>
              <a:t>CELL-1</a:t>
            </a:r>
            <a:r>
              <a:rPr kumimoji="1" lang="ja-JP" altLang="en-US" sz="1400">
                <a:solidFill>
                  <a:srgbClr val="518ADC"/>
                </a:solidFill>
                <a:latin typeface="Calibri" panose="020F0502020204030204" pitchFamily="34" charset="0"/>
              </a:rPr>
              <a:t>に関連し異常検知されたチケットと特徴量計算結果</a:t>
            </a:r>
            <a:endParaRPr kumimoji="1" lang="en-US" altLang="ja-JP" sz="1400" dirty="0">
              <a:solidFill>
                <a:srgbClr val="518ADC"/>
              </a:solidFill>
              <a:latin typeface="Calibri" panose="020F0502020204030204" pitchFamily="34" charset="0"/>
            </a:endParaRPr>
          </a:p>
        </p:txBody>
      </p:sp>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F3623E8F-E744-1083-B085-3BC0A4A06E31}"/>
              </a:ext>
            </a:extLst>
          </p:cNvPr>
          <p:cNvPicPr>
            <a:picLocks noChangeAspect="1"/>
          </p:cNvPicPr>
          <p:nvPr/>
        </p:nvPicPr>
        <p:blipFill>
          <a:blip r:embed="rId4"/>
          <a:stretch>
            <a:fillRect/>
          </a:stretch>
        </p:blipFill>
        <p:spPr>
          <a:xfrm>
            <a:off x="4200428" y="3261567"/>
            <a:ext cx="7772400" cy="1085107"/>
          </a:xfrm>
          <a:prstGeom prst="rect">
            <a:avLst/>
          </a:prstGeom>
          <a:effectLst>
            <a:outerShdw blurRad="50800" dist="38100" dir="2700000" algn="tl" rotWithShape="0">
              <a:prstClr val="black">
                <a:alpha val="40000"/>
              </a:prstClr>
            </a:outerShdw>
          </a:effectLst>
        </p:spPr>
      </p:pic>
      <p:pic>
        <p:nvPicPr>
          <p:cNvPr id="25" name="図 24" descr="グラフィカル ユーザー インターフェイス, テキスト, アプリケーション, メール&#10;&#10;自動的に生成された説明">
            <a:extLst>
              <a:ext uri="{FF2B5EF4-FFF2-40B4-BE49-F238E27FC236}">
                <a16:creationId xmlns:a16="http://schemas.microsoft.com/office/drawing/2014/main" id="{3741A32B-7C5E-003F-5C73-2A3BDC2ACCB3}"/>
              </a:ext>
            </a:extLst>
          </p:cNvPr>
          <p:cNvPicPr>
            <a:picLocks noChangeAspect="1"/>
          </p:cNvPicPr>
          <p:nvPr/>
        </p:nvPicPr>
        <p:blipFill>
          <a:blip r:embed="rId5"/>
          <a:stretch>
            <a:fillRect/>
          </a:stretch>
        </p:blipFill>
        <p:spPr>
          <a:xfrm>
            <a:off x="8613374" y="3905933"/>
            <a:ext cx="3020096" cy="2920423"/>
          </a:xfrm>
          <a:prstGeom prst="rect">
            <a:avLst/>
          </a:prstGeom>
          <a:effectLst>
            <a:outerShdw blurRad="50800" dist="38100" dir="2700000" algn="tl" rotWithShape="0">
              <a:prstClr val="black">
                <a:alpha val="40000"/>
              </a:prstClr>
            </a:outerShdw>
          </a:effectLst>
        </p:spPr>
      </p:pic>
      <p:sp>
        <p:nvSpPr>
          <p:cNvPr id="26" name="右カーブ矢印 25">
            <a:extLst>
              <a:ext uri="{FF2B5EF4-FFF2-40B4-BE49-F238E27FC236}">
                <a16:creationId xmlns:a16="http://schemas.microsoft.com/office/drawing/2014/main" id="{5594EAA9-DEA3-31A8-067A-97374ADAA0CE}"/>
              </a:ext>
            </a:extLst>
          </p:cNvPr>
          <p:cNvSpPr/>
          <p:nvPr/>
        </p:nvSpPr>
        <p:spPr>
          <a:xfrm rot="17695532" flipH="1">
            <a:off x="7954447" y="2855456"/>
            <a:ext cx="802461" cy="1821849"/>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テキスト ボックス 26">
            <a:extLst>
              <a:ext uri="{FF2B5EF4-FFF2-40B4-BE49-F238E27FC236}">
                <a16:creationId xmlns:a16="http://schemas.microsoft.com/office/drawing/2014/main" id="{1C3FB7D1-23A0-1750-1494-B5A2D90AB75F}"/>
              </a:ext>
            </a:extLst>
          </p:cNvPr>
          <p:cNvSpPr txBox="1"/>
          <p:nvPr/>
        </p:nvSpPr>
        <p:spPr>
          <a:xfrm>
            <a:off x="5575372" y="4416054"/>
            <a:ext cx="3096298"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対象装置：</a:t>
            </a:r>
            <a:r>
              <a:rPr kumimoji="1" lang="en-US" altLang="ja-JP" sz="1400" dirty="0">
                <a:solidFill>
                  <a:srgbClr val="518ADC"/>
                </a:solidFill>
                <a:latin typeface="Calibri" panose="020F0502020204030204" pitchFamily="34" charset="0"/>
              </a:rPr>
              <a:t>DU-1</a:t>
            </a:r>
            <a:r>
              <a:rPr kumimoji="1" lang="ja-JP" altLang="en-US" sz="1400">
                <a:solidFill>
                  <a:srgbClr val="518ADC"/>
                </a:solidFill>
                <a:latin typeface="Calibri" panose="020F0502020204030204" pitchFamily="34" charset="0"/>
              </a:rPr>
              <a:t>に関連し異常検知されたチケットと特徴量計算結果</a:t>
            </a:r>
            <a:endParaRPr kumimoji="1" lang="en-US" altLang="ja-JP" sz="1400" dirty="0">
              <a:solidFill>
                <a:srgbClr val="518ADC"/>
              </a:solidFill>
              <a:latin typeface="Calibri" panose="020F0502020204030204" pitchFamily="34" charset="0"/>
            </a:endParaRPr>
          </a:p>
        </p:txBody>
      </p:sp>
      <p:sp>
        <p:nvSpPr>
          <p:cNvPr id="29" name="テキスト ボックス 28">
            <a:extLst>
              <a:ext uri="{FF2B5EF4-FFF2-40B4-BE49-F238E27FC236}">
                <a16:creationId xmlns:a16="http://schemas.microsoft.com/office/drawing/2014/main" id="{93867E44-F952-4680-E9BD-4A49B028BE84}"/>
              </a:ext>
            </a:extLst>
          </p:cNvPr>
          <p:cNvSpPr txBox="1"/>
          <p:nvPr/>
        </p:nvSpPr>
        <p:spPr>
          <a:xfrm>
            <a:off x="6043656" y="385051"/>
            <a:ext cx="2182386" cy="307777"/>
          </a:xfrm>
          <a:prstGeom prst="rect">
            <a:avLst/>
          </a:prstGeom>
          <a:solidFill>
            <a:schemeClr val="bg1"/>
          </a:solidFill>
          <a:ln>
            <a:solidFill>
              <a:schemeClr val="accent1">
                <a:shade val="15000"/>
              </a:schemeClr>
            </a:solidFill>
          </a:ln>
        </p:spPr>
        <p:txBody>
          <a:bodyPr wrap="square" rtlCol="0">
            <a:spAutoFit/>
          </a:bodyPr>
          <a:lstStyle/>
          <a:p>
            <a:pPr algn="ctr"/>
            <a:r>
              <a:rPr kumimoji="1" lang="en-US" altLang="ja-JP" sz="1400" b="1" dirty="0">
                <a:solidFill>
                  <a:srgbClr val="518ADC"/>
                </a:solidFill>
                <a:latin typeface="Calibri" panose="020F0502020204030204" pitchFamily="34" charset="0"/>
              </a:rPr>
              <a:t>Tickets UC3 View</a:t>
            </a:r>
          </a:p>
        </p:txBody>
      </p:sp>
    </p:spTree>
    <p:extLst>
      <p:ext uri="{BB962C8B-B14F-4D97-AF65-F5344CB8AC3E}">
        <p14:creationId xmlns:p14="http://schemas.microsoft.com/office/powerpoint/2010/main" val="417973857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ユーザインタフェース</a:t>
            </a:r>
          </a:p>
        </p:txBody>
      </p:sp>
      <p:graphicFrame>
        <p:nvGraphicFramePr>
          <p:cNvPr id="3" name="表 15">
            <a:extLst>
              <a:ext uri="{FF2B5EF4-FFF2-40B4-BE49-F238E27FC236}">
                <a16:creationId xmlns:a16="http://schemas.microsoft.com/office/drawing/2014/main" id="{D9AC7BEB-5AF3-5D4A-E781-9B47E86649E1}"/>
              </a:ext>
            </a:extLst>
          </p:cNvPr>
          <p:cNvGraphicFramePr>
            <a:graphicFrameLocks noGrp="1"/>
          </p:cNvGraphicFramePr>
          <p:nvPr>
            <p:extLst>
              <p:ext uri="{D42A27DB-BD31-4B8C-83A1-F6EECF244321}">
                <p14:modId xmlns:p14="http://schemas.microsoft.com/office/powerpoint/2010/main" val="342435278"/>
              </p:ext>
            </p:extLst>
          </p:nvPr>
        </p:nvGraphicFramePr>
        <p:xfrm>
          <a:off x="170029" y="1327836"/>
          <a:ext cx="11707743" cy="3981833"/>
        </p:xfrm>
        <a:graphic>
          <a:graphicData uri="http://schemas.openxmlformats.org/drawingml/2006/table">
            <a:tbl>
              <a:tblPr firstRow="1" bandRow="1">
                <a:tableStyleId>{5940675A-B579-460E-94D1-54222C63F5DA}</a:tableStyleId>
              </a:tblPr>
              <a:tblGrid>
                <a:gridCol w="1164252">
                  <a:extLst>
                    <a:ext uri="{9D8B030D-6E8A-4147-A177-3AD203B41FA5}">
                      <a16:colId xmlns:a16="http://schemas.microsoft.com/office/drawing/2014/main" val="1854510473"/>
                    </a:ext>
                  </a:extLst>
                </a:gridCol>
                <a:gridCol w="3514497">
                  <a:extLst>
                    <a:ext uri="{9D8B030D-6E8A-4147-A177-3AD203B41FA5}">
                      <a16:colId xmlns:a16="http://schemas.microsoft.com/office/drawing/2014/main" val="4050262052"/>
                    </a:ext>
                  </a:extLst>
                </a:gridCol>
                <a:gridCol w="3514497">
                  <a:extLst>
                    <a:ext uri="{9D8B030D-6E8A-4147-A177-3AD203B41FA5}">
                      <a16:colId xmlns:a16="http://schemas.microsoft.com/office/drawing/2014/main" val="624452461"/>
                    </a:ext>
                  </a:extLst>
                </a:gridCol>
                <a:gridCol w="3514497">
                  <a:extLst>
                    <a:ext uri="{9D8B030D-6E8A-4147-A177-3AD203B41FA5}">
                      <a16:colId xmlns:a16="http://schemas.microsoft.com/office/drawing/2014/main" val="1441667128"/>
                    </a:ext>
                  </a:extLst>
                </a:gridCol>
              </a:tblGrid>
              <a:tr h="370840">
                <a:tc>
                  <a:txBody>
                    <a:bodyPr/>
                    <a:lstStyle/>
                    <a:p>
                      <a:r>
                        <a:rPr kumimoji="1" lang="en-US" altLang="ja-JP">
                          <a:latin typeface="Meiryo UI" panose="020B0604030504040204" pitchFamily="34" charset="-128"/>
                          <a:ea typeface="Meiryo UI" panose="020B0604030504040204" pitchFamily="34" charset="-128"/>
                        </a:rPr>
                        <a:t>UC</a:t>
                      </a:r>
                      <a:endParaRPr kumimoji="1" lang="ja-JP" altLang="en-US">
                        <a:latin typeface="Meiryo UI" panose="020B0604030504040204" pitchFamily="34" charset="-128"/>
                        <a:ea typeface="Meiryo UI" panose="020B0604030504040204" pitchFamily="34" charset="-128"/>
                      </a:endParaRPr>
                    </a:p>
                  </a:txBody>
                  <a:tcPr>
                    <a:solidFill>
                      <a:schemeClr val="accent1">
                        <a:lumMod val="20000"/>
                        <a:lumOff val="80000"/>
                      </a:schemeClr>
                    </a:solidFill>
                  </a:tcPr>
                </a:tc>
                <a:tc>
                  <a:txBody>
                    <a:bodyPr/>
                    <a:lstStyle/>
                    <a:p>
                      <a:r>
                        <a:rPr kumimoji="1" lang="en-US" altLang="ja-JP" dirty="0">
                          <a:solidFill>
                            <a:schemeClr val="bg1"/>
                          </a:solidFill>
                          <a:latin typeface="Meiryo UI" panose="020B0604030504040204" pitchFamily="34" charset="-128"/>
                          <a:ea typeface="Meiryo UI" panose="020B0604030504040204" pitchFamily="34" charset="-128"/>
                        </a:rPr>
                        <a:t>UC1</a:t>
                      </a:r>
                      <a:r>
                        <a:rPr kumimoji="1" lang="ja-JP" altLang="en-US">
                          <a:solidFill>
                            <a:schemeClr val="bg1"/>
                          </a:solidFill>
                          <a:latin typeface="Meiryo UI" panose="020B0604030504040204" pitchFamily="34" charset="-128"/>
                          <a:ea typeface="Meiryo UI" panose="020B0604030504040204" pitchFamily="34" charset="-128"/>
                        </a:rPr>
                        <a:t>：</a:t>
                      </a:r>
                      <a:r>
                        <a:rPr kumimoji="1" lang="en-US" altLang="ja-JP" dirty="0">
                          <a:solidFill>
                            <a:schemeClr val="bg1"/>
                          </a:solidFill>
                          <a:latin typeface="Meiryo UI" panose="020B0604030504040204" pitchFamily="34" charset="-128"/>
                          <a:ea typeface="Meiryo UI" panose="020B0604030504040204" pitchFamily="34" charset="-128"/>
                        </a:rPr>
                        <a:t>KPI</a:t>
                      </a:r>
                      <a:r>
                        <a:rPr kumimoji="1" lang="ja-JP" altLang="en-US">
                          <a:solidFill>
                            <a:schemeClr val="bg1"/>
                          </a:solidFill>
                          <a:latin typeface="Meiryo UI" panose="020B0604030504040204" pitchFamily="34" charset="-128"/>
                          <a:ea typeface="Meiryo UI" panose="020B0604030504040204" pitchFamily="34" charset="-128"/>
                        </a:rPr>
                        <a:t>劣化検知</a:t>
                      </a:r>
                    </a:p>
                  </a:txBody>
                  <a:tcPr>
                    <a:solidFill>
                      <a:schemeClr val="accent1"/>
                    </a:solidFill>
                  </a:tcPr>
                </a:tc>
                <a:tc>
                  <a:txBody>
                    <a:bodyPr/>
                    <a:lstStyle/>
                    <a:p>
                      <a:pPr marL="0" algn="l" defTabSz="914377" rtl="0" eaLnBrk="1" latinLnBrk="0" hangingPunct="1"/>
                      <a:r>
                        <a:rPr kumimoji="1" lang="en-US" altLang="ja-JP" sz="1800" kern="1200" dirty="0">
                          <a:solidFill>
                            <a:schemeClr val="bg1"/>
                          </a:solidFill>
                          <a:latin typeface="Meiryo UI" panose="020B0604030504040204" pitchFamily="34" charset="-128"/>
                          <a:ea typeface="Meiryo UI" panose="020B0604030504040204" pitchFamily="34" charset="-128"/>
                          <a:cs typeface="+mn-cs"/>
                        </a:rPr>
                        <a:t>UC2</a:t>
                      </a:r>
                      <a:r>
                        <a:rPr kumimoji="1" lang="ja-JP" altLang="en-US" sz="1800" kern="1200">
                          <a:solidFill>
                            <a:schemeClr val="bg1"/>
                          </a:solidFill>
                          <a:latin typeface="Meiryo UI" panose="020B0604030504040204" pitchFamily="34" charset="-128"/>
                          <a:ea typeface="Meiryo UI" panose="020B0604030504040204" pitchFamily="34" charset="-128"/>
                          <a:cs typeface="+mn-cs"/>
                        </a:rPr>
                        <a:t>：パラメータ設定異常検知</a:t>
                      </a:r>
                    </a:p>
                  </a:txBody>
                  <a:tcPr>
                    <a:solidFill>
                      <a:schemeClr val="accent1"/>
                    </a:solidFill>
                  </a:tcPr>
                </a:tc>
                <a:tc>
                  <a:txBody>
                    <a:bodyPr/>
                    <a:lstStyle/>
                    <a:p>
                      <a:r>
                        <a:rPr kumimoji="1" lang="en-US" altLang="ja-JP" dirty="0">
                          <a:solidFill>
                            <a:schemeClr val="bg1"/>
                          </a:solidFill>
                          <a:latin typeface="Meiryo UI" panose="020B0604030504040204" pitchFamily="34" charset="-128"/>
                          <a:ea typeface="Meiryo UI" panose="020B0604030504040204" pitchFamily="34" charset="-128"/>
                        </a:rPr>
                        <a:t>UC3</a:t>
                      </a:r>
                      <a:r>
                        <a:rPr kumimoji="1" lang="ja-JP" altLang="en-US">
                          <a:solidFill>
                            <a:schemeClr val="bg1"/>
                          </a:solidFill>
                          <a:latin typeface="Meiryo UI" panose="020B0604030504040204" pitchFamily="34" charset="-128"/>
                          <a:ea typeface="Meiryo UI" panose="020B0604030504040204" pitchFamily="34" charset="-128"/>
                        </a:rPr>
                        <a:t>：低スループット時の原因推定</a:t>
                      </a:r>
                      <a:endParaRPr kumimoji="1" lang="en-US" altLang="ja-JP" dirty="0">
                        <a:solidFill>
                          <a:schemeClr val="bg1"/>
                        </a:solidFill>
                        <a:latin typeface="Meiryo UI" panose="020B0604030504040204" pitchFamily="34" charset="-128"/>
                        <a:ea typeface="Meiryo UI" panose="020B0604030504040204" pitchFamily="34" charset="-128"/>
                      </a:endParaRPr>
                    </a:p>
                  </a:txBody>
                  <a:tcPr>
                    <a:solidFill>
                      <a:schemeClr val="accent1"/>
                    </a:solidFill>
                  </a:tcPr>
                </a:tc>
                <a:extLst>
                  <a:ext uri="{0D108BD9-81ED-4DB2-BD59-A6C34878D82A}">
                    <a16:rowId xmlns:a16="http://schemas.microsoft.com/office/drawing/2014/main" val="2944748697"/>
                  </a:ext>
                </a:extLst>
              </a:tr>
              <a:tr h="2869313">
                <a:tc>
                  <a:txBody>
                    <a:bodyPr/>
                    <a:lstStyle/>
                    <a:p>
                      <a:endParaRPr kumimoji="1" lang="ja-JP" altLang="en-US">
                        <a:latin typeface="Meiryo UI" panose="020B0604030504040204" pitchFamily="34" charset="-128"/>
                        <a:ea typeface="Meiryo UI" panose="020B0604030504040204" pitchFamily="34" charset="-128"/>
                      </a:endParaRPr>
                    </a:p>
                  </a:txBody>
                  <a:tcPr/>
                </a:tc>
                <a:tc>
                  <a:txBody>
                    <a:bodyPr/>
                    <a:lstStyle/>
                    <a:p>
                      <a:pPr marL="285750" indent="-285750">
                        <a:buFont typeface="Arial" panose="020B0604020202020204" pitchFamily="34" charset="0"/>
                        <a:buChar char="•"/>
                      </a:pPr>
                      <a:r>
                        <a:rPr kumimoji="1" lang="ja-JP" altLang="en-US">
                          <a:latin typeface="Meiryo UI" panose="020B0604030504040204" pitchFamily="34" charset="-128"/>
                          <a:ea typeface="Meiryo UI" panose="020B0604030504040204" pitchFamily="34" charset="-128"/>
                        </a:rPr>
                        <a:t>特に運用時の品質・性能劣化を検知するモデル</a:t>
                      </a:r>
                      <a:endParaRPr kumimoji="1" lang="en-US" altLang="ja-JP">
                        <a:latin typeface="Meiryo UI" panose="020B0604030504040204" pitchFamily="34" charset="-128"/>
                        <a:ea typeface="Meiryo UI" panose="020B0604030504040204" pitchFamily="34" charset="-128"/>
                      </a:endParaRPr>
                    </a:p>
                    <a:p>
                      <a:pPr marL="742939" marR="0" lvl="1" indent="-285750" algn="l" defTabSz="914377" rtl="0" eaLnBrk="1" fontAlgn="auto" latinLnBrk="0" hangingPunct="1">
                        <a:lnSpc>
                          <a:spcPct val="100000"/>
                        </a:lnSpc>
                        <a:spcBef>
                          <a:spcPts val="0"/>
                        </a:spcBef>
                        <a:spcAft>
                          <a:spcPts val="0"/>
                        </a:spcAft>
                        <a:buClrTx/>
                        <a:buSzTx/>
                        <a:buFont typeface="Wingdings" pitchFamily="2" charset="2"/>
                        <a:buChar char="Ø"/>
                        <a:tabLst/>
                        <a:defRPr/>
                      </a:pPr>
                      <a:r>
                        <a:rPr kumimoji="1" lang="en-US" altLang="ja-JP">
                          <a:latin typeface="Meiryo UI" panose="020B0604030504040204" pitchFamily="34" charset="-128"/>
                          <a:ea typeface="Meiryo UI" panose="020B0604030504040204" pitchFamily="34" charset="-128"/>
                        </a:rPr>
                        <a:t>PRB</a:t>
                      </a:r>
                      <a:r>
                        <a:rPr kumimoji="1" lang="ja-JP" altLang="en-US">
                          <a:latin typeface="Meiryo UI" panose="020B0604030504040204" pitchFamily="34" charset="-128"/>
                          <a:ea typeface="Meiryo UI" panose="020B0604030504040204" pitchFamily="34" charset="-128"/>
                        </a:rPr>
                        <a:t>利用率、</a:t>
                      </a:r>
                      <a:r>
                        <a:rPr kumimoji="1" lang="en-US" altLang="ja-JP">
                          <a:latin typeface="Meiryo UI" panose="020B0604030504040204" pitchFamily="34" charset="-128"/>
                          <a:ea typeface="Meiryo UI" panose="020B0604030504040204" pitchFamily="34" charset="-128"/>
                        </a:rPr>
                        <a:t>RRC</a:t>
                      </a:r>
                      <a:r>
                        <a:rPr kumimoji="1" lang="ja-JP" altLang="en-US">
                          <a:latin typeface="Meiryo UI" panose="020B0604030504040204" pitchFamily="34" charset="-128"/>
                          <a:ea typeface="Meiryo UI" panose="020B0604030504040204" pitchFamily="34" charset="-128"/>
                        </a:rPr>
                        <a:t>成功率、</a:t>
                      </a:r>
                      <a:r>
                        <a:rPr kumimoji="1" lang="en-US" altLang="ja-JP">
                          <a:latin typeface="Meiryo UI" panose="020B0604030504040204" pitchFamily="34" charset="-128"/>
                          <a:ea typeface="Meiryo UI" panose="020B0604030504040204" pitchFamily="34" charset="-128"/>
                        </a:rPr>
                        <a:t>Handover</a:t>
                      </a:r>
                      <a:r>
                        <a:rPr kumimoji="1" lang="ja-JP" altLang="en-US">
                          <a:latin typeface="Meiryo UI" panose="020B0604030504040204" pitchFamily="34" charset="-128"/>
                          <a:ea typeface="Meiryo UI" panose="020B0604030504040204" pitchFamily="34" charset="-128"/>
                        </a:rPr>
                        <a:t>成功率など</a:t>
                      </a:r>
                      <a:endParaRPr kumimoji="1" lang="en-US" altLang="ja-JP">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endParaRPr kumimoji="1" lang="ja-JP" altLang="en-US">
                        <a:latin typeface="Meiryo UI" panose="020B0604030504040204" pitchFamily="34" charset="-128"/>
                        <a:ea typeface="Meiryo UI" panose="020B0604030504040204" pitchFamily="34" charset="-128"/>
                      </a:endParaRPr>
                    </a:p>
                  </a:txBody>
                  <a:tcPr/>
                </a:tc>
                <a:tc>
                  <a:txBody>
                    <a:bodyPr/>
                    <a:lstStyle/>
                    <a:p>
                      <a:pPr marL="285750" indent="-285750">
                        <a:buFont typeface="Arial" panose="020B0604020202020204" pitchFamily="34" charset="0"/>
                        <a:buChar char="•"/>
                      </a:pPr>
                      <a:r>
                        <a:rPr kumimoji="1" lang="ja-JP" altLang="en-US">
                          <a:solidFill>
                            <a:schemeClr val="tx1"/>
                          </a:solidFill>
                          <a:latin typeface="Meiryo UI" panose="020B0604030504040204" pitchFamily="34" charset="-128"/>
                          <a:ea typeface="Meiryo UI" panose="020B0604030504040204" pitchFamily="34" charset="-128"/>
                        </a:rPr>
                        <a:t>特にデプロイ時のコンフィグ設定の間違いを検知するモデル</a:t>
                      </a:r>
                      <a:endParaRPr kumimoji="1" lang="en-US" altLang="ja-JP" dirty="0">
                        <a:solidFill>
                          <a:schemeClr val="tx1"/>
                        </a:solidFill>
                        <a:latin typeface="Meiryo UI" panose="020B0604030504040204" pitchFamily="34" charset="-128"/>
                        <a:ea typeface="Meiryo UI" panose="020B0604030504040204" pitchFamily="34" charset="-128"/>
                      </a:endParaRPr>
                    </a:p>
                    <a:p>
                      <a:pPr marL="742939" lvl="1" indent="-285750">
                        <a:buFont typeface="Wingdings" pitchFamily="2" charset="2"/>
                        <a:buChar char="Ø"/>
                      </a:pPr>
                      <a:r>
                        <a:rPr kumimoji="1" lang="ja-JP" altLang="en-US">
                          <a:solidFill>
                            <a:schemeClr val="tx1"/>
                          </a:solidFill>
                          <a:latin typeface="Meiryo UI" panose="020B0604030504040204" pitchFamily="34" charset="-128"/>
                          <a:ea typeface="Meiryo UI" panose="020B0604030504040204" pitchFamily="34" charset="-128"/>
                        </a:rPr>
                        <a:t>周波数、</a:t>
                      </a:r>
                      <a:r>
                        <a:rPr kumimoji="1" lang="en-US" altLang="ja-JP" dirty="0">
                          <a:solidFill>
                            <a:schemeClr val="tx1"/>
                          </a:solidFill>
                          <a:latin typeface="Meiryo UI" panose="020B0604030504040204" pitchFamily="34" charset="-128"/>
                          <a:ea typeface="Meiryo UI" panose="020B0604030504040204" pitchFamily="34" charset="-128"/>
                        </a:rPr>
                        <a:t>5QI-DSCP</a:t>
                      </a:r>
                      <a:r>
                        <a:rPr kumimoji="1" lang="ja-JP" altLang="en-US">
                          <a:solidFill>
                            <a:schemeClr val="tx1"/>
                          </a:solidFill>
                          <a:latin typeface="Meiryo UI" panose="020B0604030504040204" pitchFamily="34" charset="-128"/>
                          <a:ea typeface="Meiryo UI" panose="020B0604030504040204" pitchFamily="34" charset="-128"/>
                        </a:rPr>
                        <a:t>マッピングの設定ミス、セル</a:t>
                      </a:r>
                      <a:r>
                        <a:rPr kumimoji="1" lang="en-US" altLang="ja-JP" dirty="0">
                          <a:solidFill>
                            <a:schemeClr val="tx1"/>
                          </a:solidFill>
                          <a:latin typeface="Meiryo UI" panose="020B0604030504040204" pitchFamily="34" charset="-128"/>
                          <a:ea typeface="Meiryo UI" panose="020B0604030504040204" pitchFamily="34" charset="-128"/>
                        </a:rPr>
                        <a:t>ID</a:t>
                      </a:r>
                      <a:r>
                        <a:rPr kumimoji="1" lang="ja-JP" altLang="en-US">
                          <a:solidFill>
                            <a:schemeClr val="tx1"/>
                          </a:solidFill>
                          <a:latin typeface="Meiryo UI" panose="020B0604030504040204" pitchFamily="34" charset="-128"/>
                          <a:ea typeface="Meiryo UI" panose="020B0604030504040204" pitchFamily="34" charset="-128"/>
                        </a:rPr>
                        <a:t>重複など</a:t>
                      </a:r>
                    </a:p>
                  </a:txBody>
                  <a:tcPr/>
                </a:tc>
                <a:tc>
                  <a:txBody>
                    <a:bodyPr/>
                    <a:lstStyle/>
                    <a:p>
                      <a:pPr marL="285750" indent="-285750">
                        <a:buFont typeface="Arial" panose="020B0604020202020204" pitchFamily="34" charset="0"/>
                        <a:buChar char="•"/>
                      </a:pPr>
                      <a:r>
                        <a:rPr kumimoji="1" lang="en-US" altLang="ja-JP">
                          <a:latin typeface="Meiryo UI" panose="020B0604030504040204" pitchFamily="34" charset="-128"/>
                          <a:ea typeface="Meiryo UI" panose="020B0604030504040204" pitchFamily="34" charset="-128"/>
                        </a:rPr>
                        <a:t>1</a:t>
                      </a:r>
                      <a:r>
                        <a:rPr kumimoji="1" lang="ja-JP" altLang="en-US">
                          <a:latin typeface="Meiryo UI" panose="020B0604030504040204" pitchFamily="34" charset="-128"/>
                          <a:ea typeface="Meiryo UI" panose="020B0604030504040204" pitchFamily="34" charset="-128"/>
                        </a:rPr>
                        <a:t>つの主要課題であるスループット低下の原因を推定するモデル</a:t>
                      </a:r>
                      <a:endParaRPr kumimoji="1" lang="en-US" altLang="ja-JP">
                        <a:latin typeface="Meiryo UI" panose="020B0604030504040204" pitchFamily="34" charset="-128"/>
                        <a:ea typeface="Meiryo UI" panose="020B0604030504040204" pitchFamily="34" charset="-128"/>
                      </a:endParaRPr>
                    </a:p>
                    <a:p>
                      <a:pPr marL="742939" lvl="1" indent="-285750">
                        <a:buFont typeface="Wingdings" pitchFamily="2" charset="2"/>
                        <a:buChar char="Ø"/>
                      </a:pPr>
                      <a:r>
                        <a:rPr kumimoji="1" lang="ja-JP" altLang="en-US">
                          <a:latin typeface="Meiryo UI" panose="020B0604030504040204" pitchFamily="34" charset="-128"/>
                          <a:ea typeface="Meiryo UI" panose="020B0604030504040204" pitchFamily="34" charset="-128"/>
                        </a:rPr>
                        <a:t>シグナリング、</a:t>
                      </a:r>
                      <a:r>
                        <a:rPr kumimoji="1" lang="en-US" altLang="ja-JP">
                          <a:latin typeface="Meiryo UI" panose="020B0604030504040204" pitchFamily="34" charset="-128"/>
                          <a:ea typeface="Meiryo UI" panose="020B0604030504040204" pitchFamily="34" charset="-128"/>
                        </a:rPr>
                        <a:t>Handover</a:t>
                      </a:r>
                      <a:r>
                        <a:rPr kumimoji="1" lang="ja-JP" altLang="en-US">
                          <a:latin typeface="Meiryo UI" panose="020B0604030504040204" pitchFamily="34" charset="-128"/>
                          <a:ea typeface="Meiryo UI" panose="020B0604030504040204" pitchFamily="34" charset="-128"/>
                        </a:rPr>
                        <a:t>、干渉など</a:t>
                      </a:r>
                    </a:p>
                  </a:txBody>
                  <a:tcPr/>
                </a:tc>
                <a:extLst>
                  <a:ext uri="{0D108BD9-81ED-4DB2-BD59-A6C34878D82A}">
                    <a16:rowId xmlns:a16="http://schemas.microsoft.com/office/drawing/2014/main" val="1071593309"/>
                  </a:ext>
                </a:extLst>
              </a:tr>
              <a:tr h="370840">
                <a:tc>
                  <a:txBody>
                    <a:bodyPr/>
                    <a:lstStyle/>
                    <a:p>
                      <a:r>
                        <a:rPr kumimoji="1" lang="en-US" altLang="ja-JP">
                          <a:latin typeface="Meiryo UI" panose="020B0604030504040204" pitchFamily="34" charset="-128"/>
                          <a:ea typeface="Meiryo UI" panose="020B0604030504040204" pitchFamily="34" charset="-128"/>
                        </a:rPr>
                        <a:t>PM</a:t>
                      </a:r>
                      <a:r>
                        <a:rPr kumimoji="1" lang="ja-JP" altLang="en-US">
                          <a:latin typeface="Meiryo UI" panose="020B0604030504040204" pitchFamily="34" charset="-128"/>
                          <a:ea typeface="Meiryo UI" panose="020B0604030504040204" pitchFamily="34" charset="-128"/>
                        </a:rPr>
                        <a:t>データ</a:t>
                      </a:r>
                    </a:p>
                  </a:txBody>
                  <a:tcPr/>
                </a:tc>
                <a:tc>
                  <a:txBody>
                    <a:bodyPr/>
                    <a:lstStyle/>
                    <a:p>
                      <a:pPr algn="ctr"/>
                      <a:r>
                        <a:rPr kumimoji="1" lang="en-US" altLang="ja-JP">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a:txBody>
                  <a:tcPr/>
                </a:tc>
                <a:tc>
                  <a:txBody>
                    <a:bodyPr/>
                    <a:lstStyle/>
                    <a:p>
                      <a:pPr algn="ctr"/>
                      <a:r>
                        <a:rPr kumimoji="1" lang="ja-JP" altLang="en-US">
                          <a:solidFill>
                            <a:schemeClr val="tx1"/>
                          </a:solidFill>
                          <a:latin typeface="Meiryo UI" panose="020B0604030504040204" pitchFamily="34" charset="-128"/>
                          <a:ea typeface="Meiryo UI" panose="020B0604030504040204" pitchFamily="34" charset="-128"/>
                        </a:rPr>
                        <a:t>（</a:t>
                      </a:r>
                      <a:r>
                        <a:rPr kumimoji="1" lang="en-US" altLang="ja-JP" dirty="0">
                          <a:solidFill>
                            <a:schemeClr val="tx1"/>
                          </a:solidFill>
                          <a:latin typeface="Meiryo UI" panose="020B0604030504040204" pitchFamily="34" charset="-128"/>
                          <a:ea typeface="Meiryo UI" panose="020B0604030504040204" pitchFamily="34" charset="-128"/>
                        </a:rPr>
                        <a:t>○</a:t>
                      </a:r>
                      <a:r>
                        <a:rPr kumimoji="1" lang="ja-JP" altLang="en-US" sz="1400">
                          <a:solidFill>
                            <a:schemeClr val="tx1"/>
                          </a:solidFill>
                          <a:latin typeface="Meiryo UI" panose="020B0604030504040204" pitchFamily="34" charset="-128"/>
                          <a:ea typeface="Meiryo UI" panose="020B0604030504040204" pitchFamily="34" charset="-128"/>
                        </a:rPr>
                        <a:t>：</a:t>
                      </a:r>
                      <a:r>
                        <a:rPr kumimoji="1" lang="en-US" altLang="ja-JP" sz="1400" dirty="0">
                          <a:solidFill>
                            <a:schemeClr val="tx1"/>
                          </a:solidFill>
                          <a:latin typeface="Meiryo UI" panose="020B0604030504040204" pitchFamily="34" charset="-128"/>
                          <a:ea typeface="Meiryo UI" panose="020B0604030504040204" pitchFamily="34" charset="-128"/>
                        </a:rPr>
                        <a:t>Handover</a:t>
                      </a:r>
                      <a:r>
                        <a:rPr kumimoji="1" lang="ja-JP" altLang="en-US" sz="1400">
                          <a:solidFill>
                            <a:schemeClr val="tx1"/>
                          </a:solidFill>
                          <a:latin typeface="Meiryo UI" panose="020B0604030504040204" pitchFamily="34" charset="-128"/>
                          <a:ea typeface="Meiryo UI" panose="020B0604030504040204" pitchFamily="34" charset="-128"/>
                        </a:rPr>
                        <a:t>など</a:t>
                      </a:r>
                      <a:r>
                        <a:rPr kumimoji="1" lang="ja-JP" altLang="en-US">
                          <a:solidFill>
                            <a:schemeClr val="tx1"/>
                          </a:solidFill>
                          <a:latin typeface="Meiryo UI" panose="020B0604030504040204" pitchFamily="34" charset="-128"/>
                          <a:ea typeface="Meiryo UI" panose="020B0604030504040204" pitchFamily="34" charset="-128"/>
                        </a:rPr>
                        <a:t>）</a:t>
                      </a:r>
                    </a:p>
                  </a:txBody>
                  <a:tcPr/>
                </a:tc>
                <a:tc>
                  <a:txBody>
                    <a:bodyPr/>
                    <a:lstStyle/>
                    <a:p>
                      <a:pPr algn="ctr"/>
                      <a:r>
                        <a:rPr kumimoji="1" lang="en-US" altLang="ja-JP">
                          <a:latin typeface="Meiryo UI" panose="020B0604030504040204" pitchFamily="34" charset="-128"/>
                          <a:ea typeface="Meiryo UI" panose="020B0604030504040204" pitchFamily="34" charset="-128"/>
                        </a:rPr>
                        <a:t>○</a:t>
                      </a:r>
                      <a:endParaRPr kumimoji="1" lang="ja-JP" altLang="en-US">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115237077"/>
                  </a:ext>
                </a:extLst>
              </a:tr>
              <a:tr h="370840">
                <a:tc>
                  <a:txBody>
                    <a:bodyPr/>
                    <a:lstStyle/>
                    <a:p>
                      <a:r>
                        <a:rPr kumimoji="1" lang="en-US" altLang="ja-JP">
                          <a:latin typeface="Meiryo UI" panose="020B0604030504040204" pitchFamily="34" charset="-128"/>
                          <a:ea typeface="Meiryo UI" panose="020B0604030504040204" pitchFamily="34" charset="-128"/>
                        </a:rPr>
                        <a:t>CM</a:t>
                      </a:r>
                      <a:r>
                        <a:rPr kumimoji="1" lang="ja-JP" altLang="en-US">
                          <a:latin typeface="Meiryo UI" panose="020B0604030504040204" pitchFamily="34" charset="-128"/>
                          <a:ea typeface="Meiryo UI" panose="020B0604030504040204" pitchFamily="34" charset="-128"/>
                        </a:rPr>
                        <a:t>データ</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dirty="0">
                          <a:solidFill>
                            <a:srgbClr val="FF0000"/>
                          </a:solidFill>
                          <a:latin typeface="Meiryo UI" panose="020B0604030504040204" pitchFamily="34" charset="-128"/>
                          <a:ea typeface="Meiryo UI" panose="020B0604030504040204" pitchFamily="34" charset="-128"/>
                        </a:rPr>
                        <a:t>※</a:t>
                      </a:r>
                      <a:r>
                        <a:rPr kumimoji="1" lang="ja-JP" altLang="en-US">
                          <a:latin typeface="Meiryo UI" panose="020B0604030504040204" pitchFamily="34" charset="-128"/>
                          <a:ea typeface="Meiryo UI" panose="020B0604030504040204" pitchFamily="34" charset="-128"/>
                        </a:rPr>
                        <a:t>（</a:t>
                      </a:r>
                      <a:r>
                        <a:rPr kumimoji="1" lang="en-US" altLang="ja-JP" dirty="0">
                          <a:latin typeface="Meiryo UI" panose="020B0604030504040204" pitchFamily="34" charset="-128"/>
                          <a:ea typeface="Meiryo UI" panose="020B0604030504040204" pitchFamily="34" charset="-128"/>
                        </a:rPr>
                        <a:t>○</a:t>
                      </a:r>
                      <a:r>
                        <a:rPr kumimoji="1" lang="ja-JP" altLang="en-US" sz="1400">
                          <a:latin typeface="Meiryo UI" panose="020B0604030504040204" pitchFamily="34" charset="-128"/>
                          <a:ea typeface="Meiryo UI" panose="020B0604030504040204" pitchFamily="34" charset="-128"/>
                        </a:rPr>
                        <a:t>：周波数、隣接セル情報など</a:t>
                      </a:r>
                      <a:r>
                        <a:rPr kumimoji="1" lang="ja-JP" altLang="en-US">
                          <a:latin typeface="Meiryo UI" panose="020B0604030504040204" pitchFamily="34" charset="-128"/>
                          <a:ea typeface="Meiryo UI" panose="020B0604030504040204" pitchFamily="34" charset="-128"/>
                        </a:rPr>
                        <a:t>）</a:t>
                      </a:r>
                    </a:p>
                  </a:txBody>
                  <a:tcPr/>
                </a:tc>
                <a:tc>
                  <a:txBody>
                    <a:bodyPr/>
                    <a:lstStyle/>
                    <a:p>
                      <a:pPr algn="ctr"/>
                      <a:r>
                        <a:rPr kumimoji="1" lang="en-US" altLang="ja-JP" dirty="0">
                          <a:solidFill>
                            <a:schemeClr val="tx1"/>
                          </a:solidFill>
                          <a:latin typeface="Meiryo UI" panose="020B0604030504040204" pitchFamily="34" charset="-128"/>
                          <a:ea typeface="Meiryo UI" panose="020B0604030504040204" pitchFamily="34" charset="-128"/>
                        </a:rPr>
                        <a:t>○</a:t>
                      </a:r>
                      <a:endParaRPr kumimoji="1" lang="ja-JP" altLang="en-US">
                        <a:solidFill>
                          <a:schemeClr val="tx1"/>
                        </a:solidFill>
                        <a:latin typeface="Meiryo UI" panose="020B0604030504040204" pitchFamily="34" charset="-128"/>
                        <a:ea typeface="Meiryo UI" panose="020B0604030504040204" pitchFamily="34" charset="-128"/>
                      </a:endParaRP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dirty="0">
                          <a:solidFill>
                            <a:srgbClr val="FF0000"/>
                          </a:solidFill>
                          <a:latin typeface="Meiryo UI" panose="020B0604030504040204" pitchFamily="34" charset="-128"/>
                          <a:ea typeface="Meiryo UI" panose="020B0604030504040204" pitchFamily="34" charset="-128"/>
                        </a:rPr>
                        <a:t>※</a:t>
                      </a:r>
                      <a:r>
                        <a:rPr kumimoji="1" lang="ja-JP" altLang="en-US">
                          <a:latin typeface="Meiryo UI" panose="020B0604030504040204" pitchFamily="34" charset="-128"/>
                          <a:ea typeface="Meiryo UI" panose="020B0604030504040204" pitchFamily="34" charset="-128"/>
                        </a:rPr>
                        <a:t>（</a:t>
                      </a:r>
                      <a:r>
                        <a:rPr kumimoji="1" lang="en-US" altLang="ja-JP" dirty="0">
                          <a:latin typeface="Meiryo UI" panose="020B0604030504040204" pitchFamily="34" charset="-128"/>
                          <a:ea typeface="Meiryo UI" panose="020B0604030504040204" pitchFamily="34" charset="-128"/>
                        </a:rPr>
                        <a:t>○</a:t>
                      </a:r>
                      <a:r>
                        <a:rPr kumimoji="1" lang="ja-JP" altLang="en-US" sz="1400">
                          <a:latin typeface="Meiryo UI" panose="020B0604030504040204" pitchFamily="34" charset="-128"/>
                          <a:ea typeface="Meiryo UI" panose="020B0604030504040204" pitchFamily="34" charset="-128"/>
                        </a:rPr>
                        <a:t>：周波数、隣接セル情報など</a:t>
                      </a:r>
                      <a:r>
                        <a:rPr kumimoji="1" lang="ja-JP" altLang="en-US">
                          <a:latin typeface="Meiryo UI" panose="020B0604030504040204" pitchFamily="34" charset="-128"/>
                          <a:ea typeface="Meiryo UI" panose="020B0604030504040204" pitchFamily="34" charset="-128"/>
                        </a:rPr>
                        <a:t>）</a:t>
                      </a:r>
                    </a:p>
                  </a:txBody>
                  <a:tcPr/>
                </a:tc>
                <a:extLst>
                  <a:ext uri="{0D108BD9-81ED-4DB2-BD59-A6C34878D82A}">
                    <a16:rowId xmlns:a16="http://schemas.microsoft.com/office/drawing/2014/main" val="282861076"/>
                  </a:ext>
                </a:extLst>
              </a:tr>
            </a:tbl>
          </a:graphicData>
        </a:graphic>
      </p:graphicFrame>
      <p:pic>
        <p:nvPicPr>
          <p:cNvPr id="6" name="Picture 2">
            <a:extLst>
              <a:ext uri="{FF2B5EF4-FFF2-40B4-BE49-F238E27FC236}">
                <a16:creationId xmlns:a16="http://schemas.microsoft.com/office/drawing/2014/main" id="{18368F99-4BE8-141E-6094-231D9CDEDCD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59133" y="3157755"/>
            <a:ext cx="2181465" cy="1332000"/>
          </a:xfrm>
          <a:prstGeom prst="rect">
            <a:avLst/>
          </a:prstGeom>
          <a:ln>
            <a:solidFill>
              <a:schemeClr val="tx1">
                <a:lumMod val="50000"/>
                <a:lumOff val="50000"/>
              </a:schemeClr>
            </a:solidFill>
          </a:ln>
        </p:spPr>
      </p:pic>
      <p:pic>
        <p:nvPicPr>
          <p:cNvPr id="7" name="Picture 3">
            <a:extLst>
              <a:ext uri="{FF2B5EF4-FFF2-40B4-BE49-F238E27FC236}">
                <a16:creationId xmlns:a16="http://schemas.microsoft.com/office/drawing/2014/main" id="{1A6BF36B-8C0A-D209-EE25-81B58CC19C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553760" y="3157755"/>
            <a:ext cx="1738206" cy="1332000"/>
          </a:xfrm>
          <a:prstGeom prst="rect">
            <a:avLst/>
          </a:prstGeom>
          <a:ln>
            <a:solidFill>
              <a:schemeClr val="tx1">
                <a:lumMod val="50000"/>
                <a:lumOff val="50000"/>
              </a:schemeClr>
            </a:solidFill>
          </a:ln>
        </p:spPr>
      </p:pic>
      <p:pic>
        <p:nvPicPr>
          <p:cNvPr id="8" name="Picture 8">
            <a:extLst>
              <a:ext uri="{FF2B5EF4-FFF2-40B4-BE49-F238E27FC236}">
                <a16:creationId xmlns:a16="http://schemas.microsoft.com/office/drawing/2014/main" id="{84981317-EC27-6B28-7FD9-995FF19F37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2065" y="3157093"/>
            <a:ext cx="2473814" cy="1333325"/>
          </a:xfrm>
          <a:prstGeom prst="rect">
            <a:avLst/>
          </a:prstGeom>
          <a:ln>
            <a:solidFill>
              <a:schemeClr val="tx1">
                <a:lumMod val="50000"/>
                <a:lumOff val="50000"/>
              </a:schemeClr>
            </a:solidFill>
          </a:ln>
        </p:spPr>
      </p:pic>
      <p:sp>
        <p:nvSpPr>
          <p:cNvPr id="9" name="三角形 8">
            <a:extLst>
              <a:ext uri="{FF2B5EF4-FFF2-40B4-BE49-F238E27FC236}">
                <a16:creationId xmlns:a16="http://schemas.microsoft.com/office/drawing/2014/main" id="{B7ED7155-9C0C-3A13-48D4-103429DEAA0B}"/>
              </a:ext>
            </a:extLst>
          </p:cNvPr>
          <p:cNvSpPr/>
          <p:nvPr/>
        </p:nvSpPr>
        <p:spPr>
          <a:xfrm rot="5400000">
            <a:off x="10039475" y="3637914"/>
            <a:ext cx="1060135" cy="371683"/>
          </a:xfrm>
          <a:prstGeom prst="triangle">
            <a:avLst/>
          </a:prstGeom>
          <a:gradFill flip="none" rotWithShape="1">
            <a:gsLst>
              <a:gs pos="0">
                <a:schemeClr val="accent1">
                  <a:lumMod val="5000"/>
                  <a:lumOff val="95000"/>
                </a:schemeClr>
              </a:gs>
              <a:gs pos="72000">
                <a:schemeClr val="accent5"/>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22AD160-3FBA-74E3-F34C-4AAEDC4286A8}"/>
              </a:ext>
            </a:extLst>
          </p:cNvPr>
          <p:cNvSpPr txBox="1"/>
          <p:nvPr/>
        </p:nvSpPr>
        <p:spPr>
          <a:xfrm>
            <a:off x="10755385" y="3562145"/>
            <a:ext cx="990977" cy="523220"/>
          </a:xfrm>
          <a:prstGeom prst="rect">
            <a:avLst/>
          </a:prstGeom>
          <a:noFill/>
        </p:spPr>
        <p:txBody>
          <a:bodyPr wrap="none" rtlCol="0">
            <a:spAutoFit/>
          </a:bodyPr>
          <a:lstStyle/>
          <a:p>
            <a:pPr algn="ctr"/>
            <a:r>
              <a:rPr lang="ja-JP" altLang="en-US" sz="1400">
                <a:latin typeface="Meiryo UI" panose="020B0604030504040204" pitchFamily="34" charset="-128"/>
                <a:ea typeface="Meiryo UI" panose="020B0604030504040204" pitchFamily="34" charset="-128"/>
              </a:rPr>
              <a:t>シグナリング</a:t>
            </a:r>
            <a:endParaRPr lang="en-US" altLang="ja-JP" sz="1400">
              <a:latin typeface="Meiryo UI" panose="020B0604030504040204" pitchFamily="34" charset="-128"/>
              <a:ea typeface="Meiryo UI" panose="020B0604030504040204" pitchFamily="34" charset="-128"/>
            </a:endParaRPr>
          </a:p>
          <a:p>
            <a:pPr algn="ctr"/>
            <a:r>
              <a:rPr lang="ja-JP" altLang="en-US" sz="1400">
                <a:latin typeface="Meiryo UI" panose="020B0604030504040204" pitchFamily="34" charset="-128"/>
                <a:ea typeface="Meiryo UI" panose="020B0604030504040204" pitchFamily="34" charset="-128"/>
              </a:rPr>
              <a:t>などの原因</a:t>
            </a:r>
            <a:endParaRPr kumimoji="1" lang="ja-JP" altLang="en-US" sz="140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22AE78A4-FD31-1617-DD97-B93BE9A27F7E}"/>
              </a:ext>
            </a:extLst>
          </p:cNvPr>
          <p:cNvSpPr txBox="1"/>
          <p:nvPr/>
        </p:nvSpPr>
        <p:spPr>
          <a:xfrm>
            <a:off x="170029" y="5347377"/>
            <a:ext cx="6963766" cy="276999"/>
          </a:xfrm>
          <a:prstGeom prst="rect">
            <a:avLst/>
          </a:prstGeom>
          <a:noFill/>
        </p:spPr>
        <p:txBody>
          <a:bodyPr wrap="none" rtlCol="0">
            <a:spAutoFit/>
          </a:bodyPr>
          <a:lstStyle/>
          <a:p>
            <a:pPr algn="l"/>
            <a:r>
              <a:rPr kumimoji="1" lang="en-US" altLang="ja-JP" sz="1200" dirty="0">
                <a:latin typeface="Meiryo UI" panose="020B0604030504040204" pitchFamily="34" charset="-128"/>
                <a:ea typeface="Meiryo UI" panose="020B0604030504040204" pitchFamily="34" charset="-128"/>
              </a:rPr>
              <a:t>※ </a:t>
            </a:r>
            <a:r>
              <a:rPr kumimoji="1" lang="ja-JP" altLang="en-US" sz="1200">
                <a:latin typeface="Meiryo UI" panose="020B0604030504040204" pitchFamily="34" charset="-128"/>
                <a:ea typeface="Meiryo UI" panose="020B0604030504040204" pitchFamily="34" charset="-128"/>
              </a:rPr>
              <a:t>本プロジェクトでは未利用：現時点の</a:t>
            </a:r>
            <a:r>
              <a:rPr kumimoji="1" lang="en-US" altLang="ja-JP" sz="1200" dirty="0">
                <a:latin typeface="Meiryo UI" panose="020B0604030504040204" pitchFamily="34" charset="-128"/>
                <a:ea typeface="Meiryo UI" panose="020B0604030504040204" pitchFamily="34" charset="-128"/>
              </a:rPr>
              <a:t>CM</a:t>
            </a:r>
            <a:r>
              <a:rPr kumimoji="1" lang="ja-JP" altLang="en-US" sz="1200">
                <a:latin typeface="Meiryo UI" panose="020B0604030504040204" pitchFamily="34" charset="-128"/>
                <a:ea typeface="Meiryo UI" panose="020B0604030504040204" pitchFamily="34" charset="-128"/>
              </a:rPr>
              <a:t>データは擬似データであり、実環境に対応した</a:t>
            </a:r>
            <a:r>
              <a:rPr kumimoji="1" lang="en-US" altLang="ja-JP" sz="1200" dirty="0">
                <a:latin typeface="Meiryo UI" panose="020B0604030504040204" pitchFamily="34" charset="-128"/>
                <a:ea typeface="Meiryo UI" panose="020B0604030504040204" pitchFamily="34" charset="-128"/>
              </a:rPr>
              <a:t>CM</a:t>
            </a:r>
            <a:r>
              <a:rPr kumimoji="1" lang="ja-JP" altLang="en-US" sz="1200">
                <a:latin typeface="Meiryo UI" panose="020B0604030504040204" pitchFamily="34" charset="-128"/>
                <a:ea typeface="Meiryo UI" panose="020B0604030504040204" pitchFamily="34" charset="-128"/>
              </a:rPr>
              <a:t>データではないため</a:t>
            </a:r>
          </a:p>
        </p:txBody>
      </p:sp>
    </p:spTree>
    <p:extLst>
      <p:ext uri="{BB962C8B-B14F-4D97-AF65-F5344CB8AC3E}">
        <p14:creationId xmlns:p14="http://schemas.microsoft.com/office/powerpoint/2010/main" val="7419368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OJT </a:t>
            </a:r>
            <a:r>
              <a:rPr kumimoji="1" lang="en-US" altLang="ja-JP" sz="2000" dirty="0" err="1">
                <a:latin typeface="Meiryo UI" panose="020B0604030504040204" pitchFamily="34" charset="-128"/>
                <a:ea typeface="Meiryo UI" panose="020B0604030504040204" pitchFamily="34" charset="-128"/>
              </a:rPr>
              <a:t>Wifi</a:t>
            </a: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FA4D8B48-8F6B-D84C-CBFB-EAC0EE46BEA5}"/>
              </a:ext>
            </a:extLst>
          </p:cNvPr>
          <p:cNvSpPr txBox="1"/>
          <p:nvPr/>
        </p:nvSpPr>
        <p:spPr>
          <a:xfrm>
            <a:off x="348391" y="1649990"/>
            <a:ext cx="7283796" cy="2246769"/>
          </a:xfrm>
          <a:prstGeom prst="rect">
            <a:avLst/>
          </a:prstGeom>
          <a:noFill/>
        </p:spPr>
        <p:txBody>
          <a:bodyPr wrap="square" rtlCol="0">
            <a:spAutoFit/>
          </a:bodyPr>
          <a:lstStyle/>
          <a:p>
            <a:r>
              <a:rPr kumimoji="1" lang="en-US" altLang="ja-JP" sz="2800" dirty="0">
                <a:solidFill>
                  <a:srgbClr val="518ADC"/>
                </a:solidFill>
                <a:latin typeface="Calibri" panose="020F0502020204030204" pitchFamily="34" charset="0"/>
              </a:rPr>
              <a:t>SSID: nip12</a:t>
            </a:r>
          </a:p>
          <a:p>
            <a:r>
              <a:rPr kumimoji="1" lang="en-US" altLang="ja-JP" sz="2800" dirty="0">
                <a:solidFill>
                  <a:srgbClr val="518ADC"/>
                </a:solidFill>
                <a:latin typeface="Calibri" panose="020F0502020204030204" pitchFamily="34" charset="0"/>
              </a:rPr>
              <a:t>Passwd: 1223334444</a:t>
            </a:r>
          </a:p>
          <a:p>
            <a:endParaRPr kumimoji="1" lang="en-US" altLang="ja-JP" sz="2800" dirty="0">
              <a:solidFill>
                <a:srgbClr val="518ADC"/>
              </a:solidFill>
              <a:latin typeface="Calibri" panose="020F0502020204030204" pitchFamily="34" charset="0"/>
            </a:endParaRPr>
          </a:p>
          <a:p>
            <a:r>
              <a:rPr kumimoji="1" lang="en-US" altLang="ja-JP" sz="2800" dirty="0">
                <a:solidFill>
                  <a:srgbClr val="518ADC"/>
                </a:solidFill>
                <a:latin typeface="Calibri" panose="020F0502020204030204" pitchFamily="34" charset="0"/>
              </a:rPr>
              <a:t>URL</a:t>
            </a:r>
          </a:p>
          <a:p>
            <a:r>
              <a:rPr kumimoji="1" lang="en-US" altLang="ja-JP" sz="2800" dirty="0">
                <a:solidFill>
                  <a:srgbClr val="518ADC"/>
                </a:solidFill>
                <a:latin typeface="Calibri" panose="020F0502020204030204" pitchFamily="34" charset="0"/>
              </a:rPr>
              <a:t>https://unifier-</a:t>
            </a:r>
            <a:r>
              <a:rPr kumimoji="1" lang="en-US" altLang="ja-JP" sz="2800" dirty="0" err="1">
                <a:solidFill>
                  <a:srgbClr val="518ADC"/>
                </a:solidFill>
                <a:latin typeface="Calibri" panose="020F0502020204030204" pitchFamily="34" charset="0"/>
              </a:rPr>
              <a:t>datix.ntt</a:t>
            </a:r>
            <a:r>
              <a:rPr kumimoji="1" lang="en-US" altLang="ja-JP" sz="2800" dirty="0">
                <a:solidFill>
                  <a:srgbClr val="518ADC"/>
                </a:solidFill>
                <a:latin typeface="Calibri" panose="020F0502020204030204" pitchFamily="34" charset="0"/>
              </a:rPr>
              <a:t>-</a:t>
            </a:r>
            <a:r>
              <a:rPr kumimoji="1" lang="en-US" altLang="ja-JP" sz="2800" dirty="0" err="1">
                <a:solidFill>
                  <a:srgbClr val="518ADC"/>
                </a:solidFill>
                <a:latin typeface="Calibri" panose="020F0502020204030204" pitchFamily="34" charset="0"/>
              </a:rPr>
              <a:t>west.clusters.tupl.tech</a:t>
            </a:r>
            <a:r>
              <a:rPr kumimoji="1" lang="en-US" altLang="ja-JP" sz="2800" dirty="0">
                <a:solidFill>
                  <a:srgbClr val="518ADC"/>
                </a:solidFill>
                <a:latin typeface="Calibri" panose="020F0502020204030204" pitchFamily="34" charset="0"/>
              </a:rPr>
              <a:t>/</a:t>
            </a:r>
          </a:p>
        </p:txBody>
      </p:sp>
    </p:spTree>
    <p:extLst>
      <p:ext uri="{BB962C8B-B14F-4D97-AF65-F5344CB8AC3E}">
        <p14:creationId xmlns:p14="http://schemas.microsoft.com/office/powerpoint/2010/main" val="1497594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ユースケース（初期モデル）のご提案</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Use case proposal</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3D7FC545-1B9B-315F-A773-E09B3FE1367D}"/>
              </a:ext>
            </a:extLst>
          </p:cNvPr>
          <p:cNvSpPr txBox="1"/>
          <p:nvPr/>
        </p:nvSpPr>
        <p:spPr>
          <a:xfrm>
            <a:off x="276245" y="1182347"/>
            <a:ext cx="9946057" cy="584775"/>
          </a:xfrm>
          <a:prstGeom prst="rect">
            <a:avLst/>
          </a:prstGeom>
          <a:noFill/>
        </p:spPr>
        <p:txBody>
          <a:bodyPr wrap="square" rtlCol="0">
            <a:spAutoFit/>
          </a:bodyPr>
          <a:lstStyle/>
          <a:p>
            <a:r>
              <a:rPr kumimoji="1" lang="ja-JP" altLang="en-US" sz="1600">
                <a:solidFill>
                  <a:schemeClr val="accent5">
                    <a:lumMod val="50000"/>
                  </a:schemeClr>
                </a:solidFill>
              </a:rPr>
              <a:t>こでまでのユースケース事例ご紹介や御社からご提供頂けるパフォーマンス関連のデータを活用し、</a:t>
            </a:r>
            <a:endParaRPr kumimoji="1" lang="en-US" altLang="ja-JP" sz="1600" dirty="0">
              <a:solidFill>
                <a:schemeClr val="accent5">
                  <a:lumMod val="50000"/>
                </a:schemeClr>
              </a:solidFill>
            </a:endParaRPr>
          </a:p>
          <a:p>
            <a:r>
              <a:rPr kumimoji="1" lang="ja-JP" altLang="en-US" sz="1600">
                <a:solidFill>
                  <a:schemeClr val="accent5">
                    <a:lumMod val="50000"/>
                  </a:schemeClr>
                </a:solidFill>
              </a:rPr>
              <a:t>初期モデルとして以下ユースケースをご提案致します。</a:t>
            </a:r>
          </a:p>
        </p:txBody>
      </p:sp>
      <p:sp>
        <p:nvSpPr>
          <p:cNvPr id="8" name="正方形/長方形 7">
            <a:extLst>
              <a:ext uri="{FF2B5EF4-FFF2-40B4-BE49-F238E27FC236}">
                <a16:creationId xmlns:a16="http://schemas.microsoft.com/office/drawing/2014/main" id="{8152732A-0BEB-71A6-A476-C49CD0552AE9}"/>
              </a:ext>
            </a:extLst>
          </p:cNvPr>
          <p:cNvSpPr/>
          <p:nvPr/>
        </p:nvSpPr>
        <p:spPr>
          <a:xfrm>
            <a:off x="951780" y="2582058"/>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r>
              <a:rPr kumimoji="1" lang="en-US" altLang="ja-JP" dirty="0"/>
              <a:t> </a:t>
            </a:r>
            <a:r>
              <a:rPr kumimoji="1" lang="ja-JP" altLang="en-US"/>
              <a:t>新局の</a:t>
            </a:r>
            <a:r>
              <a:rPr kumimoji="1" lang="en-US" altLang="ja-JP" dirty="0"/>
              <a:t>KPI</a:t>
            </a:r>
            <a:r>
              <a:rPr kumimoji="1" lang="ja-JP" altLang="en-US"/>
              <a:t>劣化検知</a:t>
            </a:r>
            <a:endParaRPr kumimoji="1" lang="en-US" altLang="ja-JP" dirty="0"/>
          </a:p>
          <a:p>
            <a:pPr algn="ctr"/>
            <a:r>
              <a:rPr kumimoji="1" lang="en-US" altLang="ja-JP" dirty="0"/>
              <a:t>Check main KPIs of the new site/cell</a:t>
            </a:r>
            <a:endParaRPr kumimoji="1" lang="ja-JP" altLang="en-US"/>
          </a:p>
        </p:txBody>
      </p:sp>
      <p:sp>
        <p:nvSpPr>
          <p:cNvPr id="11" name="正方形/長方形 10">
            <a:extLst>
              <a:ext uri="{FF2B5EF4-FFF2-40B4-BE49-F238E27FC236}">
                <a16:creationId xmlns:a16="http://schemas.microsoft.com/office/drawing/2014/main" id="{2729A71E-4836-691E-1F66-E5456FDCBA7B}"/>
              </a:ext>
            </a:extLst>
          </p:cNvPr>
          <p:cNvSpPr/>
          <p:nvPr/>
        </p:nvSpPr>
        <p:spPr>
          <a:xfrm>
            <a:off x="3257908" y="3933684"/>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r>
              <a:rPr kumimoji="1" lang="en-US" altLang="ja-JP" dirty="0"/>
              <a:t> </a:t>
            </a:r>
            <a:r>
              <a:rPr kumimoji="1" lang="ja-JP" altLang="en-US"/>
              <a:t>重要なパラメータ設定異常検知</a:t>
            </a:r>
            <a:endParaRPr kumimoji="1" lang="en-US" altLang="ja-JP" dirty="0"/>
          </a:p>
          <a:p>
            <a:pPr algn="ctr"/>
            <a:r>
              <a:rPr kumimoji="1" lang="en-US" altLang="ja-JP" dirty="0"/>
              <a:t>Check main design parameters of the new site/cell</a:t>
            </a:r>
            <a:endParaRPr kumimoji="1" lang="ja-JP" altLang="en-US"/>
          </a:p>
        </p:txBody>
      </p:sp>
      <p:sp>
        <p:nvSpPr>
          <p:cNvPr id="13" name="正方形/長方形 12">
            <a:extLst>
              <a:ext uri="{FF2B5EF4-FFF2-40B4-BE49-F238E27FC236}">
                <a16:creationId xmlns:a16="http://schemas.microsoft.com/office/drawing/2014/main" id="{D6D08F7E-EFCB-9F4B-4490-C91FE5368B2E}"/>
              </a:ext>
            </a:extLst>
          </p:cNvPr>
          <p:cNvSpPr/>
          <p:nvPr/>
        </p:nvSpPr>
        <p:spPr>
          <a:xfrm>
            <a:off x="4560497" y="5448818"/>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③</a:t>
            </a:r>
            <a:r>
              <a:rPr kumimoji="1" lang="en-US" altLang="ja-JP" dirty="0"/>
              <a:t> </a:t>
            </a:r>
            <a:r>
              <a:rPr kumimoji="1" lang="ja-JP" altLang="en-US"/>
              <a:t>セル</a:t>
            </a:r>
            <a:r>
              <a:rPr kumimoji="1" lang="en-US" altLang="ja-JP" dirty="0"/>
              <a:t>Downlink Low Throughput</a:t>
            </a:r>
            <a:r>
              <a:rPr kumimoji="1" lang="ja-JP" altLang="en-US"/>
              <a:t>検知</a:t>
            </a:r>
            <a:endParaRPr kumimoji="1" lang="en-US" altLang="ja-JP" dirty="0"/>
          </a:p>
          <a:p>
            <a:pPr algn="ctr"/>
            <a:r>
              <a:rPr kumimoji="1" lang="en-US" altLang="ja-JP" dirty="0"/>
              <a:t>Cell DL Low throughput </a:t>
            </a:r>
            <a:endParaRPr kumimoji="1" lang="ja-JP" altLang="en-US"/>
          </a:p>
        </p:txBody>
      </p:sp>
      <p:sp>
        <p:nvSpPr>
          <p:cNvPr id="20" name="角丸四角形 19">
            <a:extLst>
              <a:ext uri="{FF2B5EF4-FFF2-40B4-BE49-F238E27FC236}">
                <a16:creationId xmlns:a16="http://schemas.microsoft.com/office/drawing/2014/main" id="{07FBC52A-4295-6822-0E60-C84E2CA8859A}"/>
              </a:ext>
            </a:extLst>
          </p:cNvPr>
          <p:cNvSpPr/>
          <p:nvPr/>
        </p:nvSpPr>
        <p:spPr>
          <a:xfrm>
            <a:off x="1015039" y="2289605"/>
            <a:ext cx="929218" cy="275429"/>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PM</a:t>
            </a:r>
            <a:endParaRPr kumimoji="1" lang="ja-JP" altLang="en-US"/>
          </a:p>
        </p:txBody>
      </p:sp>
      <p:sp>
        <p:nvSpPr>
          <p:cNvPr id="22" name="角丸四角形 21">
            <a:extLst>
              <a:ext uri="{FF2B5EF4-FFF2-40B4-BE49-F238E27FC236}">
                <a16:creationId xmlns:a16="http://schemas.microsoft.com/office/drawing/2014/main" id="{FA6D1B7E-A209-4611-5C42-F7D706036993}"/>
              </a:ext>
            </a:extLst>
          </p:cNvPr>
          <p:cNvSpPr/>
          <p:nvPr/>
        </p:nvSpPr>
        <p:spPr>
          <a:xfrm>
            <a:off x="3329995" y="3615739"/>
            <a:ext cx="920390" cy="285216"/>
          </a:xfrm>
          <a:prstGeom prst="round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endParaRPr kumimoji="1" lang="ja-JP" altLang="en-US"/>
          </a:p>
        </p:txBody>
      </p:sp>
      <p:sp>
        <p:nvSpPr>
          <p:cNvPr id="23" name="角丸四角形 22">
            <a:extLst>
              <a:ext uri="{FF2B5EF4-FFF2-40B4-BE49-F238E27FC236}">
                <a16:creationId xmlns:a16="http://schemas.microsoft.com/office/drawing/2014/main" id="{4C07891E-8E1C-22BF-CE87-0F3686D84038}"/>
              </a:ext>
            </a:extLst>
          </p:cNvPr>
          <p:cNvSpPr/>
          <p:nvPr/>
        </p:nvSpPr>
        <p:spPr>
          <a:xfrm>
            <a:off x="4633021" y="5154853"/>
            <a:ext cx="929218" cy="275429"/>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PM</a:t>
            </a:r>
            <a:endParaRPr kumimoji="1" lang="ja-JP" altLang="en-US"/>
          </a:p>
        </p:txBody>
      </p:sp>
      <p:grpSp>
        <p:nvGrpSpPr>
          <p:cNvPr id="24" name="Group 23">
            <a:extLst>
              <a:ext uri="{FF2B5EF4-FFF2-40B4-BE49-F238E27FC236}">
                <a16:creationId xmlns:a16="http://schemas.microsoft.com/office/drawing/2014/main" id="{BD43B624-0C34-3846-42CB-FA410F6A7EC0}"/>
              </a:ext>
            </a:extLst>
          </p:cNvPr>
          <p:cNvGrpSpPr/>
          <p:nvPr/>
        </p:nvGrpSpPr>
        <p:grpSpPr>
          <a:xfrm>
            <a:off x="560894" y="4385465"/>
            <a:ext cx="2242824" cy="1648128"/>
            <a:chOff x="8001038" y="4527601"/>
            <a:chExt cx="2295042" cy="1595772"/>
          </a:xfrm>
        </p:grpSpPr>
        <p:pic>
          <p:nvPicPr>
            <p:cNvPr id="25" name="Picture 24">
              <a:extLst>
                <a:ext uri="{FF2B5EF4-FFF2-40B4-BE49-F238E27FC236}">
                  <a16:creationId xmlns:a16="http://schemas.microsoft.com/office/drawing/2014/main" id="{E7BB7AF2-6FD0-9C77-351D-0B83DBE6947B}"/>
                </a:ext>
              </a:extLst>
            </p:cNvPr>
            <p:cNvPicPr>
              <a:picLocks noChangeAspect="1"/>
            </p:cNvPicPr>
            <p:nvPr/>
          </p:nvPicPr>
          <p:blipFill>
            <a:blip r:embed="rId2"/>
            <a:stretch>
              <a:fillRect/>
            </a:stretch>
          </p:blipFill>
          <p:spPr>
            <a:xfrm>
              <a:off x="8001038" y="4527601"/>
              <a:ext cx="2295042" cy="1595772"/>
            </a:xfrm>
            <a:prstGeom prst="rect">
              <a:avLst/>
            </a:prstGeom>
          </p:spPr>
        </p:pic>
        <p:pic>
          <p:nvPicPr>
            <p:cNvPr id="26" name="Picture 28">
              <a:extLst>
                <a:ext uri="{FF2B5EF4-FFF2-40B4-BE49-F238E27FC236}">
                  <a16:creationId xmlns:a16="http://schemas.microsoft.com/office/drawing/2014/main" id="{BD43C15F-7605-FBDC-B781-68F4BEA4F854}"/>
                </a:ext>
              </a:extLst>
            </p:cNvPr>
            <p:cNvPicPr>
              <a:picLocks noChangeAspect="1"/>
            </p:cNvPicPr>
            <p:nvPr/>
          </p:nvPicPr>
          <p:blipFill>
            <a:blip r:embed="rId3"/>
            <a:stretch>
              <a:fillRect/>
            </a:stretch>
          </p:blipFill>
          <p:spPr>
            <a:xfrm>
              <a:off x="8001038" y="5970548"/>
              <a:ext cx="2295042" cy="138494"/>
            </a:xfrm>
            <a:prstGeom prst="rect">
              <a:avLst/>
            </a:prstGeom>
          </p:spPr>
        </p:pic>
      </p:grpSp>
      <p:grpSp>
        <p:nvGrpSpPr>
          <p:cNvPr id="27" name="グループ化 26">
            <a:extLst>
              <a:ext uri="{FF2B5EF4-FFF2-40B4-BE49-F238E27FC236}">
                <a16:creationId xmlns:a16="http://schemas.microsoft.com/office/drawing/2014/main" id="{4AF482D3-38EB-66E5-2CFF-F597083A726C}"/>
              </a:ext>
            </a:extLst>
          </p:cNvPr>
          <p:cNvGrpSpPr/>
          <p:nvPr/>
        </p:nvGrpSpPr>
        <p:grpSpPr>
          <a:xfrm>
            <a:off x="7645277" y="1949552"/>
            <a:ext cx="3531684" cy="1495858"/>
            <a:chOff x="1765323" y="2182401"/>
            <a:chExt cx="8270806" cy="4104000"/>
          </a:xfrm>
        </p:grpSpPr>
        <p:grpSp>
          <p:nvGrpSpPr>
            <p:cNvPr id="28" name="Group 18">
              <a:extLst>
                <a:ext uri="{FF2B5EF4-FFF2-40B4-BE49-F238E27FC236}">
                  <a16:creationId xmlns:a16="http://schemas.microsoft.com/office/drawing/2014/main" id="{43916CB9-F632-A296-160C-9AF1B5357466}"/>
                </a:ext>
              </a:extLst>
            </p:cNvPr>
            <p:cNvGrpSpPr>
              <a:grpSpLocks noChangeAspect="1"/>
            </p:cNvGrpSpPr>
            <p:nvPr/>
          </p:nvGrpSpPr>
          <p:grpSpPr>
            <a:xfrm>
              <a:off x="1765323" y="2182401"/>
              <a:ext cx="8270806" cy="4104000"/>
              <a:chOff x="5977236" y="3520835"/>
              <a:chExt cx="5553140" cy="2755482"/>
            </a:xfrm>
          </p:grpSpPr>
          <p:pic>
            <p:nvPicPr>
              <p:cNvPr id="30" name="Picture 17">
                <a:extLst>
                  <a:ext uri="{FF2B5EF4-FFF2-40B4-BE49-F238E27FC236}">
                    <a16:creationId xmlns:a16="http://schemas.microsoft.com/office/drawing/2014/main" id="{644FCFB8-D6EC-B894-9793-449301769D53}"/>
                  </a:ext>
                </a:extLst>
              </p:cNvPr>
              <p:cNvPicPr>
                <a:picLocks noChangeAspect="1"/>
              </p:cNvPicPr>
              <p:nvPr/>
            </p:nvPicPr>
            <p:blipFill>
              <a:blip r:embed="rId4"/>
              <a:stretch>
                <a:fillRect/>
              </a:stretch>
            </p:blipFill>
            <p:spPr>
              <a:xfrm>
                <a:off x="5977236" y="3520835"/>
                <a:ext cx="5553140" cy="2755482"/>
              </a:xfrm>
              <a:prstGeom prst="rect">
                <a:avLst/>
              </a:prstGeom>
            </p:spPr>
          </p:pic>
          <p:cxnSp>
            <p:nvCxnSpPr>
              <p:cNvPr id="31" name="Straight Connector 8">
                <a:extLst>
                  <a:ext uri="{FF2B5EF4-FFF2-40B4-BE49-F238E27FC236}">
                    <a16:creationId xmlns:a16="http://schemas.microsoft.com/office/drawing/2014/main" id="{D03D3150-12AF-1023-7D56-B8B529FD3FA6}"/>
                  </a:ext>
                </a:extLst>
              </p:cNvPr>
              <p:cNvCxnSpPr>
                <a:cxnSpLocks/>
              </p:cNvCxnSpPr>
              <p:nvPr/>
            </p:nvCxnSpPr>
            <p:spPr>
              <a:xfrm>
                <a:off x="6498029" y="5908038"/>
                <a:ext cx="498407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Oval 12">
                <a:extLst>
                  <a:ext uri="{FF2B5EF4-FFF2-40B4-BE49-F238E27FC236}">
                    <a16:creationId xmlns:a16="http://schemas.microsoft.com/office/drawing/2014/main" id="{0E9D5A8A-290C-EE82-0ADF-5E627FB4A88C}"/>
                  </a:ext>
                </a:extLst>
              </p:cNvPr>
              <p:cNvSpPr/>
              <p:nvPr/>
            </p:nvSpPr>
            <p:spPr>
              <a:xfrm>
                <a:off x="6447663" y="5843513"/>
                <a:ext cx="103459" cy="1194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正方形/長方形 28">
              <a:extLst>
                <a:ext uri="{FF2B5EF4-FFF2-40B4-BE49-F238E27FC236}">
                  <a16:creationId xmlns:a16="http://schemas.microsoft.com/office/drawing/2014/main" id="{C8B0E1AB-D22E-55C4-F984-FC12223AE45A}"/>
                </a:ext>
              </a:extLst>
            </p:cNvPr>
            <p:cNvSpPr/>
            <p:nvPr/>
          </p:nvSpPr>
          <p:spPr>
            <a:xfrm>
              <a:off x="4449146" y="2182401"/>
              <a:ext cx="568249" cy="24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53310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ユースケース（初期モデル）のご提案</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Use case proposal</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8" name="正方形/長方形 7">
            <a:extLst>
              <a:ext uri="{FF2B5EF4-FFF2-40B4-BE49-F238E27FC236}">
                <a16:creationId xmlns:a16="http://schemas.microsoft.com/office/drawing/2014/main" id="{8152732A-0BEB-71A6-A476-C49CD0552AE9}"/>
              </a:ext>
            </a:extLst>
          </p:cNvPr>
          <p:cNvSpPr/>
          <p:nvPr/>
        </p:nvSpPr>
        <p:spPr>
          <a:xfrm>
            <a:off x="117893" y="1139316"/>
            <a:ext cx="5635925" cy="92847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①</a:t>
            </a:r>
            <a:r>
              <a:rPr kumimoji="1" lang="en-US" altLang="ja-JP" dirty="0"/>
              <a:t> </a:t>
            </a:r>
            <a:r>
              <a:rPr kumimoji="1" lang="ja-JP" altLang="en-US"/>
              <a:t>新局の</a:t>
            </a:r>
            <a:r>
              <a:rPr kumimoji="1" lang="en-US" altLang="ja-JP" dirty="0"/>
              <a:t>KPI</a:t>
            </a:r>
            <a:r>
              <a:rPr kumimoji="1" lang="ja-JP" altLang="en-US"/>
              <a:t>劣化検知</a:t>
            </a:r>
            <a:endParaRPr kumimoji="1" lang="en-US" altLang="ja-JP" dirty="0"/>
          </a:p>
          <a:p>
            <a:pPr algn="ctr"/>
            <a:r>
              <a:rPr kumimoji="1" lang="en-US" altLang="ja-JP" dirty="0"/>
              <a:t>Check main KPIs of the new site/cell</a:t>
            </a:r>
            <a:endParaRPr kumimoji="1" lang="ja-JP" altLang="en-US"/>
          </a:p>
        </p:txBody>
      </p:sp>
      <p:sp>
        <p:nvSpPr>
          <p:cNvPr id="16" name="テキスト ボックス 15">
            <a:extLst>
              <a:ext uri="{FF2B5EF4-FFF2-40B4-BE49-F238E27FC236}">
                <a16:creationId xmlns:a16="http://schemas.microsoft.com/office/drawing/2014/main" id="{FD3D0C19-ED37-3986-8403-0F37CC3A1F64}"/>
              </a:ext>
            </a:extLst>
          </p:cNvPr>
          <p:cNvSpPr txBox="1"/>
          <p:nvPr/>
        </p:nvSpPr>
        <p:spPr>
          <a:xfrm>
            <a:off x="155272" y="2387596"/>
            <a:ext cx="11611157" cy="230832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200">
                <a:solidFill>
                  <a:schemeClr val="accent5">
                    <a:lumMod val="50000"/>
                  </a:schemeClr>
                </a:solidFill>
              </a:rPr>
              <a:t>取得可能な</a:t>
            </a:r>
            <a:r>
              <a:rPr kumimoji="1" lang="en-US" altLang="ja-JP" sz="1200" dirty="0">
                <a:solidFill>
                  <a:schemeClr val="accent5">
                    <a:lumMod val="50000"/>
                  </a:schemeClr>
                </a:solidFill>
              </a:rPr>
              <a:t>PM</a:t>
            </a:r>
            <a:r>
              <a:rPr kumimoji="1" lang="ja-JP" altLang="en-US" sz="1200">
                <a:solidFill>
                  <a:schemeClr val="accent5">
                    <a:lumMod val="50000"/>
                  </a:schemeClr>
                </a:solidFill>
              </a:rPr>
              <a:t>データの中から特にユーザ影響の大きい</a:t>
            </a:r>
            <a:r>
              <a:rPr kumimoji="1" lang="en-US" altLang="ja-JP" sz="1200" dirty="0">
                <a:solidFill>
                  <a:schemeClr val="accent5">
                    <a:lumMod val="50000"/>
                  </a:schemeClr>
                </a:solidFill>
              </a:rPr>
              <a:t>KPI</a:t>
            </a:r>
            <a:r>
              <a:rPr kumimoji="1" lang="ja-JP" altLang="en-US" sz="1200">
                <a:solidFill>
                  <a:schemeClr val="accent5">
                    <a:lumMod val="50000"/>
                  </a:schemeClr>
                </a:solidFill>
              </a:rPr>
              <a:t>をターゲットに閾値を定義し、それを外れるものを異常として自動で検知する機能です。</a:t>
            </a: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en-US" altLang="ja-JP" sz="1200" dirty="0">
                <a:solidFill>
                  <a:schemeClr val="bg1">
                    <a:lumMod val="50000"/>
                  </a:schemeClr>
                </a:solidFill>
              </a:rPr>
              <a:t>Important KPIs to be monitored and evaluated by set of features with threshold that determine a normal general behavior</a:t>
            </a:r>
          </a:p>
          <a:p>
            <a:pPr marL="285750" indent="-285750">
              <a:buFont typeface="Arial" panose="020B0604020202020204" pitchFamily="34" charset="0"/>
              <a:buChar char="•"/>
            </a:pP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ja-JP" altLang="en-US" sz="1200">
                <a:solidFill>
                  <a:schemeClr val="accent5">
                    <a:lumMod val="50000"/>
                  </a:schemeClr>
                </a:solidFill>
              </a:rPr>
              <a:t>当初は閾値を用いての異常検知の手法を実装することで、新局</a:t>
            </a:r>
            <a:r>
              <a:rPr kumimoji="1" lang="en-US" altLang="ja-JP" sz="1200" dirty="0">
                <a:solidFill>
                  <a:schemeClr val="accent5">
                    <a:lumMod val="50000"/>
                  </a:schemeClr>
                </a:solidFill>
              </a:rPr>
              <a:t>On</a:t>
            </a:r>
            <a:r>
              <a:rPr kumimoji="1" lang="ja-JP" altLang="en-US" sz="1200">
                <a:solidFill>
                  <a:schemeClr val="accent5">
                    <a:lumMod val="50000"/>
                  </a:schemeClr>
                </a:solidFill>
              </a:rPr>
              <a:t> </a:t>
            </a:r>
            <a:r>
              <a:rPr kumimoji="1" lang="en-US" altLang="ja-JP" sz="1200" dirty="0">
                <a:solidFill>
                  <a:schemeClr val="accent5">
                    <a:lumMod val="50000"/>
                  </a:schemeClr>
                </a:solidFill>
              </a:rPr>
              <a:t>Air</a:t>
            </a:r>
            <a:r>
              <a:rPr kumimoji="1" lang="ja-JP" altLang="en-US" sz="1200">
                <a:solidFill>
                  <a:schemeClr val="accent5">
                    <a:lumMod val="50000"/>
                  </a:schemeClr>
                </a:solidFill>
              </a:rPr>
              <a:t>時からのパフォーマンス異常を検知することが可能です。</a:t>
            </a:r>
            <a:endParaRPr kumimoji="1" lang="en-US" altLang="ja-JP" sz="1200" dirty="0">
              <a:solidFill>
                <a:schemeClr val="accent5">
                  <a:lumMod val="50000"/>
                </a:schemeClr>
              </a:solidFill>
            </a:endParaRPr>
          </a:p>
          <a:p>
            <a:r>
              <a:rPr kumimoji="1" lang="ja-JP" altLang="en-US" sz="1200">
                <a:solidFill>
                  <a:schemeClr val="accent5">
                    <a:lumMod val="50000"/>
                  </a:schemeClr>
                </a:solidFill>
              </a:rPr>
              <a:t>　　また、今後</a:t>
            </a:r>
            <a:r>
              <a:rPr kumimoji="1" lang="en-US" altLang="ja-JP" sz="1200" dirty="0">
                <a:solidFill>
                  <a:schemeClr val="accent5">
                    <a:lumMod val="50000"/>
                  </a:schemeClr>
                </a:solidFill>
              </a:rPr>
              <a:t>PM</a:t>
            </a:r>
            <a:r>
              <a:rPr kumimoji="1" lang="ja-JP" altLang="en-US" sz="1200">
                <a:solidFill>
                  <a:schemeClr val="accent5">
                    <a:lumMod val="50000"/>
                  </a:schemeClr>
                </a:solidFill>
              </a:rPr>
              <a:t>データが一定期間以上（１ヶ月）取り貯められる段階で、過去データの傾向を見ながらのより高度な異常検知手法への切り替えを検討することが可能となって参ります。</a:t>
            </a:r>
            <a:endParaRPr kumimoji="1" lang="en-US" altLang="ja-JP" sz="1200" dirty="0">
              <a:solidFill>
                <a:schemeClr val="accent5">
                  <a:lumMod val="50000"/>
                </a:schemeClr>
              </a:solidFill>
            </a:endParaRPr>
          </a:p>
          <a:p>
            <a:pPr marL="171450" indent="-171450">
              <a:buFont typeface="Arial" panose="020B0604020202020204" pitchFamily="34" charset="0"/>
              <a:buChar char="•"/>
            </a:pPr>
            <a:r>
              <a:rPr kumimoji="1" lang="en-US" altLang="ja-JP" sz="1200" dirty="0">
                <a:solidFill>
                  <a:schemeClr val="bg1">
                    <a:lumMod val="50000"/>
                  </a:schemeClr>
                </a:solidFill>
              </a:rPr>
              <a:t>This model can check network performance and detect anomaly behavior once Cell is On-Air. Also the model can be updated by using historical data later on. </a:t>
            </a:r>
          </a:p>
          <a:p>
            <a:pPr marL="171450" indent="-171450">
              <a:buFont typeface="Arial" panose="020B0604020202020204" pitchFamily="34" charset="0"/>
              <a:buChar char="•"/>
            </a:pPr>
            <a:endParaRPr kumimoji="1" lang="en-US" altLang="ja-JP" sz="1200" dirty="0">
              <a:solidFill>
                <a:schemeClr val="accent5">
                  <a:lumMod val="50000"/>
                </a:schemeClr>
              </a:solidFill>
            </a:endParaRPr>
          </a:p>
          <a:p>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ja-JP" altLang="en-US" sz="1200">
                <a:solidFill>
                  <a:schemeClr val="accent5">
                    <a:lumMod val="50000"/>
                  </a:schemeClr>
                </a:solidFill>
              </a:rPr>
              <a:t>対象の</a:t>
            </a:r>
            <a:r>
              <a:rPr kumimoji="1" lang="en-US" altLang="ja-JP" sz="1200" dirty="0">
                <a:solidFill>
                  <a:schemeClr val="accent5">
                    <a:lumMod val="50000"/>
                  </a:schemeClr>
                </a:solidFill>
              </a:rPr>
              <a:t>KPI</a:t>
            </a:r>
            <a:r>
              <a:rPr kumimoji="1" lang="ja-JP" altLang="en-US" sz="1200">
                <a:solidFill>
                  <a:schemeClr val="accent5">
                    <a:lumMod val="50000"/>
                  </a:schemeClr>
                </a:solidFill>
              </a:rPr>
              <a:t>と閾値に関して継続検討中であり、別途ご提案、ご報告致します。</a:t>
            </a: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en-US" altLang="ja-JP" sz="1200" dirty="0">
                <a:solidFill>
                  <a:schemeClr val="bg1">
                    <a:lumMod val="50000"/>
                  </a:schemeClr>
                </a:solidFill>
              </a:rPr>
              <a:t>Target KPIs and threshold to be proposed soon.</a:t>
            </a:r>
          </a:p>
          <a:p>
            <a:endParaRPr kumimoji="1" lang="en-US" altLang="ja-JP" sz="1200" dirty="0">
              <a:solidFill>
                <a:schemeClr val="accent5">
                  <a:lumMod val="50000"/>
                </a:schemeClr>
              </a:solidFill>
            </a:endParaRPr>
          </a:p>
        </p:txBody>
      </p:sp>
      <p:sp>
        <p:nvSpPr>
          <p:cNvPr id="3" name="角丸四角形 2">
            <a:extLst>
              <a:ext uri="{FF2B5EF4-FFF2-40B4-BE49-F238E27FC236}">
                <a16:creationId xmlns:a16="http://schemas.microsoft.com/office/drawing/2014/main" id="{18761E00-C17B-D5B5-013D-7C5D18045542}"/>
              </a:ext>
            </a:extLst>
          </p:cNvPr>
          <p:cNvSpPr/>
          <p:nvPr/>
        </p:nvSpPr>
        <p:spPr>
          <a:xfrm>
            <a:off x="155274" y="1156568"/>
            <a:ext cx="929218" cy="275429"/>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PM</a:t>
            </a:r>
            <a:endParaRPr kumimoji="1" lang="ja-JP" altLang="en-US"/>
          </a:p>
        </p:txBody>
      </p:sp>
      <p:grpSp>
        <p:nvGrpSpPr>
          <p:cNvPr id="5" name="Group 23">
            <a:extLst>
              <a:ext uri="{FF2B5EF4-FFF2-40B4-BE49-F238E27FC236}">
                <a16:creationId xmlns:a16="http://schemas.microsoft.com/office/drawing/2014/main" id="{6E198C48-B21D-1799-FD02-BFDC0DFB2F39}"/>
              </a:ext>
            </a:extLst>
          </p:cNvPr>
          <p:cNvGrpSpPr/>
          <p:nvPr/>
        </p:nvGrpSpPr>
        <p:grpSpPr>
          <a:xfrm>
            <a:off x="5978282" y="4326082"/>
            <a:ext cx="2242824" cy="1648128"/>
            <a:chOff x="8001038" y="4527601"/>
            <a:chExt cx="2295042" cy="1595772"/>
          </a:xfrm>
        </p:grpSpPr>
        <p:pic>
          <p:nvPicPr>
            <p:cNvPr id="6" name="Picture 24">
              <a:extLst>
                <a:ext uri="{FF2B5EF4-FFF2-40B4-BE49-F238E27FC236}">
                  <a16:creationId xmlns:a16="http://schemas.microsoft.com/office/drawing/2014/main" id="{71B86A6A-4815-BBD6-06A8-A6D2C21122E5}"/>
                </a:ext>
              </a:extLst>
            </p:cNvPr>
            <p:cNvPicPr>
              <a:picLocks noChangeAspect="1"/>
            </p:cNvPicPr>
            <p:nvPr/>
          </p:nvPicPr>
          <p:blipFill>
            <a:blip r:embed="rId2"/>
            <a:stretch>
              <a:fillRect/>
            </a:stretch>
          </p:blipFill>
          <p:spPr>
            <a:xfrm>
              <a:off x="8001038" y="4527601"/>
              <a:ext cx="2295042" cy="1595772"/>
            </a:xfrm>
            <a:prstGeom prst="rect">
              <a:avLst/>
            </a:prstGeom>
          </p:spPr>
        </p:pic>
        <p:pic>
          <p:nvPicPr>
            <p:cNvPr id="9" name="Picture 28">
              <a:extLst>
                <a:ext uri="{FF2B5EF4-FFF2-40B4-BE49-F238E27FC236}">
                  <a16:creationId xmlns:a16="http://schemas.microsoft.com/office/drawing/2014/main" id="{53105848-228C-0873-40FF-74A545277513}"/>
                </a:ext>
              </a:extLst>
            </p:cNvPr>
            <p:cNvPicPr>
              <a:picLocks noChangeAspect="1"/>
            </p:cNvPicPr>
            <p:nvPr/>
          </p:nvPicPr>
          <p:blipFill>
            <a:blip r:embed="rId3"/>
            <a:stretch>
              <a:fillRect/>
            </a:stretch>
          </p:blipFill>
          <p:spPr>
            <a:xfrm>
              <a:off x="8001038" y="5970548"/>
              <a:ext cx="2295042" cy="138494"/>
            </a:xfrm>
            <a:prstGeom prst="rect">
              <a:avLst/>
            </a:prstGeom>
          </p:spPr>
        </p:pic>
      </p:grpSp>
      <p:grpSp>
        <p:nvGrpSpPr>
          <p:cNvPr id="10" name="グループ化 9">
            <a:extLst>
              <a:ext uri="{FF2B5EF4-FFF2-40B4-BE49-F238E27FC236}">
                <a16:creationId xmlns:a16="http://schemas.microsoft.com/office/drawing/2014/main" id="{583D23FC-2FA5-0294-59A4-7A1603064BC3}"/>
              </a:ext>
            </a:extLst>
          </p:cNvPr>
          <p:cNvGrpSpPr/>
          <p:nvPr/>
        </p:nvGrpSpPr>
        <p:grpSpPr>
          <a:xfrm>
            <a:off x="8316284" y="4390616"/>
            <a:ext cx="3561488" cy="1495858"/>
            <a:chOff x="1765323" y="2182401"/>
            <a:chExt cx="8340604" cy="4104000"/>
          </a:xfrm>
        </p:grpSpPr>
        <p:grpSp>
          <p:nvGrpSpPr>
            <p:cNvPr id="12" name="Group 18">
              <a:extLst>
                <a:ext uri="{FF2B5EF4-FFF2-40B4-BE49-F238E27FC236}">
                  <a16:creationId xmlns:a16="http://schemas.microsoft.com/office/drawing/2014/main" id="{CC9F47F6-04C3-1C86-60ED-426B04DBE0E0}"/>
                </a:ext>
              </a:extLst>
            </p:cNvPr>
            <p:cNvGrpSpPr>
              <a:grpSpLocks noChangeAspect="1"/>
            </p:cNvGrpSpPr>
            <p:nvPr/>
          </p:nvGrpSpPr>
          <p:grpSpPr>
            <a:xfrm>
              <a:off x="1765323" y="2182401"/>
              <a:ext cx="8340604" cy="4104000"/>
              <a:chOff x="5977236" y="3520835"/>
              <a:chExt cx="5600003" cy="2755482"/>
            </a:xfrm>
          </p:grpSpPr>
          <p:pic>
            <p:nvPicPr>
              <p:cNvPr id="15" name="Picture 17">
                <a:extLst>
                  <a:ext uri="{FF2B5EF4-FFF2-40B4-BE49-F238E27FC236}">
                    <a16:creationId xmlns:a16="http://schemas.microsoft.com/office/drawing/2014/main" id="{00AE1CD1-D0BA-FCC5-C21B-AE37EA7DAF6B}"/>
                  </a:ext>
                </a:extLst>
              </p:cNvPr>
              <p:cNvPicPr>
                <a:picLocks noChangeAspect="1"/>
              </p:cNvPicPr>
              <p:nvPr/>
            </p:nvPicPr>
            <p:blipFill>
              <a:blip r:embed="rId4"/>
              <a:stretch>
                <a:fillRect/>
              </a:stretch>
            </p:blipFill>
            <p:spPr>
              <a:xfrm>
                <a:off x="5977236" y="3520835"/>
                <a:ext cx="5553140" cy="2755482"/>
              </a:xfrm>
              <a:prstGeom prst="rect">
                <a:avLst/>
              </a:prstGeom>
            </p:spPr>
          </p:pic>
          <p:cxnSp>
            <p:nvCxnSpPr>
              <p:cNvPr id="17" name="Straight Connector 8">
                <a:extLst>
                  <a:ext uri="{FF2B5EF4-FFF2-40B4-BE49-F238E27FC236}">
                    <a16:creationId xmlns:a16="http://schemas.microsoft.com/office/drawing/2014/main" id="{F8FC9C8E-0D5E-676B-A440-8DEF3DC0D123}"/>
                  </a:ext>
                </a:extLst>
              </p:cNvPr>
              <p:cNvCxnSpPr>
                <a:cxnSpLocks/>
              </p:cNvCxnSpPr>
              <p:nvPr/>
            </p:nvCxnSpPr>
            <p:spPr>
              <a:xfrm>
                <a:off x="6498029" y="5908038"/>
                <a:ext cx="4984073"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9" name="TextBox 9">
                <a:extLst>
                  <a:ext uri="{FF2B5EF4-FFF2-40B4-BE49-F238E27FC236}">
                    <a16:creationId xmlns:a16="http://schemas.microsoft.com/office/drawing/2014/main" id="{468DA6D0-9CF0-1453-48E4-01675BD0ADDA}"/>
                  </a:ext>
                </a:extLst>
              </p:cNvPr>
              <p:cNvSpPr txBox="1"/>
              <p:nvPr/>
            </p:nvSpPr>
            <p:spPr>
              <a:xfrm>
                <a:off x="10711296" y="5694411"/>
                <a:ext cx="865943" cy="246221"/>
              </a:xfrm>
              <a:prstGeom prst="rect">
                <a:avLst/>
              </a:prstGeom>
              <a:noFill/>
            </p:spPr>
            <p:txBody>
              <a:bodyPr wrap="none" rtlCol="0">
                <a:spAutoFit/>
              </a:bodyPr>
              <a:lstStyle/>
              <a:p>
                <a:r>
                  <a:rPr lang="en-US" sz="1000"/>
                  <a:t>3-Percentile</a:t>
                </a:r>
              </a:p>
            </p:txBody>
          </p:sp>
          <p:sp>
            <p:nvSpPr>
              <p:cNvPr id="20" name="TextBox 10">
                <a:extLst>
                  <a:ext uri="{FF2B5EF4-FFF2-40B4-BE49-F238E27FC236}">
                    <a16:creationId xmlns:a16="http://schemas.microsoft.com/office/drawing/2014/main" id="{5A7A6F69-C680-CAF6-3752-5C171B07D701}"/>
                  </a:ext>
                </a:extLst>
              </p:cNvPr>
              <p:cNvSpPr txBox="1"/>
              <p:nvPr/>
            </p:nvSpPr>
            <p:spPr>
              <a:xfrm>
                <a:off x="6516092" y="5756662"/>
                <a:ext cx="518983" cy="185981"/>
              </a:xfrm>
              <a:prstGeom prst="rect">
                <a:avLst/>
              </a:prstGeom>
              <a:noFill/>
            </p:spPr>
            <p:txBody>
              <a:bodyPr wrap="none" rtlCol="0">
                <a:spAutoFit/>
              </a:bodyPr>
              <a:lstStyle/>
              <a:p>
                <a:r>
                  <a:rPr lang="en-US" sz="1200"/>
                  <a:t>3.3Mbps</a:t>
                </a:r>
              </a:p>
            </p:txBody>
          </p:sp>
          <p:sp>
            <p:nvSpPr>
              <p:cNvPr id="21" name="Oval 12">
                <a:extLst>
                  <a:ext uri="{FF2B5EF4-FFF2-40B4-BE49-F238E27FC236}">
                    <a16:creationId xmlns:a16="http://schemas.microsoft.com/office/drawing/2014/main" id="{8A888A8B-6AAB-EA2D-EE64-43E0C8925899}"/>
                  </a:ext>
                </a:extLst>
              </p:cNvPr>
              <p:cNvSpPr/>
              <p:nvPr/>
            </p:nvSpPr>
            <p:spPr>
              <a:xfrm>
                <a:off x="6447663" y="5843513"/>
                <a:ext cx="103459" cy="119450"/>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正方形/長方形 13">
              <a:extLst>
                <a:ext uri="{FF2B5EF4-FFF2-40B4-BE49-F238E27FC236}">
                  <a16:creationId xmlns:a16="http://schemas.microsoft.com/office/drawing/2014/main" id="{1E6C5AB5-2ADE-B71D-BAAC-C5FDADE0B9E4}"/>
                </a:ext>
              </a:extLst>
            </p:cNvPr>
            <p:cNvSpPr/>
            <p:nvPr/>
          </p:nvSpPr>
          <p:spPr>
            <a:xfrm>
              <a:off x="4449146" y="2182401"/>
              <a:ext cx="568249" cy="245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a:extLst>
              <a:ext uri="{FF2B5EF4-FFF2-40B4-BE49-F238E27FC236}">
                <a16:creationId xmlns:a16="http://schemas.microsoft.com/office/drawing/2014/main" id="{76A4258B-A3D1-72A7-57C0-3EBA5BFD724E}"/>
              </a:ext>
            </a:extLst>
          </p:cNvPr>
          <p:cNvSpPr txBox="1"/>
          <p:nvPr/>
        </p:nvSpPr>
        <p:spPr>
          <a:xfrm>
            <a:off x="525348" y="4511254"/>
            <a:ext cx="4892042" cy="646331"/>
          </a:xfrm>
          <a:prstGeom prst="rect">
            <a:avLst/>
          </a:prstGeom>
          <a:noFill/>
        </p:spPr>
        <p:txBody>
          <a:bodyPr wrap="square" rtlCol="0">
            <a:spAutoFit/>
          </a:bodyPr>
          <a:lstStyle/>
          <a:p>
            <a:r>
              <a:rPr kumimoji="1" lang="en-US" altLang="ja-JP" dirty="0">
                <a:solidFill>
                  <a:srgbClr val="FF0000"/>
                </a:solidFill>
              </a:rPr>
              <a:t>Can we suggest KPIs to be monitored by next week?</a:t>
            </a:r>
            <a:endParaRPr kumimoji="1" lang="ja-JP" altLang="en-US">
              <a:solidFill>
                <a:srgbClr val="FF0000"/>
              </a:solidFill>
            </a:endParaRPr>
          </a:p>
        </p:txBody>
      </p:sp>
    </p:spTree>
    <p:extLst>
      <p:ext uri="{BB962C8B-B14F-4D97-AF65-F5344CB8AC3E}">
        <p14:creationId xmlns:p14="http://schemas.microsoft.com/office/powerpoint/2010/main" val="137850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ユースケース（初期モデル）のご提案</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Use case proposal</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16" name="テキスト ボックス 15">
            <a:extLst>
              <a:ext uri="{FF2B5EF4-FFF2-40B4-BE49-F238E27FC236}">
                <a16:creationId xmlns:a16="http://schemas.microsoft.com/office/drawing/2014/main" id="{FD3D0C19-ED37-3986-8403-0F37CC3A1F64}"/>
              </a:ext>
            </a:extLst>
          </p:cNvPr>
          <p:cNvSpPr txBox="1"/>
          <p:nvPr/>
        </p:nvSpPr>
        <p:spPr>
          <a:xfrm>
            <a:off x="164102" y="2615756"/>
            <a:ext cx="11611157" cy="193899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200">
                <a:solidFill>
                  <a:schemeClr val="accent5">
                    <a:lumMod val="50000"/>
                  </a:schemeClr>
                </a:solidFill>
              </a:rPr>
              <a:t>セルや装置への設定の中でも重要な設定値が正しく定義されているかをモニタし、設定異常がある場合に検知します。</a:t>
            </a: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en-US" altLang="ja-JP" sz="1200" dirty="0">
                <a:solidFill>
                  <a:schemeClr val="bg1">
                    <a:lumMod val="50000"/>
                  </a:schemeClr>
                </a:solidFill>
              </a:rPr>
              <a:t>This model will monitor important parameters and detect wrong settings related to cell and equipment</a:t>
            </a:r>
          </a:p>
          <a:p>
            <a:pPr marL="285750" indent="-285750">
              <a:buFont typeface="Arial" panose="020B0604020202020204" pitchFamily="34" charset="0"/>
              <a:buChar char="•"/>
            </a:pP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ja-JP" altLang="en-US" sz="1200">
                <a:solidFill>
                  <a:schemeClr val="accent5">
                    <a:lumMod val="50000"/>
                  </a:schemeClr>
                </a:solidFill>
              </a:rPr>
              <a:t>このモデルを実装するために装置から取得できる</a:t>
            </a:r>
            <a:r>
              <a:rPr kumimoji="1" lang="en-US" altLang="ja-JP" sz="1200" dirty="0">
                <a:solidFill>
                  <a:schemeClr val="accent5">
                    <a:lumMod val="50000"/>
                  </a:schemeClr>
                </a:solidFill>
              </a:rPr>
              <a:t>CM</a:t>
            </a:r>
            <a:r>
              <a:rPr kumimoji="1" lang="ja-JP" altLang="en-US" sz="1200">
                <a:solidFill>
                  <a:schemeClr val="accent5">
                    <a:lumMod val="50000"/>
                  </a:schemeClr>
                </a:solidFill>
              </a:rPr>
              <a:t>データを活用する必要がございますが、今回は</a:t>
            </a:r>
            <a:r>
              <a:rPr kumimoji="1" lang="en-US" altLang="ja-JP" sz="1200" dirty="0">
                <a:solidFill>
                  <a:schemeClr val="accent5">
                    <a:lumMod val="50000"/>
                  </a:schemeClr>
                </a:solidFill>
              </a:rPr>
              <a:t>CM</a:t>
            </a:r>
            <a:r>
              <a:rPr kumimoji="1" lang="ja-JP" altLang="en-US" sz="1200">
                <a:solidFill>
                  <a:schemeClr val="accent5">
                    <a:lumMod val="50000"/>
                  </a:schemeClr>
                </a:solidFill>
              </a:rPr>
              <a:t>データを取得できる想定で</a:t>
            </a:r>
            <a:r>
              <a:rPr kumimoji="1" lang="en-US" altLang="ja-JP" sz="1200" dirty="0">
                <a:solidFill>
                  <a:schemeClr val="accent5">
                    <a:lumMod val="50000"/>
                  </a:schemeClr>
                </a:solidFill>
              </a:rPr>
              <a:t>Mock</a:t>
            </a:r>
            <a:r>
              <a:rPr kumimoji="1" lang="ja-JP" altLang="en-US" sz="1200">
                <a:solidFill>
                  <a:schemeClr val="accent5">
                    <a:lumMod val="50000"/>
                  </a:schemeClr>
                </a:solidFill>
              </a:rPr>
              <a:t>データを</a:t>
            </a:r>
            <a:r>
              <a:rPr kumimoji="1" lang="en-US" altLang="ja-JP" sz="1200" dirty="0" err="1">
                <a:solidFill>
                  <a:schemeClr val="accent5">
                    <a:lumMod val="50000"/>
                  </a:schemeClr>
                </a:solidFill>
              </a:rPr>
              <a:t>TuplOS</a:t>
            </a:r>
            <a:r>
              <a:rPr kumimoji="1" lang="ja-JP" altLang="en-US" sz="1200">
                <a:solidFill>
                  <a:schemeClr val="accent5">
                    <a:lumMod val="50000"/>
                  </a:schemeClr>
                </a:solidFill>
              </a:rPr>
              <a:t>側で持たせて機能を実装します。</a:t>
            </a: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en-US" altLang="ja-JP" sz="1200" dirty="0">
                <a:solidFill>
                  <a:schemeClr val="bg1">
                    <a:lumMod val="50000"/>
                  </a:schemeClr>
                </a:solidFill>
              </a:rPr>
              <a:t>This mode requires CM data from environment however as initial phase, we will create mock CM data to be used in </a:t>
            </a:r>
            <a:r>
              <a:rPr kumimoji="1" lang="en-US" altLang="ja-JP" sz="1200" dirty="0" err="1">
                <a:solidFill>
                  <a:schemeClr val="bg1">
                    <a:lumMod val="50000"/>
                  </a:schemeClr>
                </a:solidFill>
              </a:rPr>
              <a:t>TuplOS</a:t>
            </a:r>
            <a:endParaRPr kumimoji="1" lang="en-US" altLang="ja-JP" sz="1200" dirty="0">
              <a:solidFill>
                <a:schemeClr val="bg1">
                  <a:lumMod val="50000"/>
                </a:schemeClr>
              </a:solidFill>
            </a:endParaRPr>
          </a:p>
          <a:p>
            <a:pPr marL="285750" indent="-285750">
              <a:buFont typeface="Arial" panose="020B0604020202020204" pitchFamily="34" charset="0"/>
              <a:buChar char="•"/>
            </a:pPr>
            <a:endParaRPr kumimoji="1" lang="en-US" altLang="ja-JP" sz="1200" dirty="0">
              <a:solidFill>
                <a:schemeClr val="bg1">
                  <a:lumMod val="50000"/>
                </a:schemeClr>
              </a:solidFill>
            </a:endParaRPr>
          </a:p>
          <a:p>
            <a:pPr marL="285750" indent="-285750">
              <a:buFont typeface="Arial" panose="020B0604020202020204" pitchFamily="34" charset="0"/>
              <a:buChar char="•"/>
            </a:pPr>
            <a:r>
              <a:rPr kumimoji="1" lang="ja-JP" altLang="en-US" sz="1200">
                <a:solidFill>
                  <a:schemeClr val="accent5">
                    <a:lumMod val="50000"/>
                  </a:schemeClr>
                </a:solidFill>
              </a:rPr>
              <a:t>対象とするパラメータについては、別途ディスカッションのうえ決定させて頂きたいと存じます。</a:t>
            </a:r>
            <a:endParaRPr kumimoji="1" lang="en-US" altLang="ja-JP" sz="1200" dirty="0">
              <a:solidFill>
                <a:schemeClr val="accent5">
                  <a:lumMod val="50000"/>
                </a:schemeClr>
              </a:solidFill>
            </a:endParaRPr>
          </a:p>
          <a:p>
            <a:pPr marL="285750" indent="-285750">
              <a:buFont typeface="Arial" panose="020B0604020202020204" pitchFamily="34" charset="0"/>
              <a:buChar char="•"/>
            </a:pPr>
            <a:r>
              <a:rPr kumimoji="1" lang="en-US" altLang="ja-JP" sz="1200" dirty="0">
                <a:solidFill>
                  <a:schemeClr val="bg1">
                    <a:lumMod val="50000"/>
                  </a:schemeClr>
                </a:solidFill>
              </a:rPr>
              <a:t>Target parameters will be defined based on discussion with the customer</a:t>
            </a:r>
          </a:p>
          <a:p>
            <a:endParaRPr kumimoji="1" lang="en-US" altLang="ja-JP" sz="1200" dirty="0">
              <a:solidFill>
                <a:schemeClr val="accent5">
                  <a:lumMod val="50000"/>
                </a:schemeClr>
              </a:solidFill>
            </a:endParaRPr>
          </a:p>
        </p:txBody>
      </p:sp>
      <p:sp>
        <p:nvSpPr>
          <p:cNvPr id="4" name="正方形/長方形 3">
            <a:extLst>
              <a:ext uri="{FF2B5EF4-FFF2-40B4-BE49-F238E27FC236}">
                <a16:creationId xmlns:a16="http://schemas.microsoft.com/office/drawing/2014/main" id="{64923399-F178-645E-FB4E-8F0EFF622264}"/>
              </a:ext>
            </a:extLst>
          </p:cNvPr>
          <p:cNvSpPr/>
          <p:nvPr/>
        </p:nvSpPr>
        <p:spPr>
          <a:xfrm>
            <a:off x="155272" y="1139609"/>
            <a:ext cx="5667558" cy="1163644"/>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②</a:t>
            </a:r>
            <a:r>
              <a:rPr kumimoji="1" lang="en-US" altLang="ja-JP" dirty="0"/>
              <a:t> </a:t>
            </a:r>
            <a:r>
              <a:rPr kumimoji="1" lang="ja-JP" altLang="en-US"/>
              <a:t>重要なパラメータ設定異常検知</a:t>
            </a:r>
            <a:endParaRPr kumimoji="1" lang="en-US" altLang="ja-JP" dirty="0"/>
          </a:p>
          <a:p>
            <a:pPr algn="ctr"/>
            <a:r>
              <a:rPr kumimoji="1" lang="en-US" altLang="ja-JP" dirty="0"/>
              <a:t>Check main design parameters of the new site/cell</a:t>
            </a:r>
            <a:endParaRPr kumimoji="1" lang="ja-JP" altLang="en-US"/>
          </a:p>
        </p:txBody>
      </p:sp>
      <p:sp>
        <p:nvSpPr>
          <p:cNvPr id="3" name="角丸四角形 2">
            <a:extLst>
              <a:ext uri="{FF2B5EF4-FFF2-40B4-BE49-F238E27FC236}">
                <a16:creationId xmlns:a16="http://schemas.microsoft.com/office/drawing/2014/main" id="{18761E00-C17B-D5B5-013D-7C5D18045542}"/>
              </a:ext>
            </a:extLst>
          </p:cNvPr>
          <p:cNvSpPr/>
          <p:nvPr/>
        </p:nvSpPr>
        <p:spPr>
          <a:xfrm>
            <a:off x="164102" y="1164023"/>
            <a:ext cx="920390" cy="285216"/>
          </a:xfrm>
          <a:prstGeom prst="roundRect">
            <a:avLst/>
          </a:prstGeom>
          <a:solidFill>
            <a:srgbClr val="FFC0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endParaRPr kumimoji="1" lang="ja-JP" altLang="en-US"/>
          </a:p>
        </p:txBody>
      </p:sp>
    </p:spTree>
    <p:extLst>
      <p:ext uri="{BB962C8B-B14F-4D97-AF65-F5344CB8AC3E}">
        <p14:creationId xmlns:p14="http://schemas.microsoft.com/office/powerpoint/2010/main" val="3215066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NTT-EAST</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Machine room Power Consumption Management</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graphicFrame>
        <p:nvGraphicFramePr>
          <p:cNvPr id="5" name="表 5">
            <a:extLst>
              <a:ext uri="{FF2B5EF4-FFF2-40B4-BE49-F238E27FC236}">
                <a16:creationId xmlns:a16="http://schemas.microsoft.com/office/drawing/2014/main" id="{61CCD256-6E1B-E12F-6C9C-5D52DD131B24}"/>
              </a:ext>
            </a:extLst>
          </p:cNvPr>
          <p:cNvGraphicFramePr>
            <a:graphicFrameLocks noGrp="1"/>
          </p:cNvGraphicFramePr>
          <p:nvPr>
            <p:extLst>
              <p:ext uri="{D42A27DB-BD31-4B8C-83A1-F6EECF244321}">
                <p14:modId xmlns:p14="http://schemas.microsoft.com/office/powerpoint/2010/main" val="2021776277"/>
              </p:ext>
            </p:extLst>
          </p:nvPr>
        </p:nvGraphicFramePr>
        <p:xfrm>
          <a:off x="436113" y="1228623"/>
          <a:ext cx="11054270" cy="2431926"/>
        </p:xfrm>
        <a:graphic>
          <a:graphicData uri="http://schemas.openxmlformats.org/drawingml/2006/table">
            <a:tbl>
              <a:tblPr firstRow="1" bandRow="1">
                <a:tableStyleId>{5C22544A-7EE6-4342-B048-85BDC9FD1C3A}</a:tableStyleId>
              </a:tblPr>
              <a:tblGrid>
                <a:gridCol w="2210854">
                  <a:extLst>
                    <a:ext uri="{9D8B030D-6E8A-4147-A177-3AD203B41FA5}">
                      <a16:colId xmlns:a16="http://schemas.microsoft.com/office/drawing/2014/main" val="1680152058"/>
                    </a:ext>
                  </a:extLst>
                </a:gridCol>
                <a:gridCol w="2210854">
                  <a:extLst>
                    <a:ext uri="{9D8B030D-6E8A-4147-A177-3AD203B41FA5}">
                      <a16:colId xmlns:a16="http://schemas.microsoft.com/office/drawing/2014/main" val="1205656654"/>
                    </a:ext>
                  </a:extLst>
                </a:gridCol>
                <a:gridCol w="2210854">
                  <a:extLst>
                    <a:ext uri="{9D8B030D-6E8A-4147-A177-3AD203B41FA5}">
                      <a16:colId xmlns:a16="http://schemas.microsoft.com/office/drawing/2014/main" val="3576729316"/>
                    </a:ext>
                  </a:extLst>
                </a:gridCol>
                <a:gridCol w="2210854">
                  <a:extLst>
                    <a:ext uri="{9D8B030D-6E8A-4147-A177-3AD203B41FA5}">
                      <a16:colId xmlns:a16="http://schemas.microsoft.com/office/drawing/2014/main" val="3323644241"/>
                    </a:ext>
                  </a:extLst>
                </a:gridCol>
                <a:gridCol w="2210854">
                  <a:extLst>
                    <a:ext uri="{9D8B030D-6E8A-4147-A177-3AD203B41FA5}">
                      <a16:colId xmlns:a16="http://schemas.microsoft.com/office/drawing/2014/main" val="43999983"/>
                    </a:ext>
                  </a:extLst>
                </a:gridCol>
              </a:tblGrid>
              <a:tr h="548417">
                <a:tc>
                  <a:txBody>
                    <a:bodyPr/>
                    <a:lstStyle/>
                    <a:p>
                      <a:r>
                        <a:rPr kumimoji="1" lang="en-US" altLang="ja-JP" dirty="0"/>
                        <a:t>Temperature adjustment</a:t>
                      </a:r>
                      <a:endParaRPr kumimoji="1" lang="ja-JP" altLang="en-US"/>
                    </a:p>
                  </a:txBody>
                  <a:tcPr/>
                </a:tc>
                <a:tc>
                  <a:txBody>
                    <a:bodyPr/>
                    <a:lstStyle/>
                    <a:p>
                      <a:r>
                        <a:rPr kumimoji="1" lang="en-US" altLang="ja-JP" dirty="0"/>
                        <a:t>Temperature</a:t>
                      </a:r>
                      <a:endParaRPr kumimoji="1" lang="ja-JP" altLang="en-US"/>
                    </a:p>
                  </a:txBody>
                  <a:tcPr/>
                </a:tc>
                <a:tc>
                  <a:txBody>
                    <a:bodyPr/>
                    <a:lstStyle/>
                    <a:p>
                      <a:r>
                        <a:rPr kumimoji="1" lang="en-US" altLang="ja-JP" dirty="0"/>
                        <a:t>Aircon Power Consumption</a:t>
                      </a:r>
                      <a:endParaRPr kumimoji="1" lang="ja-JP" altLang="en-US"/>
                    </a:p>
                  </a:txBody>
                  <a:tcPr/>
                </a:tc>
                <a:tc>
                  <a:txBody>
                    <a:bodyPr/>
                    <a:lstStyle/>
                    <a:p>
                      <a:r>
                        <a:rPr kumimoji="1" lang="en-US" altLang="ja-JP" dirty="0"/>
                        <a:t>Machine Power Consumption</a:t>
                      </a:r>
                      <a:endParaRPr kumimoji="1" lang="ja-JP" altLang="en-US"/>
                    </a:p>
                  </a:txBody>
                  <a:tcPr/>
                </a:tc>
                <a:tc>
                  <a:txBody>
                    <a:bodyPr/>
                    <a:lstStyle/>
                    <a:p>
                      <a:r>
                        <a:rPr kumimoji="1" lang="en-US" altLang="ja-JP" dirty="0"/>
                        <a:t>Total Power Consumption</a:t>
                      </a:r>
                      <a:endParaRPr kumimoji="1" lang="ja-JP" altLang="en-US"/>
                    </a:p>
                  </a:txBody>
                  <a:tcPr/>
                </a:tc>
                <a:extLst>
                  <a:ext uri="{0D108BD9-81ED-4DB2-BD59-A6C34878D82A}">
                    <a16:rowId xmlns:a16="http://schemas.microsoft.com/office/drawing/2014/main" val="831946053"/>
                  </a:ext>
                </a:extLst>
              </a:tr>
              <a:tr h="895923">
                <a:tc>
                  <a:txBody>
                    <a:bodyPr/>
                    <a:lstStyle/>
                    <a:p>
                      <a:pPr algn="ctr"/>
                      <a:r>
                        <a:rPr kumimoji="1" lang="en-US" altLang="ja-JP" sz="2800" dirty="0">
                          <a:solidFill>
                            <a:srgbClr val="FF0000"/>
                          </a:solidFill>
                        </a:rPr>
                        <a:t>Up</a:t>
                      </a:r>
                      <a:endParaRPr kumimoji="1" lang="ja-JP" altLang="en-US" sz="2800">
                        <a:solidFill>
                          <a:srgbClr val="FF0000"/>
                        </a:solidFill>
                      </a:endParaRPr>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ctr"/>
                      <a:r>
                        <a:rPr kumimoji="1" lang="en-US" altLang="ja-JP" sz="2400" dirty="0">
                          <a:solidFill>
                            <a:srgbClr val="FF0000"/>
                          </a:solidFill>
                        </a:rPr>
                        <a:t>???</a:t>
                      </a:r>
                      <a:endParaRPr kumimoji="1" lang="ja-JP" altLang="en-US" sz="2400">
                        <a:solidFill>
                          <a:srgbClr val="FF0000"/>
                        </a:solidFill>
                      </a:endParaRPr>
                    </a:p>
                  </a:txBody>
                  <a:tcPr/>
                </a:tc>
                <a:extLst>
                  <a:ext uri="{0D108BD9-81ED-4DB2-BD59-A6C34878D82A}">
                    <a16:rowId xmlns:a16="http://schemas.microsoft.com/office/drawing/2014/main" val="2380713369"/>
                  </a:ext>
                </a:extLst>
              </a:tr>
              <a:tr h="895923">
                <a:tc>
                  <a:txBody>
                    <a:bodyPr/>
                    <a:lstStyle/>
                    <a:p>
                      <a:pPr algn="ctr"/>
                      <a:r>
                        <a:rPr kumimoji="1" lang="en-US" altLang="ja-JP" sz="2800" dirty="0">
                          <a:solidFill>
                            <a:srgbClr val="518ADC"/>
                          </a:solidFill>
                        </a:rPr>
                        <a:t>Down</a:t>
                      </a:r>
                      <a:endParaRPr kumimoji="1" lang="ja-JP" altLang="en-US" sz="2800">
                        <a:solidFill>
                          <a:srgbClr val="518ADC"/>
                        </a:solidFill>
                      </a:endParaRPr>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ctr"/>
                      <a:r>
                        <a:rPr kumimoji="1" lang="en-US" altLang="ja-JP" sz="2400" dirty="0">
                          <a:solidFill>
                            <a:srgbClr val="FF0000"/>
                          </a:solidFill>
                        </a:rPr>
                        <a:t>???</a:t>
                      </a:r>
                      <a:endParaRPr kumimoji="1" lang="ja-JP" altLang="en-US" sz="2400">
                        <a:solidFill>
                          <a:srgbClr val="FF0000"/>
                        </a:solidFill>
                      </a:endParaRPr>
                    </a:p>
                  </a:txBody>
                  <a:tcPr/>
                </a:tc>
                <a:extLst>
                  <a:ext uri="{0D108BD9-81ED-4DB2-BD59-A6C34878D82A}">
                    <a16:rowId xmlns:a16="http://schemas.microsoft.com/office/drawing/2014/main" val="906253250"/>
                  </a:ext>
                </a:extLst>
              </a:tr>
            </a:tbl>
          </a:graphicData>
        </a:graphic>
      </p:graphicFrame>
      <p:sp>
        <p:nvSpPr>
          <p:cNvPr id="8" name="下矢印 7">
            <a:extLst>
              <a:ext uri="{FF2B5EF4-FFF2-40B4-BE49-F238E27FC236}">
                <a16:creationId xmlns:a16="http://schemas.microsoft.com/office/drawing/2014/main" id="{C7214FF9-F267-8EC3-A5C5-691E465C2DAD}"/>
              </a:ext>
            </a:extLst>
          </p:cNvPr>
          <p:cNvSpPr/>
          <p:nvPr/>
        </p:nvSpPr>
        <p:spPr>
          <a:xfrm rot="10800000">
            <a:off x="3448289" y="2044725"/>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下矢印 10">
            <a:extLst>
              <a:ext uri="{FF2B5EF4-FFF2-40B4-BE49-F238E27FC236}">
                <a16:creationId xmlns:a16="http://schemas.microsoft.com/office/drawing/2014/main" id="{3496F5EC-E33E-D9F9-71EC-AF305BBE7425}"/>
              </a:ext>
            </a:extLst>
          </p:cNvPr>
          <p:cNvSpPr/>
          <p:nvPr/>
        </p:nvSpPr>
        <p:spPr>
          <a:xfrm>
            <a:off x="3434509" y="3002619"/>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F1011B6B-F57C-6518-E5BD-BAF5AD3E0994}"/>
              </a:ext>
            </a:extLst>
          </p:cNvPr>
          <p:cNvSpPr/>
          <p:nvPr/>
        </p:nvSpPr>
        <p:spPr>
          <a:xfrm>
            <a:off x="9937629" y="3275199"/>
            <a:ext cx="879895" cy="491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矢印コネクタ 16">
            <a:extLst>
              <a:ext uri="{FF2B5EF4-FFF2-40B4-BE49-F238E27FC236}">
                <a16:creationId xmlns:a16="http://schemas.microsoft.com/office/drawing/2014/main" id="{76A04364-C7D4-F8F4-809D-051750548F81}"/>
              </a:ext>
            </a:extLst>
          </p:cNvPr>
          <p:cNvCxnSpPr>
            <a:cxnSpLocks/>
          </p:cNvCxnSpPr>
          <p:nvPr/>
        </p:nvCxnSpPr>
        <p:spPr>
          <a:xfrm>
            <a:off x="6265171" y="2725947"/>
            <a:ext cx="1533108" cy="0"/>
          </a:xfrm>
          <a:prstGeom prst="straightConnector1">
            <a:avLst/>
          </a:prstGeom>
          <a:ln w="76200">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6FC89749-1F72-0030-3BC6-64DB6E9BEFCF}"/>
              </a:ext>
            </a:extLst>
          </p:cNvPr>
          <p:cNvSpPr txBox="1"/>
          <p:nvPr/>
        </p:nvSpPr>
        <p:spPr>
          <a:xfrm>
            <a:off x="6552717" y="2846074"/>
            <a:ext cx="1173192" cy="369332"/>
          </a:xfrm>
          <a:prstGeom prst="rect">
            <a:avLst/>
          </a:prstGeom>
          <a:noFill/>
        </p:spPr>
        <p:txBody>
          <a:bodyPr wrap="square" rtlCol="0">
            <a:spAutoFit/>
          </a:bodyPr>
          <a:lstStyle/>
          <a:p>
            <a:r>
              <a:rPr kumimoji="1" lang="en-US" altLang="ja-JP" dirty="0"/>
              <a:t>Trade off</a:t>
            </a:r>
            <a:endParaRPr kumimoji="1" lang="ja-JP" altLang="en-US"/>
          </a:p>
        </p:txBody>
      </p:sp>
      <p:sp>
        <p:nvSpPr>
          <p:cNvPr id="22" name="下矢印 21">
            <a:extLst>
              <a:ext uri="{FF2B5EF4-FFF2-40B4-BE49-F238E27FC236}">
                <a16:creationId xmlns:a16="http://schemas.microsoft.com/office/drawing/2014/main" id="{3C6C06AC-D922-EB9D-B15E-B56B7E4807BF}"/>
              </a:ext>
            </a:extLst>
          </p:cNvPr>
          <p:cNvSpPr/>
          <p:nvPr/>
        </p:nvSpPr>
        <p:spPr>
          <a:xfrm rot="10800000">
            <a:off x="7856505" y="2044725"/>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60F70E1B-4366-915E-8892-F289455DA33F}"/>
              </a:ext>
            </a:extLst>
          </p:cNvPr>
          <p:cNvSpPr/>
          <p:nvPr/>
        </p:nvSpPr>
        <p:spPr>
          <a:xfrm>
            <a:off x="5638617" y="2071773"/>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a:extLst>
              <a:ext uri="{FF2B5EF4-FFF2-40B4-BE49-F238E27FC236}">
                <a16:creationId xmlns:a16="http://schemas.microsoft.com/office/drawing/2014/main" id="{78291FCF-22C7-6BA3-BC6F-C2FC6678DF5D}"/>
              </a:ext>
            </a:extLst>
          </p:cNvPr>
          <p:cNvSpPr/>
          <p:nvPr/>
        </p:nvSpPr>
        <p:spPr>
          <a:xfrm>
            <a:off x="7862256" y="3002618"/>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下矢印 24">
            <a:extLst>
              <a:ext uri="{FF2B5EF4-FFF2-40B4-BE49-F238E27FC236}">
                <a16:creationId xmlns:a16="http://schemas.microsoft.com/office/drawing/2014/main" id="{C6F93F3E-17ED-E790-BF29-5AFCF7F4792C}"/>
              </a:ext>
            </a:extLst>
          </p:cNvPr>
          <p:cNvSpPr/>
          <p:nvPr/>
        </p:nvSpPr>
        <p:spPr>
          <a:xfrm rot="10800000">
            <a:off x="5669764" y="2998304"/>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6" name="図 35" descr="グラフィカル ユーザー インターフェイス&#10;&#10;自動的に生成された説明">
            <a:extLst>
              <a:ext uri="{FF2B5EF4-FFF2-40B4-BE49-F238E27FC236}">
                <a16:creationId xmlns:a16="http://schemas.microsoft.com/office/drawing/2014/main" id="{B2BB30FB-06D0-BE84-F642-26551507049A}"/>
              </a:ext>
            </a:extLst>
          </p:cNvPr>
          <p:cNvPicPr>
            <a:picLocks noChangeAspect="1"/>
          </p:cNvPicPr>
          <p:nvPr/>
        </p:nvPicPr>
        <p:blipFill>
          <a:blip r:embed="rId2"/>
          <a:stretch>
            <a:fillRect/>
          </a:stretch>
        </p:blipFill>
        <p:spPr>
          <a:xfrm>
            <a:off x="363684" y="3873259"/>
            <a:ext cx="5274933" cy="2668658"/>
          </a:xfrm>
          <a:prstGeom prst="rect">
            <a:avLst/>
          </a:prstGeom>
        </p:spPr>
      </p:pic>
      <p:pic>
        <p:nvPicPr>
          <p:cNvPr id="38" name="図 37" descr="グラフィカル ユーザー インターフェイス, ダイアグラム&#10;&#10;自動的に生成された説明">
            <a:extLst>
              <a:ext uri="{FF2B5EF4-FFF2-40B4-BE49-F238E27FC236}">
                <a16:creationId xmlns:a16="http://schemas.microsoft.com/office/drawing/2014/main" id="{462DD09D-A6FC-8C4D-5582-8B40675A6FE7}"/>
              </a:ext>
            </a:extLst>
          </p:cNvPr>
          <p:cNvPicPr>
            <a:picLocks noChangeAspect="1"/>
          </p:cNvPicPr>
          <p:nvPr/>
        </p:nvPicPr>
        <p:blipFill>
          <a:blip r:embed="rId3"/>
          <a:stretch>
            <a:fillRect/>
          </a:stretch>
        </p:blipFill>
        <p:spPr>
          <a:xfrm>
            <a:off x="5693373" y="3956197"/>
            <a:ext cx="4943775" cy="2774127"/>
          </a:xfrm>
          <a:prstGeom prst="rect">
            <a:avLst/>
          </a:prstGeom>
        </p:spPr>
      </p:pic>
      <p:sp>
        <p:nvSpPr>
          <p:cNvPr id="12" name="正方形/長方形 11">
            <a:extLst>
              <a:ext uri="{FF2B5EF4-FFF2-40B4-BE49-F238E27FC236}">
                <a16:creationId xmlns:a16="http://schemas.microsoft.com/office/drawing/2014/main" id="{8A572929-FAC5-000D-6AA8-8B0331B4A8D0}"/>
              </a:ext>
            </a:extLst>
          </p:cNvPr>
          <p:cNvSpPr/>
          <p:nvPr/>
        </p:nvSpPr>
        <p:spPr>
          <a:xfrm>
            <a:off x="9144000" y="1121433"/>
            <a:ext cx="2467154" cy="275182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29623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NTT-EAST</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Machine room Power Consumption Management</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9B8BAB29-6B8F-2048-F5CB-4741CE8C5278}"/>
              </a:ext>
            </a:extLst>
          </p:cNvPr>
          <p:cNvSpPr/>
          <p:nvPr/>
        </p:nvSpPr>
        <p:spPr>
          <a:xfrm>
            <a:off x="396815" y="1199072"/>
            <a:ext cx="3001993" cy="353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Topology (Temperature)</a:t>
            </a:r>
            <a:endParaRPr kumimoji="1" lang="ja-JP" altLang="en-US"/>
          </a:p>
        </p:txBody>
      </p:sp>
      <p:pic>
        <p:nvPicPr>
          <p:cNvPr id="9" name="図 8" descr="ダイアグラム&#10;&#10;自動的に生成された説明">
            <a:extLst>
              <a:ext uri="{FF2B5EF4-FFF2-40B4-BE49-F238E27FC236}">
                <a16:creationId xmlns:a16="http://schemas.microsoft.com/office/drawing/2014/main" id="{427B684E-E917-2521-9C65-1276BAF58A1A}"/>
              </a:ext>
            </a:extLst>
          </p:cNvPr>
          <p:cNvPicPr>
            <a:picLocks noChangeAspect="1"/>
          </p:cNvPicPr>
          <p:nvPr/>
        </p:nvPicPr>
        <p:blipFill>
          <a:blip r:embed="rId2"/>
          <a:stretch>
            <a:fillRect/>
          </a:stretch>
        </p:blipFill>
        <p:spPr>
          <a:xfrm>
            <a:off x="809252" y="1837427"/>
            <a:ext cx="10518042" cy="3574092"/>
          </a:xfrm>
          <a:prstGeom prst="rect">
            <a:avLst/>
          </a:prstGeom>
        </p:spPr>
      </p:pic>
    </p:spTree>
    <p:extLst>
      <p:ext uri="{BB962C8B-B14F-4D97-AF65-F5344CB8AC3E}">
        <p14:creationId xmlns:p14="http://schemas.microsoft.com/office/powerpoint/2010/main" val="3006004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NTT-EAST</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Machine room Power Consumption Management</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69EE1C66-BC96-D03B-32D4-CE38DCA93567}"/>
              </a:ext>
            </a:extLst>
          </p:cNvPr>
          <p:cNvSpPr txBox="1"/>
          <p:nvPr/>
        </p:nvSpPr>
        <p:spPr>
          <a:xfrm>
            <a:off x="241539" y="1173191"/>
            <a:ext cx="8376250" cy="1015663"/>
          </a:xfrm>
          <a:prstGeom prst="rect">
            <a:avLst/>
          </a:prstGeom>
          <a:solidFill>
            <a:srgbClr val="0070C0"/>
          </a:solidFill>
        </p:spPr>
        <p:txBody>
          <a:bodyPr wrap="square" rtlCol="0">
            <a:spAutoFit/>
          </a:bodyPr>
          <a:lstStyle/>
          <a:p>
            <a:r>
              <a:rPr kumimoji="1" lang="ja-JP" altLang="en-US" sz="2400">
                <a:solidFill>
                  <a:schemeClr val="bg1"/>
                </a:solidFill>
              </a:rPr>
              <a:t>機器室の消費電力の考え方</a:t>
            </a:r>
            <a:endParaRPr kumimoji="1" lang="en-US" altLang="ja-JP" sz="2400" dirty="0">
              <a:solidFill>
                <a:schemeClr val="bg1"/>
              </a:solidFill>
            </a:endParaRPr>
          </a:p>
          <a:p>
            <a:endParaRPr kumimoji="1" lang="en-US" altLang="ja-JP" dirty="0">
              <a:solidFill>
                <a:schemeClr val="bg1"/>
              </a:solidFill>
            </a:endParaRPr>
          </a:p>
          <a:p>
            <a:r>
              <a:rPr kumimoji="1" lang="en-US" altLang="ja-JP" dirty="0">
                <a:solidFill>
                  <a:schemeClr val="bg1"/>
                </a:solidFill>
              </a:rPr>
              <a:t>①</a:t>
            </a:r>
            <a:r>
              <a:rPr kumimoji="1" lang="ja-JP" altLang="en-US">
                <a:solidFill>
                  <a:schemeClr val="bg1"/>
                </a:solidFill>
              </a:rPr>
              <a:t>ラック内装置の消費電力　＋　②空調機の消費電力</a:t>
            </a:r>
          </a:p>
        </p:txBody>
      </p:sp>
      <p:sp>
        <p:nvSpPr>
          <p:cNvPr id="5" name="テキスト ボックス 4">
            <a:extLst>
              <a:ext uri="{FF2B5EF4-FFF2-40B4-BE49-F238E27FC236}">
                <a16:creationId xmlns:a16="http://schemas.microsoft.com/office/drawing/2014/main" id="{153E6EFD-DBE7-A56A-D5AE-8E499C45CF99}"/>
              </a:ext>
            </a:extLst>
          </p:cNvPr>
          <p:cNvSpPr txBox="1"/>
          <p:nvPr/>
        </p:nvSpPr>
        <p:spPr>
          <a:xfrm>
            <a:off x="396815" y="2044761"/>
            <a:ext cx="9144000" cy="5078313"/>
          </a:xfrm>
          <a:prstGeom prst="rect">
            <a:avLst/>
          </a:prstGeom>
          <a:noFill/>
        </p:spPr>
        <p:txBody>
          <a:bodyPr wrap="square" rtlCol="0">
            <a:spAutoFit/>
          </a:bodyPr>
          <a:lstStyle/>
          <a:p>
            <a:endParaRPr kumimoji="1" lang="en-US" altLang="ja-JP" dirty="0"/>
          </a:p>
          <a:p>
            <a:r>
              <a:rPr kumimoji="1" lang="en-US" altLang="ja-JP" dirty="0"/>
              <a:t>①</a:t>
            </a:r>
            <a:r>
              <a:rPr kumimoji="1" lang="ja-JP" altLang="en-US"/>
              <a:t>ラック内装置の消費電力（消費電流</a:t>
            </a:r>
            <a:r>
              <a:rPr kumimoji="1" lang="en-US" altLang="ja-JP" dirty="0"/>
              <a:t>(A) x </a:t>
            </a:r>
            <a:r>
              <a:rPr kumimoji="1" lang="ja-JP" altLang="en-US"/>
              <a:t>電圧</a:t>
            </a:r>
            <a:r>
              <a:rPr kumimoji="1" lang="en-US" altLang="ja-JP" dirty="0"/>
              <a:t>(200v</a:t>
            </a:r>
            <a:r>
              <a:rPr kumimoji="1" lang="ja-JP" altLang="en-US"/>
              <a:t>で固定））</a:t>
            </a:r>
            <a:r>
              <a:rPr kumimoji="1" lang="en-US" altLang="ja-JP" dirty="0"/>
              <a:t>(kWh)</a:t>
            </a:r>
          </a:p>
          <a:p>
            <a:endParaRPr kumimoji="1" lang="en-US" altLang="ja-JP" dirty="0"/>
          </a:p>
          <a:p>
            <a:r>
              <a:rPr kumimoji="1" lang="en-US" altLang="ja-JP" dirty="0"/>
              <a:t>【</a:t>
            </a:r>
            <a:r>
              <a:rPr kumimoji="1" lang="ja-JP" altLang="en-US"/>
              <a:t>確認事項</a:t>
            </a:r>
            <a:r>
              <a:rPr kumimoji="1" lang="en-US" altLang="ja-JP" dirty="0"/>
              <a:t>】</a:t>
            </a:r>
          </a:p>
          <a:p>
            <a:pPr marL="285750" indent="-285750">
              <a:buFont typeface="Arial" panose="020B0604020202020204" pitchFamily="34" charset="0"/>
              <a:buChar char="•"/>
            </a:pPr>
            <a:r>
              <a:rPr kumimoji="1" lang="ja-JP" altLang="en-US"/>
              <a:t>ラック単位で消費電流データを取得することは可能か</a:t>
            </a:r>
            <a:endParaRPr kumimoji="1" lang="en-US" altLang="ja-JP" dirty="0"/>
          </a:p>
          <a:p>
            <a:pPr marL="285750" indent="-285750">
              <a:buFont typeface="Arial" panose="020B0604020202020204" pitchFamily="34" charset="0"/>
              <a:buChar char="•"/>
            </a:pPr>
            <a:r>
              <a:rPr kumimoji="1" lang="ja-JP" altLang="en-US"/>
              <a:t>消費電流データの時間軸（１時間データ、リアルタイムなど）</a:t>
            </a:r>
            <a:endParaRPr kumimoji="1" lang="en-US" altLang="ja-JP" dirty="0"/>
          </a:p>
          <a:p>
            <a:endParaRPr kumimoji="1" lang="en-US" altLang="ja-JP" dirty="0"/>
          </a:p>
          <a:p>
            <a:r>
              <a:rPr kumimoji="1" lang="ja-JP" altLang="en-US"/>
              <a:t>②空調機の消費電力</a:t>
            </a:r>
            <a:r>
              <a:rPr kumimoji="1" lang="en-US" altLang="ja-JP" dirty="0"/>
              <a:t> (kWh)</a:t>
            </a:r>
          </a:p>
          <a:p>
            <a:endParaRPr kumimoji="1" lang="en-US" altLang="ja-JP" dirty="0"/>
          </a:p>
          <a:p>
            <a:r>
              <a:rPr kumimoji="1" lang="en-US" altLang="ja-JP" dirty="0"/>
              <a:t>【</a:t>
            </a:r>
            <a:r>
              <a:rPr kumimoji="1" lang="ja-JP" altLang="en-US"/>
              <a:t>確認事項</a:t>
            </a:r>
            <a:r>
              <a:rPr kumimoji="1" lang="en-US" altLang="ja-JP" dirty="0"/>
              <a:t>】</a:t>
            </a:r>
          </a:p>
          <a:p>
            <a:pPr marL="285750" indent="-285750">
              <a:buFont typeface="Arial" panose="020B0604020202020204" pitchFamily="34" charset="0"/>
              <a:buChar char="•"/>
            </a:pPr>
            <a:r>
              <a:rPr kumimoji="1" lang="ja-JP" altLang="en-US"/>
              <a:t>消費電力データの時間軸（１時間データ、リアルタイムなど）</a:t>
            </a:r>
            <a:endParaRPr kumimoji="1" lang="en-US" altLang="ja-JP" dirty="0"/>
          </a:p>
          <a:p>
            <a:pPr marL="285750" indent="-285750">
              <a:buFont typeface="Arial" panose="020B0604020202020204" pitchFamily="34" charset="0"/>
              <a:buChar char="•"/>
            </a:pPr>
            <a:r>
              <a:rPr kumimoji="1" lang="ja-JP" altLang="en-US"/>
              <a:t>空調機毎にカバーするエリア、ラックが定義可能か</a:t>
            </a:r>
            <a:endParaRPr kumimoji="1" lang="en-US" altLang="ja-JP" dirty="0"/>
          </a:p>
          <a:p>
            <a:pPr marL="285750" indent="-285750">
              <a:buFont typeface="Arial" panose="020B0604020202020204" pitchFamily="34" charset="0"/>
              <a:buChar char="•"/>
            </a:pPr>
            <a:endParaRPr kumimoji="1" lang="en-US" altLang="ja-JP" dirty="0"/>
          </a:p>
          <a:p>
            <a:r>
              <a:rPr kumimoji="1" lang="en-US" altLang="ja-JP" dirty="0"/>
              <a:t>【</a:t>
            </a:r>
            <a:r>
              <a:rPr kumimoji="1" lang="ja-JP" altLang="en-US"/>
              <a:t>確認事項（</a:t>
            </a:r>
            <a:r>
              <a:rPr kumimoji="1" lang="en-US" altLang="ja-JP" dirty="0" err="1"/>
              <a:t>TuplOS</a:t>
            </a:r>
            <a:r>
              <a:rPr kumimoji="1" lang="ja-JP" altLang="en-US"/>
              <a:t>とのデータ連携方法）</a:t>
            </a:r>
            <a:r>
              <a:rPr kumimoji="1" lang="en-US" altLang="ja-JP" dirty="0"/>
              <a:t>】</a:t>
            </a:r>
          </a:p>
          <a:p>
            <a:pPr marL="285750" indent="-285750">
              <a:buFont typeface="Arial" panose="020B0604020202020204" pitchFamily="34" charset="0"/>
              <a:buChar char="•"/>
            </a:pPr>
            <a:r>
              <a:rPr kumimoji="1" lang="ja-JP" altLang="en-US"/>
              <a:t>データ収集装置との接続方法（</a:t>
            </a:r>
            <a:r>
              <a:rPr kumimoji="1" lang="en-US" altLang="ja-JP" dirty="0"/>
              <a:t>API</a:t>
            </a:r>
            <a:r>
              <a:rPr kumimoji="1" lang="ja-JP" altLang="en-US"/>
              <a:t>やその他のインタフェース）</a:t>
            </a:r>
            <a:endParaRPr kumimoji="1" lang="en-US" altLang="ja-JP" dirty="0"/>
          </a:p>
          <a:p>
            <a:pPr marL="285750" indent="-285750">
              <a:buFont typeface="Arial" panose="020B0604020202020204" pitchFamily="34" charset="0"/>
              <a:buChar char="•"/>
            </a:pPr>
            <a:r>
              <a:rPr kumimoji="1" lang="ja-JP" altLang="en-US"/>
              <a:t>データ収集周期</a:t>
            </a:r>
            <a:endParaRPr kumimoji="1" lang="en-US" altLang="ja-JP" dirty="0"/>
          </a:p>
          <a:p>
            <a:pPr marL="285750" indent="-285750">
              <a:buFont typeface="Arial" panose="020B0604020202020204" pitchFamily="34" charset="0"/>
              <a:buChar char="•"/>
            </a:pPr>
            <a:r>
              <a:rPr kumimoji="1" lang="en-US" altLang="ja-JP" dirty="0" err="1"/>
              <a:t>TuplOS</a:t>
            </a:r>
            <a:r>
              <a:rPr kumimoji="1" lang="ja-JP" altLang="en-US"/>
              <a:t>設置場所</a:t>
            </a:r>
            <a:endParaRPr kumimoji="1" lang="en-US" altLang="ja-JP" dirty="0"/>
          </a:p>
          <a:p>
            <a:endParaRPr kumimoji="1" lang="ja-JP" altLang="en-US"/>
          </a:p>
        </p:txBody>
      </p:sp>
    </p:spTree>
    <p:extLst>
      <p:ext uri="{BB962C8B-B14F-4D97-AF65-F5344CB8AC3E}">
        <p14:creationId xmlns:p14="http://schemas.microsoft.com/office/powerpoint/2010/main" val="1180828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ja-JP" altLang="en-US" sz="2000">
                <a:latin typeface="Meiryo UI" panose="020B0604030504040204" pitchFamily="34" charset="-128"/>
                <a:ea typeface="Meiryo UI" panose="020B0604030504040204" pitchFamily="34" charset="-128"/>
              </a:rPr>
              <a:t>長さ（ながさ）の単位（たんい）</a:t>
            </a:r>
          </a:p>
        </p:txBody>
      </p:sp>
      <p:cxnSp>
        <p:nvCxnSpPr>
          <p:cNvPr id="11" name="直線コネクタ 10">
            <a:extLst>
              <a:ext uri="{FF2B5EF4-FFF2-40B4-BE49-F238E27FC236}">
                <a16:creationId xmlns:a16="http://schemas.microsoft.com/office/drawing/2014/main" id="{70A2707E-DB61-12AF-E602-23125A5EB85D}"/>
              </a:ext>
            </a:extLst>
          </p:cNvPr>
          <p:cNvCxnSpPr/>
          <p:nvPr/>
        </p:nvCxnSpPr>
        <p:spPr>
          <a:xfrm>
            <a:off x="1225989" y="4649638"/>
            <a:ext cx="999801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B6EC2ABD-3D3C-5DAA-8B56-B3CCBE23315C}"/>
              </a:ext>
            </a:extLst>
          </p:cNvPr>
          <p:cNvCxnSpPr>
            <a:cxnSpLocks/>
          </p:cNvCxnSpPr>
          <p:nvPr/>
        </p:nvCxnSpPr>
        <p:spPr>
          <a:xfrm>
            <a:off x="1225989" y="1268083"/>
            <a:ext cx="0" cy="3381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1A33532-F7F1-9EEE-A150-683F3CCAB6B3}"/>
              </a:ext>
            </a:extLst>
          </p:cNvPr>
          <p:cNvCxnSpPr/>
          <p:nvPr/>
        </p:nvCxnSpPr>
        <p:spPr>
          <a:xfrm>
            <a:off x="1603114" y="3571336"/>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9DBECFA1-1C06-6197-B550-97B6A097C28F}"/>
              </a:ext>
            </a:extLst>
          </p:cNvPr>
          <p:cNvCxnSpPr/>
          <p:nvPr/>
        </p:nvCxnSpPr>
        <p:spPr>
          <a:xfrm>
            <a:off x="2015194"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D6BF21DA-B1FF-78B2-7336-1A450EE52798}"/>
              </a:ext>
            </a:extLst>
          </p:cNvPr>
          <p:cNvCxnSpPr/>
          <p:nvPr/>
        </p:nvCxnSpPr>
        <p:spPr>
          <a:xfrm>
            <a:off x="2405820"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E545838-E08A-BE97-B676-92C69B876772}"/>
              </a:ext>
            </a:extLst>
          </p:cNvPr>
          <p:cNvCxnSpPr/>
          <p:nvPr/>
        </p:nvCxnSpPr>
        <p:spPr>
          <a:xfrm>
            <a:off x="2792011"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2A03E56-8C1F-F8A6-F125-6EBBEC859504}"/>
              </a:ext>
            </a:extLst>
          </p:cNvPr>
          <p:cNvCxnSpPr/>
          <p:nvPr/>
        </p:nvCxnSpPr>
        <p:spPr>
          <a:xfrm>
            <a:off x="3168258"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616C208-5E19-A294-27B1-C73F128AC6D1}"/>
              </a:ext>
            </a:extLst>
          </p:cNvPr>
          <p:cNvCxnSpPr/>
          <p:nvPr/>
        </p:nvCxnSpPr>
        <p:spPr>
          <a:xfrm>
            <a:off x="3550696"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696BB5A-2864-9A88-7F2E-0F9780D0BD82}"/>
              </a:ext>
            </a:extLst>
          </p:cNvPr>
          <p:cNvCxnSpPr/>
          <p:nvPr/>
        </p:nvCxnSpPr>
        <p:spPr>
          <a:xfrm>
            <a:off x="3921634"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D9C90EE-E796-6607-C7B9-AB1C4462A04B}"/>
              </a:ext>
            </a:extLst>
          </p:cNvPr>
          <p:cNvCxnSpPr/>
          <p:nvPr/>
        </p:nvCxnSpPr>
        <p:spPr>
          <a:xfrm>
            <a:off x="4286817" y="3571335"/>
            <a:ext cx="0" cy="1078302"/>
          </a:xfrm>
          <a:prstGeom prst="line">
            <a:avLst/>
          </a:prstGeom>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4D8729C-B619-9DCE-E1A0-B333AF182EF3}"/>
              </a:ext>
            </a:extLst>
          </p:cNvPr>
          <p:cNvSpPr txBox="1"/>
          <p:nvPr/>
        </p:nvSpPr>
        <p:spPr>
          <a:xfrm>
            <a:off x="1453809" y="4649637"/>
            <a:ext cx="414068" cy="338554"/>
          </a:xfrm>
          <a:prstGeom prst="rect">
            <a:avLst/>
          </a:prstGeom>
          <a:noFill/>
        </p:spPr>
        <p:txBody>
          <a:bodyPr wrap="square" rtlCol="0">
            <a:spAutoFit/>
          </a:bodyPr>
          <a:lstStyle/>
          <a:p>
            <a:r>
              <a:rPr kumimoji="1" lang="en-US" altLang="ja-JP" sz="1600" dirty="0"/>
              <a:t>1</a:t>
            </a:r>
            <a:endParaRPr kumimoji="1" lang="ja-JP" altLang="en-US" sz="1600"/>
          </a:p>
        </p:txBody>
      </p:sp>
      <p:sp>
        <p:nvSpPr>
          <p:cNvPr id="31" name="テキスト ボックス 30">
            <a:extLst>
              <a:ext uri="{FF2B5EF4-FFF2-40B4-BE49-F238E27FC236}">
                <a16:creationId xmlns:a16="http://schemas.microsoft.com/office/drawing/2014/main" id="{5F2F3EE2-EED9-2487-04A2-1D4E67D239B8}"/>
              </a:ext>
            </a:extLst>
          </p:cNvPr>
          <p:cNvSpPr txBox="1"/>
          <p:nvPr/>
        </p:nvSpPr>
        <p:spPr>
          <a:xfrm>
            <a:off x="1855594" y="4646126"/>
            <a:ext cx="414068" cy="338554"/>
          </a:xfrm>
          <a:prstGeom prst="rect">
            <a:avLst/>
          </a:prstGeom>
          <a:noFill/>
        </p:spPr>
        <p:txBody>
          <a:bodyPr wrap="square" rtlCol="0">
            <a:spAutoFit/>
          </a:bodyPr>
          <a:lstStyle/>
          <a:p>
            <a:r>
              <a:rPr kumimoji="1" lang="en-US" altLang="ja-JP" sz="1600" dirty="0"/>
              <a:t>2</a:t>
            </a:r>
            <a:endParaRPr kumimoji="1" lang="ja-JP" altLang="en-US" sz="1600"/>
          </a:p>
        </p:txBody>
      </p:sp>
      <p:sp>
        <p:nvSpPr>
          <p:cNvPr id="32" name="テキスト ボックス 31">
            <a:extLst>
              <a:ext uri="{FF2B5EF4-FFF2-40B4-BE49-F238E27FC236}">
                <a16:creationId xmlns:a16="http://schemas.microsoft.com/office/drawing/2014/main" id="{2701C55D-64E0-C6DC-DA59-0B89CDB8E710}"/>
              </a:ext>
            </a:extLst>
          </p:cNvPr>
          <p:cNvSpPr txBox="1"/>
          <p:nvPr/>
        </p:nvSpPr>
        <p:spPr>
          <a:xfrm>
            <a:off x="2260707" y="4644370"/>
            <a:ext cx="414068" cy="338554"/>
          </a:xfrm>
          <a:prstGeom prst="rect">
            <a:avLst/>
          </a:prstGeom>
          <a:noFill/>
        </p:spPr>
        <p:txBody>
          <a:bodyPr wrap="square" rtlCol="0">
            <a:spAutoFit/>
          </a:bodyPr>
          <a:lstStyle/>
          <a:p>
            <a:r>
              <a:rPr kumimoji="1" lang="en-US" altLang="ja-JP" sz="1600" dirty="0"/>
              <a:t>3</a:t>
            </a:r>
            <a:endParaRPr kumimoji="1" lang="ja-JP" altLang="en-US" sz="1600"/>
          </a:p>
        </p:txBody>
      </p:sp>
      <p:sp>
        <p:nvSpPr>
          <p:cNvPr id="33" name="テキスト ボックス 32">
            <a:extLst>
              <a:ext uri="{FF2B5EF4-FFF2-40B4-BE49-F238E27FC236}">
                <a16:creationId xmlns:a16="http://schemas.microsoft.com/office/drawing/2014/main" id="{FD126FE8-6144-3B4E-7A4A-946738712018}"/>
              </a:ext>
            </a:extLst>
          </p:cNvPr>
          <p:cNvSpPr txBox="1"/>
          <p:nvPr/>
        </p:nvSpPr>
        <p:spPr>
          <a:xfrm>
            <a:off x="2642923" y="4644370"/>
            <a:ext cx="414068" cy="338554"/>
          </a:xfrm>
          <a:prstGeom prst="rect">
            <a:avLst/>
          </a:prstGeom>
          <a:noFill/>
        </p:spPr>
        <p:txBody>
          <a:bodyPr wrap="square" rtlCol="0">
            <a:spAutoFit/>
          </a:bodyPr>
          <a:lstStyle/>
          <a:p>
            <a:r>
              <a:rPr kumimoji="1" lang="en-US" altLang="ja-JP" sz="1600" dirty="0"/>
              <a:t>4</a:t>
            </a:r>
            <a:endParaRPr kumimoji="1" lang="ja-JP" altLang="en-US" sz="1600"/>
          </a:p>
        </p:txBody>
      </p:sp>
      <p:sp>
        <p:nvSpPr>
          <p:cNvPr id="34" name="テキスト ボックス 33">
            <a:extLst>
              <a:ext uri="{FF2B5EF4-FFF2-40B4-BE49-F238E27FC236}">
                <a16:creationId xmlns:a16="http://schemas.microsoft.com/office/drawing/2014/main" id="{B893095D-3CA2-517F-493F-15B9EECC212C}"/>
              </a:ext>
            </a:extLst>
          </p:cNvPr>
          <p:cNvSpPr txBox="1"/>
          <p:nvPr/>
        </p:nvSpPr>
        <p:spPr>
          <a:xfrm>
            <a:off x="3008889" y="4654905"/>
            <a:ext cx="414068" cy="338554"/>
          </a:xfrm>
          <a:prstGeom prst="rect">
            <a:avLst/>
          </a:prstGeom>
          <a:noFill/>
        </p:spPr>
        <p:txBody>
          <a:bodyPr wrap="square" rtlCol="0">
            <a:spAutoFit/>
          </a:bodyPr>
          <a:lstStyle/>
          <a:p>
            <a:r>
              <a:rPr kumimoji="1" lang="en-US" altLang="ja-JP" sz="1600" dirty="0"/>
              <a:t>5</a:t>
            </a:r>
            <a:endParaRPr kumimoji="1" lang="ja-JP" altLang="en-US" sz="1600"/>
          </a:p>
        </p:txBody>
      </p:sp>
      <p:sp>
        <p:nvSpPr>
          <p:cNvPr id="35" name="テキスト ボックス 34">
            <a:extLst>
              <a:ext uri="{FF2B5EF4-FFF2-40B4-BE49-F238E27FC236}">
                <a16:creationId xmlns:a16="http://schemas.microsoft.com/office/drawing/2014/main" id="{7F9CC5B9-0504-0A66-61E0-F820F9AB3C01}"/>
              </a:ext>
            </a:extLst>
          </p:cNvPr>
          <p:cNvSpPr txBox="1"/>
          <p:nvPr/>
        </p:nvSpPr>
        <p:spPr>
          <a:xfrm>
            <a:off x="3393098" y="4653149"/>
            <a:ext cx="414068" cy="338554"/>
          </a:xfrm>
          <a:prstGeom prst="rect">
            <a:avLst/>
          </a:prstGeom>
          <a:noFill/>
        </p:spPr>
        <p:txBody>
          <a:bodyPr wrap="square" rtlCol="0">
            <a:spAutoFit/>
          </a:bodyPr>
          <a:lstStyle/>
          <a:p>
            <a:r>
              <a:rPr kumimoji="1" lang="en-US" altLang="ja-JP" sz="1600" dirty="0"/>
              <a:t>6</a:t>
            </a:r>
            <a:endParaRPr kumimoji="1" lang="ja-JP" altLang="en-US" sz="1600"/>
          </a:p>
        </p:txBody>
      </p:sp>
      <p:sp>
        <p:nvSpPr>
          <p:cNvPr id="36" name="テキスト ボックス 35">
            <a:extLst>
              <a:ext uri="{FF2B5EF4-FFF2-40B4-BE49-F238E27FC236}">
                <a16:creationId xmlns:a16="http://schemas.microsoft.com/office/drawing/2014/main" id="{7AFB650A-3EAD-9BE8-BF76-78DE527C9209}"/>
              </a:ext>
            </a:extLst>
          </p:cNvPr>
          <p:cNvSpPr txBox="1"/>
          <p:nvPr/>
        </p:nvSpPr>
        <p:spPr>
          <a:xfrm>
            <a:off x="3769460" y="4653149"/>
            <a:ext cx="414068" cy="338554"/>
          </a:xfrm>
          <a:prstGeom prst="rect">
            <a:avLst/>
          </a:prstGeom>
          <a:noFill/>
        </p:spPr>
        <p:txBody>
          <a:bodyPr wrap="square" rtlCol="0">
            <a:spAutoFit/>
          </a:bodyPr>
          <a:lstStyle/>
          <a:p>
            <a:r>
              <a:rPr kumimoji="1" lang="en-US" altLang="ja-JP" sz="1600" dirty="0"/>
              <a:t>7</a:t>
            </a:r>
            <a:endParaRPr kumimoji="1" lang="ja-JP" altLang="en-US" sz="1600"/>
          </a:p>
        </p:txBody>
      </p:sp>
      <p:sp>
        <p:nvSpPr>
          <p:cNvPr id="37" name="テキスト ボックス 36">
            <a:extLst>
              <a:ext uri="{FF2B5EF4-FFF2-40B4-BE49-F238E27FC236}">
                <a16:creationId xmlns:a16="http://schemas.microsoft.com/office/drawing/2014/main" id="{40FC6D27-0927-E340-B5A2-48CF0CCA25E9}"/>
              </a:ext>
            </a:extLst>
          </p:cNvPr>
          <p:cNvSpPr txBox="1"/>
          <p:nvPr/>
        </p:nvSpPr>
        <p:spPr>
          <a:xfrm>
            <a:off x="4152981" y="4653149"/>
            <a:ext cx="414068" cy="338554"/>
          </a:xfrm>
          <a:prstGeom prst="rect">
            <a:avLst/>
          </a:prstGeom>
          <a:noFill/>
        </p:spPr>
        <p:txBody>
          <a:bodyPr wrap="square" rtlCol="0">
            <a:spAutoFit/>
          </a:bodyPr>
          <a:lstStyle/>
          <a:p>
            <a:r>
              <a:rPr kumimoji="1" lang="en-US" altLang="ja-JP" sz="1600" dirty="0"/>
              <a:t>8</a:t>
            </a:r>
            <a:endParaRPr kumimoji="1" lang="ja-JP" altLang="en-US" sz="1600"/>
          </a:p>
        </p:txBody>
      </p:sp>
      <p:sp>
        <p:nvSpPr>
          <p:cNvPr id="38" name="テキスト ボックス 37">
            <a:extLst>
              <a:ext uri="{FF2B5EF4-FFF2-40B4-BE49-F238E27FC236}">
                <a16:creationId xmlns:a16="http://schemas.microsoft.com/office/drawing/2014/main" id="{12CE1B52-C5D2-05DA-1177-52ECE18CC3BE}"/>
              </a:ext>
            </a:extLst>
          </p:cNvPr>
          <p:cNvSpPr txBox="1"/>
          <p:nvPr/>
        </p:nvSpPr>
        <p:spPr>
          <a:xfrm>
            <a:off x="4498796" y="4653149"/>
            <a:ext cx="414068" cy="338554"/>
          </a:xfrm>
          <a:prstGeom prst="rect">
            <a:avLst/>
          </a:prstGeom>
          <a:noFill/>
        </p:spPr>
        <p:txBody>
          <a:bodyPr wrap="square" rtlCol="0">
            <a:spAutoFit/>
          </a:bodyPr>
          <a:lstStyle/>
          <a:p>
            <a:r>
              <a:rPr kumimoji="1" lang="en-US" altLang="ja-JP" sz="1600" dirty="0"/>
              <a:t>9</a:t>
            </a:r>
            <a:endParaRPr kumimoji="1" lang="ja-JP" altLang="en-US" sz="1600"/>
          </a:p>
        </p:txBody>
      </p:sp>
      <p:sp>
        <p:nvSpPr>
          <p:cNvPr id="40" name="テキスト ボックス 39">
            <a:extLst>
              <a:ext uri="{FF2B5EF4-FFF2-40B4-BE49-F238E27FC236}">
                <a16:creationId xmlns:a16="http://schemas.microsoft.com/office/drawing/2014/main" id="{42C21AD5-C7E1-A06E-94BB-6C3A43B34077}"/>
              </a:ext>
            </a:extLst>
          </p:cNvPr>
          <p:cNvSpPr txBox="1"/>
          <p:nvPr/>
        </p:nvSpPr>
        <p:spPr>
          <a:xfrm>
            <a:off x="4802225" y="4653149"/>
            <a:ext cx="558289" cy="338554"/>
          </a:xfrm>
          <a:prstGeom prst="rect">
            <a:avLst/>
          </a:prstGeom>
          <a:noFill/>
        </p:spPr>
        <p:txBody>
          <a:bodyPr wrap="square" rtlCol="0">
            <a:spAutoFit/>
          </a:bodyPr>
          <a:lstStyle/>
          <a:p>
            <a:r>
              <a:rPr kumimoji="1" lang="en-US" altLang="ja-JP" sz="1600" dirty="0"/>
              <a:t>10</a:t>
            </a:r>
            <a:endParaRPr kumimoji="1" lang="ja-JP" altLang="en-US" sz="1600"/>
          </a:p>
        </p:txBody>
      </p:sp>
      <p:cxnSp>
        <p:nvCxnSpPr>
          <p:cNvPr id="44" name="直線コネクタ 43">
            <a:extLst>
              <a:ext uri="{FF2B5EF4-FFF2-40B4-BE49-F238E27FC236}">
                <a16:creationId xmlns:a16="http://schemas.microsoft.com/office/drawing/2014/main" id="{098D3D3D-ADB8-A1E9-ED7A-CB65BA56B6F0}"/>
              </a:ext>
            </a:extLst>
          </p:cNvPr>
          <p:cNvCxnSpPr>
            <a:cxnSpLocks/>
          </p:cNvCxnSpPr>
          <p:nvPr/>
        </p:nvCxnSpPr>
        <p:spPr>
          <a:xfrm>
            <a:off x="1225989" y="2907102"/>
            <a:ext cx="3783006"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C4F294A-3F7B-064F-2474-1FFA89B35214}"/>
              </a:ext>
            </a:extLst>
          </p:cNvPr>
          <p:cNvSpPr txBox="1"/>
          <p:nvPr/>
        </p:nvSpPr>
        <p:spPr>
          <a:xfrm>
            <a:off x="2426059" y="2527235"/>
            <a:ext cx="1793731" cy="369332"/>
          </a:xfrm>
          <a:prstGeom prst="rect">
            <a:avLst/>
          </a:prstGeom>
          <a:noFill/>
        </p:spPr>
        <p:txBody>
          <a:bodyPr wrap="square" rtlCol="0">
            <a:spAutoFit/>
          </a:bodyPr>
          <a:lstStyle/>
          <a:p>
            <a:r>
              <a:rPr kumimoji="1" lang="en-US" altLang="ja-JP" dirty="0">
                <a:solidFill>
                  <a:srgbClr val="FF0000"/>
                </a:solidFill>
              </a:rPr>
              <a:t>1cm = 10mm</a:t>
            </a:r>
            <a:endParaRPr kumimoji="1" lang="ja-JP" altLang="en-US">
              <a:solidFill>
                <a:srgbClr val="FF0000"/>
              </a:solidFill>
            </a:endParaRPr>
          </a:p>
        </p:txBody>
      </p:sp>
      <p:sp>
        <p:nvSpPr>
          <p:cNvPr id="46" name="テキスト ボックス 45">
            <a:extLst>
              <a:ext uri="{FF2B5EF4-FFF2-40B4-BE49-F238E27FC236}">
                <a16:creationId xmlns:a16="http://schemas.microsoft.com/office/drawing/2014/main" id="{D14EECC4-687B-B266-F01D-E27E5672831E}"/>
              </a:ext>
            </a:extLst>
          </p:cNvPr>
          <p:cNvSpPr txBox="1"/>
          <p:nvPr/>
        </p:nvSpPr>
        <p:spPr>
          <a:xfrm>
            <a:off x="560353" y="4613592"/>
            <a:ext cx="655173" cy="369332"/>
          </a:xfrm>
          <a:prstGeom prst="rect">
            <a:avLst/>
          </a:prstGeom>
          <a:noFill/>
        </p:spPr>
        <p:txBody>
          <a:bodyPr wrap="square" rtlCol="0">
            <a:spAutoFit/>
          </a:bodyPr>
          <a:lstStyle/>
          <a:p>
            <a:r>
              <a:rPr kumimoji="1" lang="en-US" altLang="ja-JP" dirty="0"/>
              <a:t>mm</a:t>
            </a:r>
            <a:endParaRPr kumimoji="1" lang="ja-JP" altLang="en-US"/>
          </a:p>
        </p:txBody>
      </p:sp>
      <p:cxnSp>
        <p:nvCxnSpPr>
          <p:cNvPr id="65" name="直線コネクタ 64">
            <a:extLst>
              <a:ext uri="{FF2B5EF4-FFF2-40B4-BE49-F238E27FC236}">
                <a16:creationId xmlns:a16="http://schemas.microsoft.com/office/drawing/2014/main" id="{DF986F32-A1E7-3E61-93E4-BA211516127C}"/>
              </a:ext>
            </a:extLst>
          </p:cNvPr>
          <p:cNvCxnSpPr/>
          <p:nvPr/>
        </p:nvCxnSpPr>
        <p:spPr>
          <a:xfrm>
            <a:off x="4640935" y="3574847"/>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15DCFC4E-3E60-9140-DEE8-6CB67F0C15DC}"/>
              </a:ext>
            </a:extLst>
          </p:cNvPr>
          <p:cNvCxnSpPr>
            <a:cxnSpLocks/>
          </p:cNvCxnSpPr>
          <p:nvPr/>
        </p:nvCxnSpPr>
        <p:spPr>
          <a:xfrm>
            <a:off x="5008995" y="2630904"/>
            <a:ext cx="0" cy="202224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9C2F53E3-00CF-827F-CB72-BA79A0C37931}"/>
              </a:ext>
            </a:extLst>
          </p:cNvPr>
          <p:cNvSpPr txBox="1"/>
          <p:nvPr/>
        </p:nvSpPr>
        <p:spPr>
          <a:xfrm>
            <a:off x="1076120" y="4649637"/>
            <a:ext cx="558289" cy="338554"/>
          </a:xfrm>
          <a:prstGeom prst="rect">
            <a:avLst/>
          </a:prstGeom>
          <a:noFill/>
        </p:spPr>
        <p:txBody>
          <a:bodyPr wrap="square" rtlCol="0">
            <a:spAutoFit/>
          </a:bodyPr>
          <a:lstStyle/>
          <a:p>
            <a:r>
              <a:rPr kumimoji="1" lang="en-US" altLang="ja-JP" sz="1600" dirty="0"/>
              <a:t>0</a:t>
            </a:r>
            <a:endParaRPr kumimoji="1" lang="ja-JP" altLang="en-US" sz="1600"/>
          </a:p>
        </p:txBody>
      </p:sp>
      <p:cxnSp>
        <p:nvCxnSpPr>
          <p:cNvPr id="70" name="直線コネクタ 69">
            <a:extLst>
              <a:ext uri="{FF2B5EF4-FFF2-40B4-BE49-F238E27FC236}">
                <a16:creationId xmlns:a16="http://schemas.microsoft.com/office/drawing/2014/main" id="{4702857E-2726-F178-9AAD-311CBAAA2329}"/>
              </a:ext>
            </a:extLst>
          </p:cNvPr>
          <p:cNvCxnSpPr/>
          <p:nvPr/>
        </p:nvCxnSpPr>
        <p:spPr>
          <a:xfrm>
            <a:off x="5395861" y="3571336"/>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2F0E5895-37DD-8881-6A66-E48B5EBF4858}"/>
              </a:ext>
            </a:extLst>
          </p:cNvPr>
          <p:cNvCxnSpPr/>
          <p:nvPr/>
        </p:nvCxnSpPr>
        <p:spPr>
          <a:xfrm>
            <a:off x="5807941"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61A4F8EB-7625-6D31-A728-291502F0E4B2}"/>
              </a:ext>
            </a:extLst>
          </p:cNvPr>
          <p:cNvCxnSpPr/>
          <p:nvPr/>
        </p:nvCxnSpPr>
        <p:spPr>
          <a:xfrm>
            <a:off x="6198567"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629C8A4-7653-8720-0E0C-151E6E0E1FA4}"/>
              </a:ext>
            </a:extLst>
          </p:cNvPr>
          <p:cNvCxnSpPr/>
          <p:nvPr/>
        </p:nvCxnSpPr>
        <p:spPr>
          <a:xfrm>
            <a:off x="6584758"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CBFA5EEC-B08B-0311-781E-23E62DD33D96}"/>
              </a:ext>
            </a:extLst>
          </p:cNvPr>
          <p:cNvCxnSpPr/>
          <p:nvPr/>
        </p:nvCxnSpPr>
        <p:spPr>
          <a:xfrm>
            <a:off x="6961005"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2608E2D0-E800-8BF2-DAEB-687B84D02560}"/>
              </a:ext>
            </a:extLst>
          </p:cNvPr>
          <p:cNvCxnSpPr/>
          <p:nvPr/>
        </p:nvCxnSpPr>
        <p:spPr>
          <a:xfrm>
            <a:off x="7343443"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3FEF9FDF-2749-5C7D-C630-43D6E3C46B6A}"/>
              </a:ext>
            </a:extLst>
          </p:cNvPr>
          <p:cNvCxnSpPr/>
          <p:nvPr/>
        </p:nvCxnSpPr>
        <p:spPr>
          <a:xfrm>
            <a:off x="7714381"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C600BC60-A4EA-0184-14A8-41FD95EB38C2}"/>
              </a:ext>
            </a:extLst>
          </p:cNvPr>
          <p:cNvCxnSpPr/>
          <p:nvPr/>
        </p:nvCxnSpPr>
        <p:spPr>
          <a:xfrm>
            <a:off x="8079564" y="3571335"/>
            <a:ext cx="0" cy="1078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4F462C12-190A-8E3A-8218-A1B301728EBB}"/>
              </a:ext>
            </a:extLst>
          </p:cNvPr>
          <p:cNvCxnSpPr/>
          <p:nvPr/>
        </p:nvCxnSpPr>
        <p:spPr>
          <a:xfrm>
            <a:off x="8433682" y="3574847"/>
            <a:ext cx="0" cy="1078302"/>
          </a:xfrm>
          <a:prstGeom prst="line">
            <a:avLst/>
          </a:prstGeom>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732AE0C6-7C54-E542-8018-12375807AB5D}"/>
              </a:ext>
            </a:extLst>
          </p:cNvPr>
          <p:cNvSpPr txBox="1"/>
          <p:nvPr/>
        </p:nvSpPr>
        <p:spPr>
          <a:xfrm>
            <a:off x="5187277" y="4654762"/>
            <a:ext cx="414068" cy="338554"/>
          </a:xfrm>
          <a:prstGeom prst="rect">
            <a:avLst/>
          </a:prstGeom>
          <a:noFill/>
        </p:spPr>
        <p:txBody>
          <a:bodyPr wrap="square" rtlCol="0">
            <a:spAutoFit/>
          </a:bodyPr>
          <a:lstStyle/>
          <a:p>
            <a:r>
              <a:rPr kumimoji="1" lang="en-US" altLang="ja-JP" sz="1600" dirty="0"/>
              <a:t>11</a:t>
            </a:r>
            <a:endParaRPr kumimoji="1" lang="ja-JP" altLang="en-US" sz="1600"/>
          </a:p>
        </p:txBody>
      </p:sp>
      <p:sp>
        <p:nvSpPr>
          <p:cNvPr id="80" name="テキスト ボックス 79">
            <a:extLst>
              <a:ext uri="{FF2B5EF4-FFF2-40B4-BE49-F238E27FC236}">
                <a16:creationId xmlns:a16="http://schemas.microsoft.com/office/drawing/2014/main" id="{5595D3BA-FE49-E2A2-7C85-50739CAEB9D7}"/>
              </a:ext>
            </a:extLst>
          </p:cNvPr>
          <p:cNvSpPr txBox="1"/>
          <p:nvPr/>
        </p:nvSpPr>
        <p:spPr>
          <a:xfrm>
            <a:off x="5589062" y="4651251"/>
            <a:ext cx="414068" cy="338554"/>
          </a:xfrm>
          <a:prstGeom prst="rect">
            <a:avLst/>
          </a:prstGeom>
          <a:noFill/>
        </p:spPr>
        <p:txBody>
          <a:bodyPr wrap="square" rtlCol="0">
            <a:spAutoFit/>
          </a:bodyPr>
          <a:lstStyle/>
          <a:p>
            <a:r>
              <a:rPr kumimoji="1" lang="en-US" altLang="ja-JP" sz="1600" dirty="0"/>
              <a:t>12</a:t>
            </a:r>
            <a:endParaRPr kumimoji="1" lang="ja-JP" altLang="en-US" sz="1600"/>
          </a:p>
        </p:txBody>
      </p:sp>
      <p:sp>
        <p:nvSpPr>
          <p:cNvPr id="81" name="テキスト ボックス 80">
            <a:extLst>
              <a:ext uri="{FF2B5EF4-FFF2-40B4-BE49-F238E27FC236}">
                <a16:creationId xmlns:a16="http://schemas.microsoft.com/office/drawing/2014/main" id="{E8BA59EE-9B90-D7DD-0499-277C50C2C77C}"/>
              </a:ext>
            </a:extLst>
          </p:cNvPr>
          <p:cNvSpPr txBox="1"/>
          <p:nvPr/>
        </p:nvSpPr>
        <p:spPr>
          <a:xfrm>
            <a:off x="5994175" y="4649495"/>
            <a:ext cx="414068" cy="338554"/>
          </a:xfrm>
          <a:prstGeom prst="rect">
            <a:avLst/>
          </a:prstGeom>
          <a:noFill/>
        </p:spPr>
        <p:txBody>
          <a:bodyPr wrap="square" rtlCol="0">
            <a:spAutoFit/>
          </a:bodyPr>
          <a:lstStyle/>
          <a:p>
            <a:r>
              <a:rPr kumimoji="1" lang="en-US" altLang="ja-JP" sz="1600" dirty="0"/>
              <a:t>13</a:t>
            </a:r>
            <a:endParaRPr kumimoji="1" lang="ja-JP" altLang="en-US" sz="1600"/>
          </a:p>
        </p:txBody>
      </p:sp>
      <p:sp>
        <p:nvSpPr>
          <p:cNvPr id="82" name="テキスト ボックス 81">
            <a:extLst>
              <a:ext uri="{FF2B5EF4-FFF2-40B4-BE49-F238E27FC236}">
                <a16:creationId xmlns:a16="http://schemas.microsoft.com/office/drawing/2014/main" id="{C44BB285-BCF0-1374-04DE-A62B7D6CE381}"/>
              </a:ext>
            </a:extLst>
          </p:cNvPr>
          <p:cNvSpPr txBox="1"/>
          <p:nvPr/>
        </p:nvSpPr>
        <p:spPr>
          <a:xfrm>
            <a:off x="6376391" y="4649495"/>
            <a:ext cx="414068" cy="338554"/>
          </a:xfrm>
          <a:prstGeom prst="rect">
            <a:avLst/>
          </a:prstGeom>
          <a:noFill/>
        </p:spPr>
        <p:txBody>
          <a:bodyPr wrap="square" rtlCol="0">
            <a:spAutoFit/>
          </a:bodyPr>
          <a:lstStyle/>
          <a:p>
            <a:r>
              <a:rPr kumimoji="1" lang="en-US" altLang="ja-JP" sz="1600" dirty="0"/>
              <a:t>14</a:t>
            </a:r>
            <a:endParaRPr kumimoji="1" lang="ja-JP" altLang="en-US" sz="1600"/>
          </a:p>
        </p:txBody>
      </p:sp>
      <p:sp>
        <p:nvSpPr>
          <p:cNvPr id="83" name="テキスト ボックス 82">
            <a:extLst>
              <a:ext uri="{FF2B5EF4-FFF2-40B4-BE49-F238E27FC236}">
                <a16:creationId xmlns:a16="http://schemas.microsoft.com/office/drawing/2014/main" id="{4AAC080F-DD20-52FA-CF43-5B15C3D7E4BB}"/>
              </a:ext>
            </a:extLst>
          </p:cNvPr>
          <p:cNvSpPr txBox="1"/>
          <p:nvPr/>
        </p:nvSpPr>
        <p:spPr>
          <a:xfrm>
            <a:off x="6741059" y="4649493"/>
            <a:ext cx="414068" cy="338554"/>
          </a:xfrm>
          <a:prstGeom prst="rect">
            <a:avLst/>
          </a:prstGeom>
          <a:noFill/>
        </p:spPr>
        <p:txBody>
          <a:bodyPr wrap="square" rtlCol="0">
            <a:spAutoFit/>
          </a:bodyPr>
          <a:lstStyle/>
          <a:p>
            <a:r>
              <a:rPr kumimoji="1" lang="en-US" altLang="ja-JP" sz="1600" dirty="0"/>
              <a:t>15</a:t>
            </a:r>
            <a:endParaRPr kumimoji="1" lang="ja-JP" altLang="en-US" sz="1600"/>
          </a:p>
        </p:txBody>
      </p:sp>
      <p:sp>
        <p:nvSpPr>
          <p:cNvPr id="84" name="テキスト ボックス 83">
            <a:extLst>
              <a:ext uri="{FF2B5EF4-FFF2-40B4-BE49-F238E27FC236}">
                <a16:creationId xmlns:a16="http://schemas.microsoft.com/office/drawing/2014/main" id="{E0E394C0-35A6-E9C0-B15D-1532C7DBCDA1}"/>
              </a:ext>
            </a:extLst>
          </p:cNvPr>
          <p:cNvSpPr txBox="1"/>
          <p:nvPr/>
        </p:nvSpPr>
        <p:spPr>
          <a:xfrm>
            <a:off x="7127147" y="4649491"/>
            <a:ext cx="414068" cy="338554"/>
          </a:xfrm>
          <a:prstGeom prst="rect">
            <a:avLst/>
          </a:prstGeom>
          <a:noFill/>
        </p:spPr>
        <p:txBody>
          <a:bodyPr wrap="square" rtlCol="0">
            <a:spAutoFit/>
          </a:bodyPr>
          <a:lstStyle/>
          <a:p>
            <a:r>
              <a:rPr kumimoji="1" lang="en-US" altLang="ja-JP" sz="1600" dirty="0"/>
              <a:t>16</a:t>
            </a:r>
            <a:endParaRPr kumimoji="1" lang="ja-JP" altLang="en-US" sz="1600"/>
          </a:p>
        </p:txBody>
      </p:sp>
      <p:sp>
        <p:nvSpPr>
          <p:cNvPr id="85" name="テキスト ボックス 84">
            <a:extLst>
              <a:ext uri="{FF2B5EF4-FFF2-40B4-BE49-F238E27FC236}">
                <a16:creationId xmlns:a16="http://schemas.microsoft.com/office/drawing/2014/main" id="{3FB7C43C-48F7-3601-4ED2-A2599D5C4928}"/>
              </a:ext>
            </a:extLst>
          </p:cNvPr>
          <p:cNvSpPr txBox="1"/>
          <p:nvPr/>
        </p:nvSpPr>
        <p:spPr>
          <a:xfrm>
            <a:off x="7501087" y="4649489"/>
            <a:ext cx="414068" cy="338554"/>
          </a:xfrm>
          <a:prstGeom prst="rect">
            <a:avLst/>
          </a:prstGeom>
          <a:noFill/>
        </p:spPr>
        <p:txBody>
          <a:bodyPr wrap="square" rtlCol="0">
            <a:spAutoFit/>
          </a:bodyPr>
          <a:lstStyle/>
          <a:p>
            <a:r>
              <a:rPr kumimoji="1" lang="en-US" altLang="ja-JP" sz="1600" dirty="0"/>
              <a:t>17</a:t>
            </a:r>
            <a:endParaRPr kumimoji="1" lang="ja-JP" altLang="en-US" sz="1600"/>
          </a:p>
        </p:txBody>
      </p:sp>
      <p:sp>
        <p:nvSpPr>
          <p:cNvPr id="86" name="テキスト ボックス 85">
            <a:extLst>
              <a:ext uri="{FF2B5EF4-FFF2-40B4-BE49-F238E27FC236}">
                <a16:creationId xmlns:a16="http://schemas.microsoft.com/office/drawing/2014/main" id="{A1F8650E-508F-5294-B99A-AC148B2CA09F}"/>
              </a:ext>
            </a:extLst>
          </p:cNvPr>
          <p:cNvSpPr txBox="1"/>
          <p:nvPr/>
        </p:nvSpPr>
        <p:spPr>
          <a:xfrm>
            <a:off x="7884866" y="4649487"/>
            <a:ext cx="414068" cy="338554"/>
          </a:xfrm>
          <a:prstGeom prst="rect">
            <a:avLst/>
          </a:prstGeom>
          <a:noFill/>
        </p:spPr>
        <p:txBody>
          <a:bodyPr wrap="square" rtlCol="0">
            <a:spAutoFit/>
          </a:bodyPr>
          <a:lstStyle/>
          <a:p>
            <a:r>
              <a:rPr kumimoji="1" lang="en-US" altLang="ja-JP" sz="1600" dirty="0"/>
              <a:t>18</a:t>
            </a:r>
            <a:endParaRPr kumimoji="1" lang="ja-JP" altLang="en-US" sz="1600"/>
          </a:p>
        </p:txBody>
      </p:sp>
      <p:sp>
        <p:nvSpPr>
          <p:cNvPr id="87" name="テキスト ボックス 86">
            <a:extLst>
              <a:ext uri="{FF2B5EF4-FFF2-40B4-BE49-F238E27FC236}">
                <a16:creationId xmlns:a16="http://schemas.microsoft.com/office/drawing/2014/main" id="{88F0A573-0187-CED8-6940-004F0C7F90BE}"/>
              </a:ext>
            </a:extLst>
          </p:cNvPr>
          <p:cNvSpPr txBox="1"/>
          <p:nvPr/>
        </p:nvSpPr>
        <p:spPr>
          <a:xfrm>
            <a:off x="8241450" y="4649485"/>
            <a:ext cx="414068" cy="338554"/>
          </a:xfrm>
          <a:prstGeom prst="rect">
            <a:avLst/>
          </a:prstGeom>
          <a:noFill/>
        </p:spPr>
        <p:txBody>
          <a:bodyPr wrap="square" rtlCol="0">
            <a:spAutoFit/>
          </a:bodyPr>
          <a:lstStyle/>
          <a:p>
            <a:r>
              <a:rPr kumimoji="1" lang="en-US" altLang="ja-JP" sz="1600" dirty="0"/>
              <a:t>19</a:t>
            </a:r>
            <a:endParaRPr kumimoji="1" lang="ja-JP" altLang="en-US" sz="1600"/>
          </a:p>
        </p:txBody>
      </p:sp>
      <p:sp>
        <p:nvSpPr>
          <p:cNvPr id="88" name="テキスト ボックス 87">
            <a:extLst>
              <a:ext uri="{FF2B5EF4-FFF2-40B4-BE49-F238E27FC236}">
                <a16:creationId xmlns:a16="http://schemas.microsoft.com/office/drawing/2014/main" id="{89A9FF04-011C-1F82-66C4-45EB88E23BEA}"/>
              </a:ext>
            </a:extLst>
          </p:cNvPr>
          <p:cNvSpPr txBox="1"/>
          <p:nvPr/>
        </p:nvSpPr>
        <p:spPr>
          <a:xfrm>
            <a:off x="8606118" y="4649485"/>
            <a:ext cx="558289" cy="338554"/>
          </a:xfrm>
          <a:prstGeom prst="rect">
            <a:avLst/>
          </a:prstGeom>
          <a:noFill/>
        </p:spPr>
        <p:txBody>
          <a:bodyPr wrap="square" rtlCol="0">
            <a:spAutoFit/>
          </a:bodyPr>
          <a:lstStyle/>
          <a:p>
            <a:r>
              <a:rPr kumimoji="1" lang="en-US" altLang="ja-JP" sz="1600" dirty="0"/>
              <a:t>20</a:t>
            </a:r>
            <a:endParaRPr kumimoji="1" lang="ja-JP" altLang="en-US" sz="1600"/>
          </a:p>
        </p:txBody>
      </p:sp>
      <p:cxnSp>
        <p:nvCxnSpPr>
          <p:cNvPr id="89" name="直線コネクタ 88">
            <a:extLst>
              <a:ext uri="{FF2B5EF4-FFF2-40B4-BE49-F238E27FC236}">
                <a16:creationId xmlns:a16="http://schemas.microsoft.com/office/drawing/2014/main" id="{FF192080-3CB8-662B-AF4B-DBAC144592BC}"/>
              </a:ext>
            </a:extLst>
          </p:cNvPr>
          <p:cNvCxnSpPr>
            <a:cxnSpLocks/>
          </p:cNvCxnSpPr>
          <p:nvPr/>
        </p:nvCxnSpPr>
        <p:spPr>
          <a:xfrm>
            <a:off x="8793116" y="2104845"/>
            <a:ext cx="0" cy="253952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A7E4F86-E45E-AA64-9E03-DE73C27F2CC8}"/>
              </a:ext>
            </a:extLst>
          </p:cNvPr>
          <p:cNvCxnSpPr>
            <a:cxnSpLocks/>
          </p:cNvCxnSpPr>
          <p:nvPr/>
        </p:nvCxnSpPr>
        <p:spPr>
          <a:xfrm>
            <a:off x="5008995" y="2908387"/>
            <a:ext cx="3783006"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1" name="テキスト ボックス 90">
            <a:extLst>
              <a:ext uri="{FF2B5EF4-FFF2-40B4-BE49-F238E27FC236}">
                <a16:creationId xmlns:a16="http://schemas.microsoft.com/office/drawing/2014/main" id="{4E3EFD1F-AB8F-ADE5-691B-6BE0A3FCDACA}"/>
              </a:ext>
            </a:extLst>
          </p:cNvPr>
          <p:cNvSpPr txBox="1"/>
          <p:nvPr/>
        </p:nvSpPr>
        <p:spPr>
          <a:xfrm>
            <a:off x="6229196" y="2568465"/>
            <a:ext cx="1793731" cy="369332"/>
          </a:xfrm>
          <a:prstGeom prst="rect">
            <a:avLst/>
          </a:prstGeom>
          <a:noFill/>
        </p:spPr>
        <p:txBody>
          <a:bodyPr wrap="square" rtlCol="0">
            <a:spAutoFit/>
          </a:bodyPr>
          <a:lstStyle/>
          <a:p>
            <a:r>
              <a:rPr kumimoji="1" lang="en-US" altLang="ja-JP" dirty="0">
                <a:solidFill>
                  <a:srgbClr val="FF0000"/>
                </a:solidFill>
              </a:rPr>
              <a:t>1cm = 10mm</a:t>
            </a:r>
            <a:endParaRPr kumimoji="1" lang="ja-JP" altLang="en-US">
              <a:solidFill>
                <a:srgbClr val="FF0000"/>
              </a:solidFill>
            </a:endParaRPr>
          </a:p>
        </p:txBody>
      </p:sp>
      <p:cxnSp>
        <p:nvCxnSpPr>
          <p:cNvPr id="95" name="直線コネクタ 94">
            <a:extLst>
              <a:ext uri="{FF2B5EF4-FFF2-40B4-BE49-F238E27FC236}">
                <a16:creationId xmlns:a16="http://schemas.microsoft.com/office/drawing/2014/main" id="{CC5FC7A5-2294-F57C-3FD9-793AD779DC46}"/>
              </a:ext>
            </a:extLst>
          </p:cNvPr>
          <p:cNvCxnSpPr>
            <a:cxnSpLocks/>
          </p:cNvCxnSpPr>
          <p:nvPr/>
        </p:nvCxnSpPr>
        <p:spPr>
          <a:xfrm>
            <a:off x="1215526" y="2283125"/>
            <a:ext cx="7576475"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7" name="テキスト ボックス 96">
            <a:extLst>
              <a:ext uri="{FF2B5EF4-FFF2-40B4-BE49-F238E27FC236}">
                <a16:creationId xmlns:a16="http://schemas.microsoft.com/office/drawing/2014/main" id="{9B8BD715-57B2-867A-BB06-4BACF726DFCA}"/>
              </a:ext>
            </a:extLst>
          </p:cNvPr>
          <p:cNvSpPr txBox="1"/>
          <p:nvPr/>
        </p:nvSpPr>
        <p:spPr>
          <a:xfrm>
            <a:off x="4011266" y="1912180"/>
            <a:ext cx="2213730" cy="369332"/>
          </a:xfrm>
          <a:prstGeom prst="rect">
            <a:avLst/>
          </a:prstGeom>
          <a:noFill/>
        </p:spPr>
        <p:txBody>
          <a:bodyPr wrap="square" rtlCol="0">
            <a:spAutoFit/>
          </a:bodyPr>
          <a:lstStyle/>
          <a:p>
            <a:r>
              <a:rPr kumimoji="1" lang="en-US" altLang="ja-JP" dirty="0">
                <a:solidFill>
                  <a:srgbClr val="FF0000"/>
                </a:solidFill>
              </a:rPr>
              <a:t>2cm (1cm + 1cm)</a:t>
            </a:r>
            <a:endParaRPr kumimoji="1" lang="ja-JP" altLang="en-US">
              <a:solidFill>
                <a:srgbClr val="FF0000"/>
              </a:solidFill>
            </a:endParaRPr>
          </a:p>
        </p:txBody>
      </p:sp>
      <p:sp>
        <p:nvSpPr>
          <p:cNvPr id="98" name="テキスト ボックス 97">
            <a:extLst>
              <a:ext uri="{FF2B5EF4-FFF2-40B4-BE49-F238E27FC236}">
                <a16:creationId xmlns:a16="http://schemas.microsoft.com/office/drawing/2014/main" id="{923E8D5B-C609-9B40-35D3-8AFFF2A7766E}"/>
              </a:ext>
            </a:extLst>
          </p:cNvPr>
          <p:cNvSpPr txBox="1"/>
          <p:nvPr/>
        </p:nvSpPr>
        <p:spPr>
          <a:xfrm>
            <a:off x="8885262" y="4651251"/>
            <a:ext cx="1871130" cy="369332"/>
          </a:xfrm>
          <a:prstGeom prst="rect">
            <a:avLst/>
          </a:prstGeom>
          <a:noFill/>
        </p:spPr>
        <p:txBody>
          <a:bodyPr wrap="square" rtlCol="0">
            <a:spAutoFit/>
          </a:bodyPr>
          <a:lstStyle/>
          <a:p>
            <a:r>
              <a:rPr kumimoji="1" lang="ja-JP" altLang="en-US"/>
              <a:t>・・・</a:t>
            </a:r>
          </a:p>
        </p:txBody>
      </p:sp>
      <p:sp>
        <p:nvSpPr>
          <p:cNvPr id="99" name="テキスト ボックス 98">
            <a:extLst>
              <a:ext uri="{FF2B5EF4-FFF2-40B4-BE49-F238E27FC236}">
                <a16:creationId xmlns:a16="http://schemas.microsoft.com/office/drawing/2014/main" id="{4763CA92-DCB3-2B8D-38F0-59BBA90B89EF}"/>
              </a:ext>
            </a:extLst>
          </p:cNvPr>
          <p:cNvSpPr txBox="1"/>
          <p:nvPr/>
        </p:nvSpPr>
        <p:spPr>
          <a:xfrm>
            <a:off x="8864255" y="3642026"/>
            <a:ext cx="1871130" cy="369332"/>
          </a:xfrm>
          <a:prstGeom prst="rect">
            <a:avLst/>
          </a:prstGeom>
          <a:noFill/>
        </p:spPr>
        <p:txBody>
          <a:bodyPr wrap="square" rtlCol="0">
            <a:spAutoFit/>
          </a:bodyPr>
          <a:lstStyle/>
          <a:p>
            <a:r>
              <a:rPr kumimoji="1" lang="ja-JP" altLang="en-US"/>
              <a:t>・・・</a:t>
            </a:r>
          </a:p>
        </p:txBody>
      </p:sp>
      <p:cxnSp>
        <p:nvCxnSpPr>
          <p:cNvPr id="100" name="直線コネクタ 99">
            <a:extLst>
              <a:ext uri="{FF2B5EF4-FFF2-40B4-BE49-F238E27FC236}">
                <a16:creationId xmlns:a16="http://schemas.microsoft.com/office/drawing/2014/main" id="{289066E6-EF1F-8578-5E60-B235C98A5738}"/>
              </a:ext>
            </a:extLst>
          </p:cNvPr>
          <p:cNvCxnSpPr>
            <a:cxnSpLocks/>
          </p:cNvCxnSpPr>
          <p:nvPr/>
        </p:nvCxnSpPr>
        <p:spPr>
          <a:xfrm>
            <a:off x="10273983" y="1268083"/>
            <a:ext cx="0" cy="338316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49C4F7DA-47EE-9233-10F2-74FCBC53300F}"/>
              </a:ext>
            </a:extLst>
          </p:cNvPr>
          <p:cNvCxnSpPr>
            <a:cxnSpLocks/>
          </p:cNvCxnSpPr>
          <p:nvPr/>
        </p:nvCxnSpPr>
        <p:spPr>
          <a:xfrm>
            <a:off x="1215525" y="1607389"/>
            <a:ext cx="9058458" cy="0"/>
          </a:xfrm>
          <a:prstGeom prst="line">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05" name="テキスト ボックス 104">
            <a:extLst>
              <a:ext uri="{FF2B5EF4-FFF2-40B4-BE49-F238E27FC236}">
                <a16:creationId xmlns:a16="http://schemas.microsoft.com/office/drawing/2014/main" id="{F28AB2D0-CF93-0EA0-42F6-B202A0E26AD6}"/>
              </a:ext>
            </a:extLst>
          </p:cNvPr>
          <p:cNvSpPr txBox="1"/>
          <p:nvPr/>
        </p:nvSpPr>
        <p:spPr>
          <a:xfrm>
            <a:off x="5118564" y="1215513"/>
            <a:ext cx="1498519" cy="369332"/>
          </a:xfrm>
          <a:prstGeom prst="rect">
            <a:avLst/>
          </a:prstGeom>
          <a:noFill/>
        </p:spPr>
        <p:txBody>
          <a:bodyPr wrap="square" rtlCol="0">
            <a:spAutoFit/>
          </a:bodyPr>
          <a:lstStyle/>
          <a:p>
            <a:r>
              <a:rPr kumimoji="1" lang="en-US" altLang="ja-JP" dirty="0">
                <a:solidFill>
                  <a:srgbClr val="FF0000"/>
                </a:solidFill>
              </a:rPr>
              <a:t>100cm = 1m</a:t>
            </a:r>
            <a:endParaRPr kumimoji="1" lang="ja-JP" altLang="en-US">
              <a:solidFill>
                <a:srgbClr val="FF0000"/>
              </a:solidFill>
            </a:endParaRPr>
          </a:p>
        </p:txBody>
      </p:sp>
      <p:sp>
        <p:nvSpPr>
          <p:cNvPr id="106" name="右矢印 105">
            <a:extLst>
              <a:ext uri="{FF2B5EF4-FFF2-40B4-BE49-F238E27FC236}">
                <a16:creationId xmlns:a16="http://schemas.microsoft.com/office/drawing/2014/main" id="{65424623-8A6D-9E41-127E-4E726E8B9AE7}"/>
              </a:ext>
            </a:extLst>
          </p:cNvPr>
          <p:cNvSpPr/>
          <p:nvPr/>
        </p:nvSpPr>
        <p:spPr>
          <a:xfrm>
            <a:off x="2928874" y="5233360"/>
            <a:ext cx="1182519" cy="5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mm</a:t>
            </a:r>
            <a:endParaRPr kumimoji="1" lang="ja-JP" altLang="en-US"/>
          </a:p>
        </p:txBody>
      </p:sp>
      <p:sp>
        <p:nvSpPr>
          <p:cNvPr id="107" name="右矢印 106">
            <a:extLst>
              <a:ext uri="{FF2B5EF4-FFF2-40B4-BE49-F238E27FC236}">
                <a16:creationId xmlns:a16="http://schemas.microsoft.com/office/drawing/2014/main" id="{97084B94-8FE7-32BA-AF48-718001E5BED5}"/>
              </a:ext>
            </a:extLst>
          </p:cNvPr>
          <p:cNvSpPr/>
          <p:nvPr/>
        </p:nvSpPr>
        <p:spPr>
          <a:xfrm>
            <a:off x="2923565" y="5737527"/>
            <a:ext cx="2431998" cy="5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cm</a:t>
            </a:r>
            <a:endParaRPr kumimoji="1" lang="ja-JP" altLang="en-US"/>
          </a:p>
        </p:txBody>
      </p:sp>
      <p:sp>
        <p:nvSpPr>
          <p:cNvPr id="108" name="右矢印 107">
            <a:extLst>
              <a:ext uri="{FF2B5EF4-FFF2-40B4-BE49-F238E27FC236}">
                <a16:creationId xmlns:a16="http://schemas.microsoft.com/office/drawing/2014/main" id="{C35B2F36-9161-FDE1-65A4-937243516721}"/>
              </a:ext>
            </a:extLst>
          </p:cNvPr>
          <p:cNvSpPr/>
          <p:nvPr/>
        </p:nvSpPr>
        <p:spPr>
          <a:xfrm>
            <a:off x="2923565" y="6301405"/>
            <a:ext cx="4617650" cy="5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t>
            </a:r>
            <a:endParaRPr kumimoji="1" lang="ja-JP" altLang="en-US"/>
          </a:p>
        </p:txBody>
      </p:sp>
      <p:sp>
        <p:nvSpPr>
          <p:cNvPr id="109" name="テキスト ボックス 108">
            <a:extLst>
              <a:ext uri="{FF2B5EF4-FFF2-40B4-BE49-F238E27FC236}">
                <a16:creationId xmlns:a16="http://schemas.microsoft.com/office/drawing/2014/main" id="{0868332E-54B0-E687-0CFC-581AC818E076}"/>
              </a:ext>
            </a:extLst>
          </p:cNvPr>
          <p:cNvSpPr txBox="1"/>
          <p:nvPr/>
        </p:nvSpPr>
        <p:spPr>
          <a:xfrm>
            <a:off x="1382383" y="5342628"/>
            <a:ext cx="1555080" cy="369332"/>
          </a:xfrm>
          <a:prstGeom prst="rect">
            <a:avLst/>
          </a:prstGeom>
          <a:noFill/>
        </p:spPr>
        <p:txBody>
          <a:bodyPr wrap="square" rtlCol="0">
            <a:spAutoFit/>
          </a:bodyPr>
          <a:lstStyle/>
          <a:p>
            <a:r>
              <a:rPr kumimoji="1" lang="ja-JP" altLang="en-US"/>
              <a:t>ミリメートル</a:t>
            </a:r>
          </a:p>
        </p:txBody>
      </p:sp>
      <p:sp>
        <p:nvSpPr>
          <p:cNvPr id="110" name="テキスト ボックス 109">
            <a:extLst>
              <a:ext uri="{FF2B5EF4-FFF2-40B4-BE49-F238E27FC236}">
                <a16:creationId xmlns:a16="http://schemas.microsoft.com/office/drawing/2014/main" id="{7F238D7A-371E-A0F4-BCC7-1D4D7CAA95BE}"/>
              </a:ext>
            </a:extLst>
          </p:cNvPr>
          <p:cNvSpPr txBox="1"/>
          <p:nvPr/>
        </p:nvSpPr>
        <p:spPr>
          <a:xfrm>
            <a:off x="1139765" y="5837186"/>
            <a:ext cx="2040316" cy="369332"/>
          </a:xfrm>
          <a:prstGeom prst="rect">
            <a:avLst/>
          </a:prstGeom>
          <a:noFill/>
        </p:spPr>
        <p:txBody>
          <a:bodyPr wrap="square" rtlCol="0">
            <a:spAutoFit/>
          </a:bodyPr>
          <a:lstStyle/>
          <a:p>
            <a:r>
              <a:rPr kumimoji="1" lang="ja-JP" altLang="en-US"/>
              <a:t>センチメートル</a:t>
            </a:r>
          </a:p>
        </p:txBody>
      </p:sp>
      <p:sp>
        <p:nvSpPr>
          <p:cNvPr id="111" name="テキスト ボックス 110">
            <a:extLst>
              <a:ext uri="{FF2B5EF4-FFF2-40B4-BE49-F238E27FC236}">
                <a16:creationId xmlns:a16="http://schemas.microsoft.com/office/drawing/2014/main" id="{2ADCE06D-4687-A2A5-E027-9FFA2C0A083F}"/>
              </a:ext>
            </a:extLst>
          </p:cNvPr>
          <p:cNvSpPr txBox="1"/>
          <p:nvPr/>
        </p:nvSpPr>
        <p:spPr>
          <a:xfrm>
            <a:off x="1815221" y="6400809"/>
            <a:ext cx="2040316" cy="369332"/>
          </a:xfrm>
          <a:prstGeom prst="rect">
            <a:avLst/>
          </a:prstGeom>
          <a:noFill/>
        </p:spPr>
        <p:txBody>
          <a:bodyPr wrap="square" rtlCol="0">
            <a:spAutoFit/>
          </a:bodyPr>
          <a:lstStyle/>
          <a:p>
            <a:r>
              <a:rPr kumimoji="1" lang="ja-JP" altLang="en-US"/>
              <a:t>メートル</a:t>
            </a:r>
          </a:p>
        </p:txBody>
      </p:sp>
    </p:spTree>
    <p:extLst>
      <p:ext uri="{BB962C8B-B14F-4D97-AF65-F5344CB8AC3E}">
        <p14:creationId xmlns:p14="http://schemas.microsoft.com/office/powerpoint/2010/main" val="881477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NTT-EAST</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Machine room Power Consumption Management</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69EE1C66-BC96-D03B-32D4-CE38DCA93567}"/>
              </a:ext>
            </a:extLst>
          </p:cNvPr>
          <p:cNvSpPr txBox="1"/>
          <p:nvPr/>
        </p:nvSpPr>
        <p:spPr>
          <a:xfrm>
            <a:off x="293297" y="1155939"/>
            <a:ext cx="8376250" cy="1015663"/>
          </a:xfrm>
          <a:prstGeom prst="rect">
            <a:avLst/>
          </a:prstGeom>
          <a:solidFill>
            <a:srgbClr val="0070C0"/>
          </a:solidFill>
        </p:spPr>
        <p:txBody>
          <a:bodyPr wrap="square" rtlCol="0">
            <a:spAutoFit/>
          </a:bodyPr>
          <a:lstStyle/>
          <a:p>
            <a:r>
              <a:rPr kumimoji="1" lang="ja-JP" altLang="en-US" sz="2400">
                <a:solidFill>
                  <a:schemeClr val="bg1"/>
                </a:solidFill>
              </a:rPr>
              <a:t>空調温度最適化の考え方</a:t>
            </a:r>
            <a:endParaRPr kumimoji="1" lang="en-US" altLang="ja-JP" sz="2400" dirty="0">
              <a:solidFill>
                <a:schemeClr val="bg1"/>
              </a:solidFill>
            </a:endParaRPr>
          </a:p>
          <a:p>
            <a:endParaRPr kumimoji="1" lang="en-US" altLang="ja-JP" dirty="0">
              <a:solidFill>
                <a:schemeClr val="bg1"/>
              </a:solidFill>
            </a:endParaRPr>
          </a:p>
          <a:p>
            <a:r>
              <a:rPr kumimoji="1" lang="ja-JP" altLang="en-US">
                <a:solidFill>
                  <a:schemeClr val="bg1"/>
                </a:solidFill>
              </a:rPr>
              <a:t>温度と空調機・機器消費電力の相関</a:t>
            </a:r>
            <a:endParaRPr kumimoji="1" lang="en-US" altLang="ja-JP" dirty="0">
              <a:solidFill>
                <a:schemeClr val="bg1"/>
              </a:solidFill>
            </a:endParaRPr>
          </a:p>
        </p:txBody>
      </p:sp>
      <p:sp>
        <p:nvSpPr>
          <p:cNvPr id="5" name="テキスト ボックス 4">
            <a:extLst>
              <a:ext uri="{FF2B5EF4-FFF2-40B4-BE49-F238E27FC236}">
                <a16:creationId xmlns:a16="http://schemas.microsoft.com/office/drawing/2014/main" id="{153E6EFD-DBE7-A56A-D5AE-8E499C45CF99}"/>
              </a:ext>
            </a:extLst>
          </p:cNvPr>
          <p:cNvSpPr txBox="1"/>
          <p:nvPr/>
        </p:nvSpPr>
        <p:spPr>
          <a:xfrm>
            <a:off x="119968" y="5017789"/>
            <a:ext cx="10515600" cy="1477328"/>
          </a:xfrm>
          <a:prstGeom prst="rect">
            <a:avLst/>
          </a:prstGeom>
          <a:noFill/>
        </p:spPr>
        <p:txBody>
          <a:bodyPr wrap="square" rtlCol="0">
            <a:spAutoFit/>
          </a:bodyPr>
          <a:lstStyle/>
          <a:p>
            <a:r>
              <a:rPr kumimoji="1" lang="en-US" altLang="ja-JP" dirty="0"/>
              <a:t>【</a:t>
            </a:r>
            <a:r>
              <a:rPr kumimoji="1" lang="ja-JP" altLang="en-US"/>
              <a:t>確認事項</a:t>
            </a:r>
            <a:r>
              <a:rPr kumimoji="1" lang="en-US" altLang="ja-JP" dirty="0"/>
              <a:t>】</a:t>
            </a:r>
          </a:p>
          <a:p>
            <a:pPr marL="285750" indent="-285750">
              <a:buFont typeface="Arial" panose="020B0604020202020204" pitchFamily="34" charset="0"/>
              <a:buChar char="•"/>
            </a:pPr>
            <a:r>
              <a:rPr kumimoji="1" lang="ja-JP" altLang="en-US"/>
              <a:t>最適化の考え方として、一つの温度センサでも</a:t>
            </a:r>
            <a:r>
              <a:rPr kumimoji="1" lang="en-US" altLang="ja-JP" dirty="0"/>
              <a:t>30</a:t>
            </a:r>
            <a:r>
              <a:rPr kumimoji="1" lang="ja-JP" altLang="en-US"/>
              <a:t>度を超えないようにする理解で合っているか</a:t>
            </a:r>
            <a:endParaRPr kumimoji="1" lang="en-US" altLang="ja-JP" dirty="0"/>
          </a:p>
          <a:p>
            <a:pPr marL="285750" indent="-285750">
              <a:buFont typeface="Arial" panose="020B0604020202020204" pitchFamily="34" charset="0"/>
              <a:buChar char="•"/>
            </a:pPr>
            <a:r>
              <a:rPr kumimoji="1" lang="ja-JP" altLang="en-US"/>
              <a:t>空調機で設定可能な温度は何か？（設定温度、吹出温度など）</a:t>
            </a:r>
            <a:endParaRPr kumimoji="1" lang="en-US" altLang="ja-JP" dirty="0"/>
          </a:p>
          <a:p>
            <a:pPr marL="285750" indent="-285750">
              <a:buFont typeface="Arial" panose="020B0604020202020204" pitchFamily="34" charset="0"/>
              <a:buChar char="•"/>
            </a:pPr>
            <a:r>
              <a:rPr kumimoji="1" lang="ja-JP" altLang="en-US"/>
              <a:t>現在の設定温度を人手を使わず取得する方法はないか</a:t>
            </a:r>
            <a:endParaRPr kumimoji="1" lang="en-US" altLang="ja-JP" dirty="0"/>
          </a:p>
          <a:p>
            <a:endParaRPr kumimoji="1" lang="en-US" altLang="ja-JP" dirty="0"/>
          </a:p>
        </p:txBody>
      </p:sp>
      <p:graphicFrame>
        <p:nvGraphicFramePr>
          <p:cNvPr id="6" name="表 5">
            <a:extLst>
              <a:ext uri="{FF2B5EF4-FFF2-40B4-BE49-F238E27FC236}">
                <a16:creationId xmlns:a16="http://schemas.microsoft.com/office/drawing/2014/main" id="{8B2D6F0A-1F55-73B0-D1EE-C4813DA93A83}"/>
              </a:ext>
            </a:extLst>
          </p:cNvPr>
          <p:cNvGraphicFramePr>
            <a:graphicFrameLocks noGrp="1"/>
          </p:cNvGraphicFramePr>
          <p:nvPr>
            <p:extLst>
              <p:ext uri="{D42A27DB-BD31-4B8C-83A1-F6EECF244321}">
                <p14:modId xmlns:p14="http://schemas.microsoft.com/office/powerpoint/2010/main" val="1930865054"/>
              </p:ext>
            </p:extLst>
          </p:nvPr>
        </p:nvGraphicFramePr>
        <p:xfrm>
          <a:off x="254157" y="2278792"/>
          <a:ext cx="11054270" cy="2431926"/>
        </p:xfrm>
        <a:graphic>
          <a:graphicData uri="http://schemas.openxmlformats.org/drawingml/2006/table">
            <a:tbl>
              <a:tblPr firstRow="1" bandRow="1">
                <a:tableStyleId>{5C22544A-7EE6-4342-B048-85BDC9FD1C3A}</a:tableStyleId>
              </a:tblPr>
              <a:tblGrid>
                <a:gridCol w="2210854">
                  <a:extLst>
                    <a:ext uri="{9D8B030D-6E8A-4147-A177-3AD203B41FA5}">
                      <a16:colId xmlns:a16="http://schemas.microsoft.com/office/drawing/2014/main" val="1680152058"/>
                    </a:ext>
                  </a:extLst>
                </a:gridCol>
                <a:gridCol w="2210854">
                  <a:extLst>
                    <a:ext uri="{9D8B030D-6E8A-4147-A177-3AD203B41FA5}">
                      <a16:colId xmlns:a16="http://schemas.microsoft.com/office/drawing/2014/main" val="1205656654"/>
                    </a:ext>
                  </a:extLst>
                </a:gridCol>
                <a:gridCol w="2210854">
                  <a:extLst>
                    <a:ext uri="{9D8B030D-6E8A-4147-A177-3AD203B41FA5}">
                      <a16:colId xmlns:a16="http://schemas.microsoft.com/office/drawing/2014/main" val="3576729316"/>
                    </a:ext>
                  </a:extLst>
                </a:gridCol>
                <a:gridCol w="2210854">
                  <a:extLst>
                    <a:ext uri="{9D8B030D-6E8A-4147-A177-3AD203B41FA5}">
                      <a16:colId xmlns:a16="http://schemas.microsoft.com/office/drawing/2014/main" val="3323644241"/>
                    </a:ext>
                  </a:extLst>
                </a:gridCol>
                <a:gridCol w="2210854">
                  <a:extLst>
                    <a:ext uri="{9D8B030D-6E8A-4147-A177-3AD203B41FA5}">
                      <a16:colId xmlns:a16="http://schemas.microsoft.com/office/drawing/2014/main" val="43999983"/>
                    </a:ext>
                  </a:extLst>
                </a:gridCol>
              </a:tblGrid>
              <a:tr h="548417">
                <a:tc>
                  <a:txBody>
                    <a:bodyPr/>
                    <a:lstStyle/>
                    <a:p>
                      <a:r>
                        <a:rPr kumimoji="1" lang="en-US" altLang="ja-JP" dirty="0"/>
                        <a:t>Temperature adjustment</a:t>
                      </a:r>
                      <a:endParaRPr kumimoji="1" lang="ja-JP" altLang="en-US"/>
                    </a:p>
                  </a:txBody>
                  <a:tcPr/>
                </a:tc>
                <a:tc>
                  <a:txBody>
                    <a:bodyPr/>
                    <a:lstStyle/>
                    <a:p>
                      <a:r>
                        <a:rPr kumimoji="1" lang="en-US" altLang="ja-JP" dirty="0"/>
                        <a:t>Temperature</a:t>
                      </a:r>
                      <a:endParaRPr kumimoji="1" lang="ja-JP" altLang="en-US"/>
                    </a:p>
                  </a:txBody>
                  <a:tcPr/>
                </a:tc>
                <a:tc>
                  <a:txBody>
                    <a:bodyPr/>
                    <a:lstStyle/>
                    <a:p>
                      <a:r>
                        <a:rPr kumimoji="1" lang="en-US" altLang="ja-JP" dirty="0"/>
                        <a:t>Aircon Power Consumption (kWh)</a:t>
                      </a:r>
                      <a:endParaRPr kumimoji="1" lang="ja-JP" altLang="en-US"/>
                    </a:p>
                  </a:txBody>
                  <a:tcPr/>
                </a:tc>
                <a:tc>
                  <a:txBody>
                    <a:bodyPr/>
                    <a:lstStyle/>
                    <a:p>
                      <a:r>
                        <a:rPr kumimoji="1" lang="en-US" altLang="ja-JP" dirty="0"/>
                        <a:t>Machine Power Consumption (kWh)</a:t>
                      </a:r>
                      <a:endParaRPr kumimoji="1" lang="ja-JP" altLang="en-US"/>
                    </a:p>
                  </a:txBody>
                  <a:tcPr/>
                </a:tc>
                <a:tc>
                  <a:txBody>
                    <a:bodyPr/>
                    <a:lstStyle/>
                    <a:p>
                      <a:r>
                        <a:rPr kumimoji="1" lang="en-US" altLang="ja-JP" dirty="0"/>
                        <a:t>Total Power Consumption (kWh)</a:t>
                      </a:r>
                      <a:endParaRPr kumimoji="1" lang="ja-JP" altLang="en-US"/>
                    </a:p>
                  </a:txBody>
                  <a:tcPr/>
                </a:tc>
                <a:extLst>
                  <a:ext uri="{0D108BD9-81ED-4DB2-BD59-A6C34878D82A}">
                    <a16:rowId xmlns:a16="http://schemas.microsoft.com/office/drawing/2014/main" val="831946053"/>
                  </a:ext>
                </a:extLst>
              </a:tr>
              <a:tr h="895923">
                <a:tc>
                  <a:txBody>
                    <a:bodyPr/>
                    <a:lstStyle/>
                    <a:p>
                      <a:pPr algn="ctr"/>
                      <a:r>
                        <a:rPr kumimoji="1" lang="en-US" altLang="ja-JP" sz="2800" dirty="0">
                          <a:solidFill>
                            <a:srgbClr val="FF0000"/>
                          </a:solidFill>
                        </a:rPr>
                        <a:t>Up</a:t>
                      </a:r>
                      <a:endParaRPr kumimoji="1" lang="ja-JP" altLang="en-US" sz="2800">
                        <a:solidFill>
                          <a:srgbClr val="FF0000"/>
                        </a:solidFill>
                      </a:endParaRPr>
                    </a:p>
                  </a:txBody>
                  <a:tcPr anchor="ct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ctr"/>
                      <a:r>
                        <a:rPr kumimoji="1" lang="en-US" altLang="ja-JP" sz="2400" dirty="0">
                          <a:solidFill>
                            <a:srgbClr val="FF0000"/>
                          </a:solidFill>
                        </a:rPr>
                        <a:t>???</a:t>
                      </a:r>
                      <a:endParaRPr kumimoji="1" lang="ja-JP" altLang="en-US" sz="2400">
                        <a:solidFill>
                          <a:srgbClr val="FF0000"/>
                        </a:solidFill>
                      </a:endParaRPr>
                    </a:p>
                  </a:txBody>
                  <a:tcPr anchor="ctr"/>
                </a:tc>
                <a:extLst>
                  <a:ext uri="{0D108BD9-81ED-4DB2-BD59-A6C34878D82A}">
                    <a16:rowId xmlns:a16="http://schemas.microsoft.com/office/drawing/2014/main" val="2380713369"/>
                  </a:ext>
                </a:extLst>
              </a:tr>
              <a:tr h="895923">
                <a:tc>
                  <a:txBody>
                    <a:bodyPr/>
                    <a:lstStyle/>
                    <a:p>
                      <a:pPr algn="ctr"/>
                      <a:r>
                        <a:rPr kumimoji="1" lang="en-US" altLang="ja-JP" sz="2800" dirty="0">
                          <a:solidFill>
                            <a:srgbClr val="518ADC"/>
                          </a:solidFill>
                        </a:rPr>
                        <a:t>Down</a:t>
                      </a:r>
                      <a:endParaRPr kumimoji="1" lang="ja-JP" altLang="en-US" sz="2800">
                        <a:solidFill>
                          <a:srgbClr val="518ADC"/>
                        </a:solidFill>
                      </a:endParaRPr>
                    </a:p>
                  </a:txBody>
                  <a:tcPr anchor="ct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pPr algn="ctr"/>
                      <a:r>
                        <a:rPr kumimoji="1" lang="en-US" altLang="ja-JP" sz="2400" dirty="0">
                          <a:solidFill>
                            <a:srgbClr val="FF0000"/>
                          </a:solidFill>
                        </a:rPr>
                        <a:t>???</a:t>
                      </a:r>
                      <a:endParaRPr kumimoji="1" lang="ja-JP" altLang="en-US" sz="2400">
                        <a:solidFill>
                          <a:srgbClr val="FF0000"/>
                        </a:solidFill>
                      </a:endParaRPr>
                    </a:p>
                  </a:txBody>
                  <a:tcPr anchor="ctr"/>
                </a:tc>
                <a:extLst>
                  <a:ext uri="{0D108BD9-81ED-4DB2-BD59-A6C34878D82A}">
                    <a16:rowId xmlns:a16="http://schemas.microsoft.com/office/drawing/2014/main" val="906253250"/>
                  </a:ext>
                </a:extLst>
              </a:tr>
            </a:tbl>
          </a:graphicData>
        </a:graphic>
      </p:graphicFrame>
      <p:sp>
        <p:nvSpPr>
          <p:cNvPr id="7" name="下矢印 6">
            <a:extLst>
              <a:ext uri="{FF2B5EF4-FFF2-40B4-BE49-F238E27FC236}">
                <a16:creationId xmlns:a16="http://schemas.microsoft.com/office/drawing/2014/main" id="{DF497E9B-C429-CF06-5520-6FA818739DB3}"/>
              </a:ext>
            </a:extLst>
          </p:cNvPr>
          <p:cNvSpPr/>
          <p:nvPr/>
        </p:nvSpPr>
        <p:spPr>
          <a:xfrm rot="10800000">
            <a:off x="3266333" y="3094894"/>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a:extLst>
              <a:ext uri="{FF2B5EF4-FFF2-40B4-BE49-F238E27FC236}">
                <a16:creationId xmlns:a16="http://schemas.microsoft.com/office/drawing/2014/main" id="{60CCC8E6-C05E-C3C0-35E5-162633A385A4}"/>
              </a:ext>
            </a:extLst>
          </p:cNvPr>
          <p:cNvSpPr/>
          <p:nvPr/>
        </p:nvSpPr>
        <p:spPr>
          <a:xfrm>
            <a:off x="3252553" y="4052788"/>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下矢印 8">
            <a:extLst>
              <a:ext uri="{FF2B5EF4-FFF2-40B4-BE49-F238E27FC236}">
                <a16:creationId xmlns:a16="http://schemas.microsoft.com/office/drawing/2014/main" id="{EF5F396F-7C1E-633E-EF6E-AE6CD2A97BD4}"/>
              </a:ext>
            </a:extLst>
          </p:cNvPr>
          <p:cNvSpPr/>
          <p:nvPr/>
        </p:nvSpPr>
        <p:spPr>
          <a:xfrm>
            <a:off x="9755673" y="4750121"/>
            <a:ext cx="879895" cy="4917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2368234B-2072-E2F5-DD71-74F045996AAF}"/>
              </a:ext>
            </a:extLst>
          </p:cNvPr>
          <p:cNvCxnSpPr>
            <a:cxnSpLocks/>
          </p:cNvCxnSpPr>
          <p:nvPr/>
        </p:nvCxnSpPr>
        <p:spPr>
          <a:xfrm>
            <a:off x="6083215" y="3776116"/>
            <a:ext cx="1533108" cy="0"/>
          </a:xfrm>
          <a:prstGeom prst="straightConnector1">
            <a:avLst/>
          </a:prstGeom>
          <a:ln w="76200">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89E0B534-2E9A-D44F-8191-6BDF319C6067}"/>
              </a:ext>
            </a:extLst>
          </p:cNvPr>
          <p:cNvSpPr txBox="1"/>
          <p:nvPr/>
        </p:nvSpPr>
        <p:spPr>
          <a:xfrm>
            <a:off x="6370761" y="3896243"/>
            <a:ext cx="1173192" cy="369332"/>
          </a:xfrm>
          <a:prstGeom prst="rect">
            <a:avLst/>
          </a:prstGeom>
          <a:noFill/>
        </p:spPr>
        <p:txBody>
          <a:bodyPr wrap="square" rtlCol="0">
            <a:spAutoFit/>
          </a:bodyPr>
          <a:lstStyle/>
          <a:p>
            <a:r>
              <a:rPr kumimoji="1" lang="en-US" altLang="ja-JP" dirty="0"/>
              <a:t>Trade off</a:t>
            </a:r>
            <a:endParaRPr kumimoji="1" lang="ja-JP" altLang="en-US"/>
          </a:p>
        </p:txBody>
      </p:sp>
      <p:sp>
        <p:nvSpPr>
          <p:cNvPr id="12" name="下矢印 11">
            <a:extLst>
              <a:ext uri="{FF2B5EF4-FFF2-40B4-BE49-F238E27FC236}">
                <a16:creationId xmlns:a16="http://schemas.microsoft.com/office/drawing/2014/main" id="{3B001989-BCC3-BC46-CF9B-45C8CB1B9DD1}"/>
              </a:ext>
            </a:extLst>
          </p:cNvPr>
          <p:cNvSpPr/>
          <p:nvPr/>
        </p:nvSpPr>
        <p:spPr>
          <a:xfrm rot="10800000">
            <a:off x="7674549" y="3094894"/>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a:extLst>
              <a:ext uri="{FF2B5EF4-FFF2-40B4-BE49-F238E27FC236}">
                <a16:creationId xmlns:a16="http://schemas.microsoft.com/office/drawing/2014/main" id="{6E3B8FA0-93D9-95A6-565D-A3E02736E57B}"/>
              </a:ext>
            </a:extLst>
          </p:cNvPr>
          <p:cNvSpPr/>
          <p:nvPr/>
        </p:nvSpPr>
        <p:spPr>
          <a:xfrm>
            <a:off x="5456661" y="3121942"/>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下矢印 13">
            <a:extLst>
              <a:ext uri="{FF2B5EF4-FFF2-40B4-BE49-F238E27FC236}">
                <a16:creationId xmlns:a16="http://schemas.microsoft.com/office/drawing/2014/main" id="{F1F3E87B-70B1-C6BB-765E-FD70A4C22AE2}"/>
              </a:ext>
            </a:extLst>
          </p:cNvPr>
          <p:cNvSpPr/>
          <p:nvPr/>
        </p:nvSpPr>
        <p:spPr>
          <a:xfrm>
            <a:off x="7680300" y="4052787"/>
            <a:ext cx="606010" cy="4255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下矢印 14">
            <a:extLst>
              <a:ext uri="{FF2B5EF4-FFF2-40B4-BE49-F238E27FC236}">
                <a16:creationId xmlns:a16="http://schemas.microsoft.com/office/drawing/2014/main" id="{5D97FF19-E6C5-A102-EAB3-C43B3B510F8D}"/>
              </a:ext>
            </a:extLst>
          </p:cNvPr>
          <p:cNvSpPr/>
          <p:nvPr/>
        </p:nvSpPr>
        <p:spPr>
          <a:xfrm rot="10800000">
            <a:off x="5487808" y="4048473"/>
            <a:ext cx="578450" cy="42557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827E4863-CC3B-0B33-47E8-05EFFAB0D70B}"/>
              </a:ext>
            </a:extLst>
          </p:cNvPr>
          <p:cNvSpPr/>
          <p:nvPr/>
        </p:nvSpPr>
        <p:spPr>
          <a:xfrm>
            <a:off x="8962044" y="2171602"/>
            <a:ext cx="2467154" cy="275182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AE968897-B9F9-AF75-A195-03AFDEEA3ADE}"/>
              </a:ext>
            </a:extLst>
          </p:cNvPr>
          <p:cNvSpPr/>
          <p:nvPr/>
        </p:nvSpPr>
        <p:spPr>
          <a:xfrm>
            <a:off x="624770" y="6198579"/>
            <a:ext cx="5484808" cy="378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現在の設定温度は考慮に入れる必要はないか？</a:t>
            </a:r>
          </a:p>
        </p:txBody>
      </p:sp>
    </p:spTree>
    <p:extLst>
      <p:ext uri="{BB962C8B-B14F-4D97-AF65-F5344CB8AC3E}">
        <p14:creationId xmlns:p14="http://schemas.microsoft.com/office/powerpoint/2010/main" val="3689889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Processing time</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5" name="テキスト ボックス 4">
            <a:extLst>
              <a:ext uri="{FF2B5EF4-FFF2-40B4-BE49-F238E27FC236}">
                <a16:creationId xmlns:a16="http://schemas.microsoft.com/office/drawing/2014/main" id="{153E6EFD-DBE7-A56A-D5AE-8E499C45CF99}"/>
              </a:ext>
            </a:extLst>
          </p:cNvPr>
          <p:cNvSpPr txBox="1"/>
          <p:nvPr/>
        </p:nvSpPr>
        <p:spPr>
          <a:xfrm>
            <a:off x="0" y="1403986"/>
            <a:ext cx="2250454" cy="369332"/>
          </a:xfrm>
          <a:prstGeom prst="rect">
            <a:avLst/>
          </a:prstGeom>
          <a:noFill/>
        </p:spPr>
        <p:txBody>
          <a:bodyPr wrap="square" rtlCol="0">
            <a:spAutoFit/>
          </a:bodyPr>
          <a:lstStyle/>
          <a:p>
            <a:r>
              <a:rPr kumimoji="1" lang="en-US" altLang="ja-JP" dirty="0"/>
              <a:t>PM Data ingested</a:t>
            </a:r>
          </a:p>
        </p:txBody>
      </p:sp>
      <p:sp>
        <p:nvSpPr>
          <p:cNvPr id="17" name="正方形/長方形 16">
            <a:extLst>
              <a:ext uri="{FF2B5EF4-FFF2-40B4-BE49-F238E27FC236}">
                <a16:creationId xmlns:a16="http://schemas.microsoft.com/office/drawing/2014/main" id="{AE968897-B9F9-AF75-A195-03AFDEEA3ADE}"/>
              </a:ext>
            </a:extLst>
          </p:cNvPr>
          <p:cNvSpPr/>
          <p:nvPr/>
        </p:nvSpPr>
        <p:spPr>
          <a:xfrm>
            <a:off x="2401811" y="1288120"/>
            <a:ext cx="2161561" cy="6010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Data transformation</a:t>
            </a:r>
            <a:endParaRPr kumimoji="1" lang="ja-JP" altLang="en-US"/>
          </a:p>
        </p:txBody>
      </p:sp>
      <p:sp>
        <p:nvSpPr>
          <p:cNvPr id="3" name="正方形/長方形 2">
            <a:extLst>
              <a:ext uri="{FF2B5EF4-FFF2-40B4-BE49-F238E27FC236}">
                <a16:creationId xmlns:a16="http://schemas.microsoft.com/office/drawing/2014/main" id="{146DC82E-AC19-5D18-D1D1-6939BD726056}"/>
              </a:ext>
            </a:extLst>
          </p:cNvPr>
          <p:cNvSpPr/>
          <p:nvPr/>
        </p:nvSpPr>
        <p:spPr>
          <a:xfrm>
            <a:off x="2401810" y="2444057"/>
            <a:ext cx="2161561" cy="6010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KPI Calculation</a:t>
            </a:r>
            <a:endParaRPr kumimoji="1" lang="ja-JP" altLang="en-US"/>
          </a:p>
        </p:txBody>
      </p:sp>
      <p:sp>
        <p:nvSpPr>
          <p:cNvPr id="18" name="正方形/長方形 17">
            <a:extLst>
              <a:ext uri="{FF2B5EF4-FFF2-40B4-BE49-F238E27FC236}">
                <a16:creationId xmlns:a16="http://schemas.microsoft.com/office/drawing/2014/main" id="{1F0CF8BF-4F53-603E-2A25-EC5BEF0E4CA9}"/>
              </a:ext>
            </a:extLst>
          </p:cNvPr>
          <p:cNvSpPr/>
          <p:nvPr/>
        </p:nvSpPr>
        <p:spPr>
          <a:xfrm>
            <a:off x="2384161" y="3599994"/>
            <a:ext cx="2161561" cy="6010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Feature Calculation</a:t>
            </a:r>
            <a:endParaRPr kumimoji="1" lang="ja-JP" altLang="en-US"/>
          </a:p>
        </p:txBody>
      </p:sp>
      <p:sp>
        <p:nvSpPr>
          <p:cNvPr id="19" name="正方形/長方形 18">
            <a:extLst>
              <a:ext uri="{FF2B5EF4-FFF2-40B4-BE49-F238E27FC236}">
                <a16:creationId xmlns:a16="http://schemas.microsoft.com/office/drawing/2014/main" id="{6804BAD7-8772-F5A8-4748-7282978938F5}"/>
              </a:ext>
            </a:extLst>
          </p:cNvPr>
          <p:cNvSpPr/>
          <p:nvPr/>
        </p:nvSpPr>
        <p:spPr>
          <a:xfrm>
            <a:off x="2384160" y="4755931"/>
            <a:ext cx="2161561" cy="6010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Anomaly Detection</a:t>
            </a:r>
          </a:p>
          <a:p>
            <a:pPr algn="ctr"/>
            <a:r>
              <a:rPr kumimoji="1" lang="en-US" altLang="ja-JP" dirty="0"/>
              <a:t>Incident</a:t>
            </a:r>
            <a:endParaRPr kumimoji="1" lang="ja-JP" altLang="en-US"/>
          </a:p>
        </p:txBody>
      </p:sp>
      <p:sp>
        <p:nvSpPr>
          <p:cNvPr id="20" name="正方形/長方形 19">
            <a:extLst>
              <a:ext uri="{FF2B5EF4-FFF2-40B4-BE49-F238E27FC236}">
                <a16:creationId xmlns:a16="http://schemas.microsoft.com/office/drawing/2014/main" id="{6D36D199-6418-E56B-D732-D501F55AD19E}"/>
              </a:ext>
            </a:extLst>
          </p:cNvPr>
          <p:cNvSpPr/>
          <p:nvPr/>
        </p:nvSpPr>
        <p:spPr>
          <a:xfrm>
            <a:off x="2384160" y="5910847"/>
            <a:ext cx="2161561" cy="60106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Root cause analysis</a:t>
            </a:r>
            <a:endParaRPr kumimoji="1" lang="ja-JP" altLang="en-US"/>
          </a:p>
        </p:txBody>
      </p:sp>
      <p:sp>
        <p:nvSpPr>
          <p:cNvPr id="21" name="下矢印 20">
            <a:extLst>
              <a:ext uri="{FF2B5EF4-FFF2-40B4-BE49-F238E27FC236}">
                <a16:creationId xmlns:a16="http://schemas.microsoft.com/office/drawing/2014/main" id="{CA9BCC4B-0BBB-341C-D7D2-F7A4BBEDE511}"/>
              </a:ext>
            </a:extLst>
          </p:cNvPr>
          <p:cNvSpPr/>
          <p:nvPr/>
        </p:nvSpPr>
        <p:spPr>
          <a:xfrm>
            <a:off x="3355676" y="1966822"/>
            <a:ext cx="224286" cy="388189"/>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下矢印 21">
            <a:extLst>
              <a:ext uri="{FF2B5EF4-FFF2-40B4-BE49-F238E27FC236}">
                <a16:creationId xmlns:a16="http://schemas.microsoft.com/office/drawing/2014/main" id="{98605A0B-4599-C02C-E5D7-50C8D0643A5D}"/>
              </a:ext>
            </a:extLst>
          </p:cNvPr>
          <p:cNvSpPr/>
          <p:nvPr/>
        </p:nvSpPr>
        <p:spPr>
          <a:xfrm>
            <a:off x="3352797" y="3127953"/>
            <a:ext cx="224286" cy="388189"/>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下矢印 22">
            <a:extLst>
              <a:ext uri="{FF2B5EF4-FFF2-40B4-BE49-F238E27FC236}">
                <a16:creationId xmlns:a16="http://schemas.microsoft.com/office/drawing/2014/main" id="{4A9B8001-2481-5388-A3BA-AEE73EDC7CDD}"/>
              </a:ext>
            </a:extLst>
          </p:cNvPr>
          <p:cNvSpPr/>
          <p:nvPr/>
        </p:nvSpPr>
        <p:spPr>
          <a:xfrm>
            <a:off x="3352797" y="4283890"/>
            <a:ext cx="224286" cy="388189"/>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a:extLst>
              <a:ext uri="{FF2B5EF4-FFF2-40B4-BE49-F238E27FC236}">
                <a16:creationId xmlns:a16="http://schemas.microsoft.com/office/drawing/2014/main" id="{DBB360CB-AA26-2CC6-8121-92AE5481AEFD}"/>
              </a:ext>
            </a:extLst>
          </p:cNvPr>
          <p:cNvSpPr/>
          <p:nvPr/>
        </p:nvSpPr>
        <p:spPr>
          <a:xfrm>
            <a:off x="3352797" y="5479196"/>
            <a:ext cx="224286" cy="388189"/>
          </a:xfrm>
          <a:prstGeom prst="downArrow">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下矢印 24">
            <a:extLst>
              <a:ext uri="{FF2B5EF4-FFF2-40B4-BE49-F238E27FC236}">
                <a16:creationId xmlns:a16="http://schemas.microsoft.com/office/drawing/2014/main" id="{AE2D17FB-F7F7-8217-B881-17DCF07FD7DB}"/>
              </a:ext>
            </a:extLst>
          </p:cNvPr>
          <p:cNvSpPr/>
          <p:nvPr/>
        </p:nvSpPr>
        <p:spPr>
          <a:xfrm rot="16200000">
            <a:off x="2019895" y="1411141"/>
            <a:ext cx="224286" cy="3881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0B11AEC-09AF-1FF1-3789-634838618CFD}"/>
              </a:ext>
            </a:extLst>
          </p:cNvPr>
          <p:cNvSpPr txBox="1"/>
          <p:nvPr/>
        </p:nvSpPr>
        <p:spPr>
          <a:xfrm>
            <a:off x="4940059" y="1403986"/>
            <a:ext cx="7145548" cy="4308872"/>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0070C0"/>
                </a:solidFill>
              </a:rPr>
              <a:t>Question from Softbank:</a:t>
            </a:r>
          </a:p>
          <a:p>
            <a:r>
              <a:rPr kumimoji="1" lang="en-US" altLang="ja-JP" sz="1600" dirty="0"/>
              <a:t>     Once PM data is ingested, how long does it take for KPI calculation until root cause analysis completed?</a:t>
            </a:r>
          </a:p>
          <a:p>
            <a:endParaRPr kumimoji="1" lang="en-US" altLang="ja-JP" sz="1600" dirty="0"/>
          </a:p>
          <a:p>
            <a:pPr marL="285750" indent="-285750">
              <a:buFont typeface="Arial" panose="020B0604020202020204" pitchFamily="34" charset="0"/>
              <a:buChar char="•"/>
            </a:pPr>
            <a:r>
              <a:rPr kumimoji="1" lang="en-US" altLang="ja-JP" sz="1600" dirty="0">
                <a:solidFill>
                  <a:srgbClr val="0070C0"/>
                </a:solidFill>
              </a:rPr>
              <a:t>Background of question:</a:t>
            </a:r>
          </a:p>
          <a:p>
            <a:r>
              <a:rPr kumimoji="1" lang="en-US" altLang="ja-JP" sz="1600" dirty="0"/>
              <a:t>Most of operator concerns “Short period from data ingestion to anomaly/incident detection”</a:t>
            </a:r>
          </a:p>
          <a:p>
            <a:endParaRPr kumimoji="1" lang="en-US" altLang="ja-JP" sz="1600" dirty="0"/>
          </a:p>
          <a:p>
            <a:pPr marL="285750" indent="-285750">
              <a:buFont typeface="Arial" panose="020B0604020202020204" pitchFamily="34" charset="0"/>
              <a:buChar char="•"/>
            </a:pPr>
            <a:r>
              <a:rPr kumimoji="1" lang="en-US" altLang="ja-JP" sz="1600" dirty="0"/>
              <a:t>Data source: Common LTE PM data from global venders</a:t>
            </a:r>
          </a:p>
          <a:p>
            <a:pPr marL="285750" indent="-285750">
              <a:buFont typeface="Arial" panose="020B0604020202020204" pitchFamily="34" charset="0"/>
              <a:buChar char="•"/>
            </a:pPr>
            <a:r>
              <a:rPr kumimoji="1" lang="en-US" altLang="ja-JP" sz="1600" dirty="0"/>
              <a:t>Conditions: </a:t>
            </a:r>
          </a:p>
          <a:p>
            <a:pPr marL="742950" lvl="1" indent="-285750">
              <a:buFont typeface="Arial" panose="020B0604020202020204" pitchFamily="34" charset="0"/>
              <a:buChar char="•"/>
            </a:pPr>
            <a:r>
              <a:rPr kumimoji="1" lang="en-US" altLang="ja-JP" sz="1600" dirty="0"/>
              <a:t>Network size</a:t>
            </a:r>
          </a:p>
          <a:p>
            <a:pPr marL="742950" lvl="1" indent="-285750">
              <a:buFont typeface="Arial" panose="020B0604020202020204" pitchFamily="34" charset="0"/>
              <a:buChar char="•"/>
            </a:pPr>
            <a:r>
              <a:rPr kumimoji="1" lang="en-US" altLang="ja-JP" sz="1600" dirty="0"/>
              <a:t>Volume of PM file to be proceeded</a:t>
            </a:r>
          </a:p>
          <a:p>
            <a:pPr marL="742950" lvl="1" indent="-285750">
              <a:buFont typeface="Arial" panose="020B0604020202020204" pitchFamily="34" charset="0"/>
              <a:buChar char="•"/>
            </a:pPr>
            <a:r>
              <a:rPr kumimoji="1" lang="en-US" altLang="ja-JP" sz="1600" dirty="0"/>
              <a:t>Number of KPI/Feature to be computed</a:t>
            </a:r>
          </a:p>
          <a:p>
            <a:pPr marL="742950" lvl="1" indent="-285750">
              <a:buFont typeface="Arial" panose="020B0604020202020204" pitchFamily="34" charset="0"/>
              <a:buChar char="•"/>
            </a:pPr>
            <a:r>
              <a:rPr kumimoji="1" lang="en-US" altLang="ja-JP" sz="1600" dirty="0"/>
              <a:t>Server spec</a:t>
            </a:r>
          </a:p>
          <a:p>
            <a:pPr marL="742950" lvl="1" indent="-285750">
              <a:buFont typeface="Arial" panose="020B0604020202020204" pitchFamily="34" charset="0"/>
              <a:buChar char="•"/>
            </a:pPr>
            <a:r>
              <a:rPr kumimoji="1" lang="en-US" altLang="ja-JP" sz="1600" dirty="0" err="1"/>
              <a:t>etc</a:t>
            </a:r>
            <a:r>
              <a:rPr kumimoji="1" lang="en-US" altLang="ja-JP" sz="1600" dirty="0"/>
              <a:t>…</a:t>
            </a:r>
          </a:p>
          <a:p>
            <a:pPr marL="742950" lvl="1" indent="-285750">
              <a:buFont typeface="Arial" panose="020B0604020202020204" pitchFamily="34" charset="0"/>
              <a:buChar char="•"/>
            </a:pPr>
            <a:endParaRPr kumimoji="1" lang="en-US" altLang="ja-JP" sz="1600" dirty="0"/>
          </a:p>
        </p:txBody>
      </p:sp>
    </p:spTree>
    <p:extLst>
      <p:ext uri="{BB962C8B-B14F-4D97-AF65-F5344CB8AC3E}">
        <p14:creationId xmlns:p14="http://schemas.microsoft.com/office/powerpoint/2010/main" val="4149596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NTT-WEST 5G PoC – internal conversation on May 23rd</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正方形/長方形 3">
            <a:extLst>
              <a:ext uri="{FF2B5EF4-FFF2-40B4-BE49-F238E27FC236}">
                <a16:creationId xmlns:a16="http://schemas.microsoft.com/office/drawing/2014/main" id="{31195452-B6D5-D156-EC40-F4D52A21700B}"/>
              </a:ext>
            </a:extLst>
          </p:cNvPr>
          <p:cNvSpPr/>
          <p:nvPr/>
        </p:nvSpPr>
        <p:spPr>
          <a:xfrm>
            <a:off x="218535" y="1137456"/>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 </a:t>
            </a:r>
            <a:r>
              <a:rPr kumimoji="1" lang="ja-JP" altLang="en-US"/>
              <a:t>新局の</a:t>
            </a:r>
            <a:r>
              <a:rPr kumimoji="1" lang="en-US" altLang="ja-JP" dirty="0"/>
              <a:t>KPI</a:t>
            </a:r>
            <a:r>
              <a:rPr kumimoji="1" lang="ja-JP" altLang="en-US"/>
              <a:t>劣化検知</a:t>
            </a:r>
            <a:endParaRPr kumimoji="1" lang="en-US" altLang="ja-JP" dirty="0"/>
          </a:p>
          <a:p>
            <a:pPr algn="ctr"/>
            <a:r>
              <a:rPr kumimoji="1" lang="en-US" altLang="ja-JP" dirty="0"/>
              <a:t>Check main KPIs of the new site/cell</a:t>
            </a:r>
            <a:endParaRPr kumimoji="1" lang="ja-JP" altLang="en-US"/>
          </a:p>
        </p:txBody>
      </p:sp>
      <p:sp>
        <p:nvSpPr>
          <p:cNvPr id="7" name="正方形/長方形 6">
            <a:extLst>
              <a:ext uri="{FF2B5EF4-FFF2-40B4-BE49-F238E27FC236}">
                <a16:creationId xmlns:a16="http://schemas.microsoft.com/office/drawing/2014/main" id="{651AA993-5D97-6514-FE62-87DA8418DBD9}"/>
              </a:ext>
            </a:extLst>
          </p:cNvPr>
          <p:cNvSpPr/>
          <p:nvPr/>
        </p:nvSpPr>
        <p:spPr>
          <a:xfrm>
            <a:off x="5523781" y="1137455"/>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 </a:t>
            </a:r>
            <a:r>
              <a:rPr kumimoji="1" lang="ja-JP" altLang="en-US"/>
              <a:t>セル</a:t>
            </a:r>
            <a:r>
              <a:rPr kumimoji="1" lang="en-US" altLang="ja-JP" dirty="0"/>
              <a:t>Downlink Low Throughput</a:t>
            </a:r>
            <a:r>
              <a:rPr kumimoji="1" lang="ja-JP" altLang="en-US"/>
              <a:t>検知</a:t>
            </a:r>
            <a:endParaRPr kumimoji="1" lang="en-US" altLang="ja-JP" dirty="0"/>
          </a:p>
          <a:p>
            <a:pPr algn="ctr"/>
            <a:r>
              <a:rPr kumimoji="1" lang="en-US" altLang="ja-JP" dirty="0"/>
              <a:t>Cell DL Low throughput for O-RAN</a:t>
            </a:r>
            <a:endParaRPr kumimoji="1" lang="ja-JP" altLang="en-US"/>
          </a:p>
        </p:txBody>
      </p:sp>
      <p:sp>
        <p:nvSpPr>
          <p:cNvPr id="9" name="テキスト ボックス 8">
            <a:extLst>
              <a:ext uri="{FF2B5EF4-FFF2-40B4-BE49-F238E27FC236}">
                <a16:creationId xmlns:a16="http://schemas.microsoft.com/office/drawing/2014/main" id="{7224E6A8-D6DA-E035-B08A-C7A49D2E9ABC}"/>
              </a:ext>
            </a:extLst>
          </p:cNvPr>
          <p:cNvSpPr txBox="1"/>
          <p:nvPr/>
        </p:nvSpPr>
        <p:spPr>
          <a:xfrm>
            <a:off x="233941" y="1635865"/>
            <a:ext cx="7145548" cy="861774"/>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Topology structure (what we discussed)</a:t>
            </a:r>
          </a:p>
          <a:p>
            <a:pPr marL="742950" lvl="1" indent="-285750">
              <a:buFont typeface="Arial" panose="020B0604020202020204" pitchFamily="34" charset="0"/>
              <a:buChar char="•"/>
            </a:pPr>
            <a:endParaRPr kumimoji="1" lang="en-US" altLang="ja-JP" sz="1600" dirty="0"/>
          </a:p>
        </p:txBody>
      </p:sp>
      <p:sp>
        <p:nvSpPr>
          <p:cNvPr id="10" name="角丸四角形 9">
            <a:extLst>
              <a:ext uri="{FF2B5EF4-FFF2-40B4-BE49-F238E27FC236}">
                <a16:creationId xmlns:a16="http://schemas.microsoft.com/office/drawing/2014/main" id="{665E684E-76F7-83A9-D920-AE5A493AC8A1}"/>
              </a:ext>
            </a:extLst>
          </p:cNvPr>
          <p:cNvSpPr/>
          <p:nvPr/>
        </p:nvSpPr>
        <p:spPr>
          <a:xfrm>
            <a:off x="299487" y="5645238"/>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Cell1</a:t>
            </a:r>
            <a:endParaRPr kumimoji="1" lang="ja-JP" altLang="en-US"/>
          </a:p>
        </p:txBody>
      </p:sp>
      <p:sp>
        <p:nvSpPr>
          <p:cNvPr id="11" name="角丸四角形 10">
            <a:extLst>
              <a:ext uri="{FF2B5EF4-FFF2-40B4-BE49-F238E27FC236}">
                <a16:creationId xmlns:a16="http://schemas.microsoft.com/office/drawing/2014/main" id="{ACE46A7A-A0C6-DF73-97D5-AD1C955815F8}"/>
              </a:ext>
            </a:extLst>
          </p:cNvPr>
          <p:cNvSpPr/>
          <p:nvPr/>
        </p:nvSpPr>
        <p:spPr>
          <a:xfrm>
            <a:off x="2129902" y="5640923"/>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Cell2</a:t>
            </a:r>
            <a:endParaRPr kumimoji="1" lang="ja-JP" altLang="en-US"/>
          </a:p>
        </p:txBody>
      </p:sp>
      <p:sp>
        <p:nvSpPr>
          <p:cNvPr id="12" name="角丸四角形 11">
            <a:extLst>
              <a:ext uri="{FF2B5EF4-FFF2-40B4-BE49-F238E27FC236}">
                <a16:creationId xmlns:a16="http://schemas.microsoft.com/office/drawing/2014/main" id="{AAA695FF-A857-6A63-47D7-186AA09FB23E}"/>
              </a:ext>
            </a:extLst>
          </p:cNvPr>
          <p:cNvSpPr/>
          <p:nvPr/>
        </p:nvSpPr>
        <p:spPr>
          <a:xfrm>
            <a:off x="1172371" y="482285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DU</a:t>
            </a:r>
            <a:endParaRPr kumimoji="1" lang="ja-JP" altLang="en-US"/>
          </a:p>
        </p:txBody>
      </p:sp>
      <p:cxnSp>
        <p:nvCxnSpPr>
          <p:cNvPr id="13" name="カギ線コネクタ 12">
            <a:extLst>
              <a:ext uri="{FF2B5EF4-FFF2-40B4-BE49-F238E27FC236}">
                <a16:creationId xmlns:a16="http://schemas.microsoft.com/office/drawing/2014/main" id="{475F7B4A-F7A7-1BBE-2DF4-32387867AE04}"/>
              </a:ext>
            </a:extLst>
          </p:cNvPr>
          <p:cNvCxnSpPr>
            <a:cxnSpLocks/>
            <a:stCxn id="12" idx="2"/>
          </p:cNvCxnSpPr>
          <p:nvPr/>
        </p:nvCxnSpPr>
        <p:spPr>
          <a:xfrm rot="16200000" flipH="1">
            <a:off x="1856732" y="4979564"/>
            <a:ext cx="373814" cy="957532"/>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4" name="角丸四角形 13">
            <a:extLst>
              <a:ext uri="{FF2B5EF4-FFF2-40B4-BE49-F238E27FC236}">
                <a16:creationId xmlns:a16="http://schemas.microsoft.com/office/drawing/2014/main" id="{23C007DD-3626-4783-D507-13B49EFD5A7F}"/>
              </a:ext>
            </a:extLst>
          </p:cNvPr>
          <p:cNvSpPr/>
          <p:nvPr/>
        </p:nvSpPr>
        <p:spPr>
          <a:xfrm>
            <a:off x="2326154" y="4822849"/>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DU</a:t>
            </a:r>
            <a:endParaRPr kumimoji="1" lang="ja-JP" altLang="en-US"/>
          </a:p>
        </p:txBody>
      </p:sp>
      <p:sp>
        <p:nvSpPr>
          <p:cNvPr id="15" name="角丸四角形 14">
            <a:extLst>
              <a:ext uri="{FF2B5EF4-FFF2-40B4-BE49-F238E27FC236}">
                <a16:creationId xmlns:a16="http://schemas.microsoft.com/office/drawing/2014/main" id="{4E18E6DA-3AB8-522F-D050-F71368493C37}"/>
              </a:ext>
            </a:extLst>
          </p:cNvPr>
          <p:cNvSpPr/>
          <p:nvPr/>
        </p:nvSpPr>
        <p:spPr>
          <a:xfrm>
            <a:off x="1737401" y="4009088"/>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CU</a:t>
            </a:r>
            <a:endParaRPr kumimoji="1" lang="ja-JP" altLang="en-US"/>
          </a:p>
        </p:txBody>
      </p:sp>
      <p:cxnSp>
        <p:nvCxnSpPr>
          <p:cNvPr id="16" name="カギ線コネクタ 15">
            <a:extLst>
              <a:ext uri="{FF2B5EF4-FFF2-40B4-BE49-F238E27FC236}">
                <a16:creationId xmlns:a16="http://schemas.microsoft.com/office/drawing/2014/main" id="{6ABDF39D-5A00-C301-C662-B3B4C34E9D56}"/>
              </a:ext>
            </a:extLst>
          </p:cNvPr>
          <p:cNvCxnSpPr>
            <a:stCxn id="15" idx="2"/>
            <a:endCxn id="12" idx="0"/>
          </p:cNvCxnSpPr>
          <p:nvPr/>
        </p:nvCxnSpPr>
        <p:spPr>
          <a:xfrm rot="5400000">
            <a:off x="1664794" y="4357740"/>
            <a:ext cx="365189" cy="5650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カギ線コネクタ 26">
            <a:extLst>
              <a:ext uri="{FF2B5EF4-FFF2-40B4-BE49-F238E27FC236}">
                <a16:creationId xmlns:a16="http://schemas.microsoft.com/office/drawing/2014/main" id="{534B3D38-5D62-46D5-4389-4DDE15977547}"/>
              </a:ext>
            </a:extLst>
          </p:cNvPr>
          <p:cNvCxnSpPr>
            <a:stCxn id="15" idx="2"/>
            <a:endCxn id="14" idx="0"/>
          </p:cNvCxnSpPr>
          <p:nvPr/>
        </p:nvCxnSpPr>
        <p:spPr>
          <a:xfrm rot="16200000" flipH="1">
            <a:off x="2241685" y="4345878"/>
            <a:ext cx="365188" cy="5887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角丸四角形 27">
            <a:extLst>
              <a:ext uri="{FF2B5EF4-FFF2-40B4-BE49-F238E27FC236}">
                <a16:creationId xmlns:a16="http://schemas.microsoft.com/office/drawing/2014/main" id="{E79259FB-7AD2-FE53-1B33-269126E9FCF8}"/>
              </a:ext>
            </a:extLst>
          </p:cNvPr>
          <p:cNvSpPr/>
          <p:nvPr/>
        </p:nvSpPr>
        <p:spPr>
          <a:xfrm>
            <a:off x="2914906" y="4014834"/>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CU</a:t>
            </a:r>
            <a:endParaRPr kumimoji="1" lang="ja-JP" altLang="en-US"/>
          </a:p>
        </p:txBody>
      </p:sp>
      <p:sp>
        <p:nvSpPr>
          <p:cNvPr id="29" name="角丸四角形 28">
            <a:extLst>
              <a:ext uri="{FF2B5EF4-FFF2-40B4-BE49-F238E27FC236}">
                <a16:creationId xmlns:a16="http://schemas.microsoft.com/office/drawing/2014/main" id="{F6CF0530-170F-30E0-1457-3FEB0491E952}"/>
              </a:ext>
            </a:extLst>
          </p:cNvPr>
          <p:cNvSpPr/>
          <p:nvPr/>
        </p:nvSpPr>
        <p:spPr>
          <a:xfrm>
            <a:off x="2306026" y="3186701"/>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PLMN</a:t>
            </a:r>
            <a:endParaRPr kumimoji="1" lang="ja-JP" altLang="en-US" sz="1400"/>
          </a:p>
        </p:txBody>
      </p:sp>
      <p:cxnSp>
        <p:nvCxnSpPr>
          <p:cNvPr id="30" name="カギ線コネクタ 29">
            <a:extLst>
              <a:ext uri="{FF2B5EF4-FFF2-40B4-BE49-F238E27FC236}">
                <a16:creationId xmlns:a16="http://schemas.microsoft.com/office/drawing/2014/main" id="{D653660E-E38A-A498-A839-78D16B298FE4}"/>
              </a:ext>
            </a:extLst>
          </p:cNvPr>
          <p:cNvCxnSpPr>
            <a:stCxn id="29" idx="2"/>
            <a:endCxn id="15" idx="0"/>
          </p:cNvCxnSpPr>
          <p:nvPr/>
        </p:nvCxnSpPr>
        <p:spPr>
          <a:xfrm rot="5400000">
            <a:off x="2227309" y="3537869"/>
            <a:ext cx="373814" cy="5686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カギ線コネクタ 30">
            <a:extLst>
              <a:ext uri="{FF2B5EF4-FFF2-40B4-BE49-F238E27FC236}">
                <a16:creationId xmlns:a16="http://schemas.microsoft.com/office/drawing/2014/main" id="{4AEE93EB-DF06-39A1-5395-32901CED8AEB}"/>
              </a:ext>
            </a:extLst>
          </p:cNvPr>
          <p:cNvCxnSpPr>
            <a:stCxn id="29" idx="2"/>
            <a:endCxn id="28" idx="0"/>
          </p:cNvCxnSpPr>
          <p:nvPr/>
        </p:nvCxnSpPr>
        <p:spPr>
          <a:xfrm rot="16200000" flipH="1">
            <a:off x="2813188" y="3520614"/>
            <a:ext cx="379560" cy="6088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2" name="角丸四角形 31">
            <a:extLst>
              <a:ext uri="{FF2B5EF4-FFF2-40B4-BE49-F238E27FC236}">
                <a16:creationId xmlns:a16="http://schemas.microsoft.com/office/drawing/2014/main" id="{0C7E3C78-C041-4542-47CA-BA4674A78DDB}"/>
              </a:ext>
            </a:extLst>
          </p:cNvPr>
          <p:cNvSpPr/>
          <p:nvPr/>
        </p:nvSpPr>
        <p:spPr>
          <a:xfrm>
            <a:off x="2306026" y="2530061"/>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root</a:t>
            </a:r>
            <a:endParaRPr kumimoji="1" lang="ja-JP" altLang="en-US" sz="1400"/>
          </a:p>
        </p:txBody>
      </p:sp>
      <p:cxnSp>
        <p:nvCxnSpPr>
          <p:cNvPr id="33" name="直線コネクタ 32">
            <a:extLst>
              <a:ext uri="{FF2B5EF4-FFF2-40B4-BE49-F238E27FC236}">
                <a16:creationId xmlns:a16="http://schemas.microsoft.com/office/drawing/2014/main" id="{AD493DE2-7DD7-A7C1-F991-162E9C2A8CD5}"/>
              </a:ext>
            </a:extLst>
          </p:cNvPr>
          <p:cNvCxnSpPr>
            <a:stCxn id="32" idx="2"/>
            <a:endCxn id="29" idx="0"/>
          </p:cNvCxnSpPr>
          <p:nvPr/>
        </p:nvCxnSpPr>
        <p:spPr>
          <a:xfrm>
            <a:off x="2698528" y="2978634"/>
            <a:ext cx="0" cy="208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カギ線コネクタ 33">
            <a:extLst>
              <a:ext uri="{FF2B5EF4-FFF2-40B4-BE49-F238E27FC236}">
                <a16:creationId xmlns:a16="http://schemas.microsoft.com/office/drawing/2014/main" id="{5DD5F431-D56C-3CE5-87B2-7DAF8A23AB52}"/>
              </a:ext>
            </a:extLst>
          </p:cNvPr>
          <p:cNvCxnSpPr>
            <a:stCxn id="12" idx="2"/>
            <a:endCxn id="10" idx="0"/>
          </p:cNvCxnSpPr>
          <p:nvPr/>
        </p:nvCxnSpPr>
        <p:spPr>
          <a:xfrm rot="5400000">
            <a:off x="941524" y="5021888"/>
            <a:ext cx="373815" cy="872884"/>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5A80735F-BAB7-4FDF-FAC7-6E06417CF1AC}"/>
              </a:ext>
            </a:extLst>
          </p:cNvPr>
          <p:cNvSpPr txBox="1"/>
          <p:nvPr/>
        </p:nvSpPr>
        <p:spPr>
          <a:xfrm>
            <a:off x="5656054" y="1722229"/>
            <a:ext cx="5986727" cy="5047536"/>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KPI calculation</a:t>
            </a:r>
          </a:p>
          <a:p>
            <a:pPr marL="742950" lvl="1" indent="-285750">
              <a:buFont typeface="Arial" panose="020B0604020202020204" pitchFamily="34" charset="0"/>
              <a:buChar char="•"/>
            </a:pPr>
            <a:r>
              <a:rPr kumimoji="1" lang="en-US" altLang="ja-JP" sz="1600" dirty="0">
                <a:solidFill>
                  <a:srgbClr val="172B4D"/>
                </a:solidFill>
                <a:latin typeface="-apple-system"/>
              </a:rPr>
              <a:t>Since we will get 5 mins measurement data from EMS, what is best ROP to be computed as our low KPI (5 mins or hourly?)</a:t>
            </a:r>
          </a:p>
          <a:p>
            <a:pPr marL="1200150" lvl="2" indent="-285750">
              <a:buFont typeface="Arial" panose="020B0604020202020204" pitchFamily="34" charset="0"/>
              <a:buChar char="•"/>
            </a:pPr>
            <a:r>
              <a:rPr kumimoji="1" lang="en-US" altLang="ja-JP" sz="1600" dirty="0">
                <a:solidFill>
                  <a:srgbClr val="172B4D"/>
                </a:solidFill>
                <a:latin typeface="-apple-system"/>
              </a:rPr>
              <a:t>Pipeline view point</a:t>
            </a:r>
          </a:p>
          <a:p>
            <a:pPr marL="1200150" lvl="2" indent="-285750">
              <a:buFont typeface="Arial" panose="020B0604020202020204" pitchFamily="34" charset="0"/>
              <a:buChar char="•"/>
            </a:pPr>
            <a:r>
              <a:rPr kumimoji="1" lang="en-US" altLang="ja-JP" sz="1600" dirty="0">
                <a:solidFill>
                  <a:srgbClr val="172B4D"/>
                </a:solidFill>
                <a:latin typeface="-apple-system"/>
              </a:rPr>
              <a:t>Anomaly detection view point</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Feature calculation</a:t>
            </a:r>
          </a:p>
          <a:p>
            <a:pPr marL="742950" lvl="1" indent="-285750">
              <a:buFont typeface="Arial" panose="020B0604020202020204" pitchFamily="34" charset="0"/>
              <a:buChar char="•"/>
            </a:pPr>
            <a:r>
              <a:rPr kumimoji="1" lang="en-US" altLang="ja-JP" sz="1600" dirty="0">
                <a:solidFill>
                  <a:srgbClr val="172B4D"/>
                </a:solidFill>
                <a:latin typeface="-apple-system"/>
              </a:rPr>
              <a:t>Some of features in the KPI/Feature list are n/a</a:t>
            </a:r>
          </a:p>
          <a:p>
            <a:pPr marL="742950" lvl="1" indent="-285750">
              <a:buFont typeface="Arial" panose="020B0604020202020204" pitchFamily="34" charset="0"/>
              <a:buChar char="•"/>
            </a:pPr>
            <a:r>
              <a:rPr kumimoji="1" lang="en-US" altLang="ja-JP" sz="1600" dirty="0">
                <a:solidFill>
                  <a:srgbClr val="172B4D"/>
                </a:solidFill>
                <a:latin typeface="-apple-system"/>
              </a:rPr>
              <a:t>Need to define n/a part and complete the list</a:t>
            </a:r>
          </a:p>
          <a:p>
            <a:pPr marL="742950" lvl="1" indent="-285750">
              <a:buFont typeface="Arial" panose="020B0604020202020204" pitchFamily="34" charset="0"/>
              <a:buChar char="•"/>
            </a:pPr>
            <a:r>
              <a:rPr kumimoji="1" lang="en-US" altLang="ja-JP" sz="1600" dirty="0">
                <a:solidFill>
                  <a:srgbClr val="172B4D"/>
                </a:solidFill>
                <a:latin typeface="-apple-system"/>
              </a:rPr>
              <a:t>Need to define list of features to monitor for anomaly detection</a:t>
            </a:r>
          </a:p>
          <a:p>
            <a:pPr marL="1200150" lvl="2" indent="-285750">
              <a:buFont typeface="Arial" panose="020B0604020202020204" pitchFamily="34" charset="0"/>
              <a:buChar char="•"/>
            </a:pPr>
            <a:r>
              <a:rPr kumimoji="1" lang="en-US" altLang="ja-JP" sz="1600" dirty="0">
                <a:solidFill>
                  <a:srgbClr val="172B4D"/>
                </a:solidFill>
                <a:latin typeface="-apple-system"/>
              </a:rPr>
              <a:t>Can we monitor/detect anomaly for multi features?</a:t>
            </a:r>
          </a:p>
          <a:p>
            <a:pPr marL="742950" lvl="1" indent="-285750">
              <a:buFont typeface="Arial" panose="020B0604020202020204" pitchFamily="34" charset="0"/>
              <a:buChar char="•"/>
            </a:pPr>
            <a:r>
              <a:rPr kumimoji="1" lang="en-US" altLang="ja-JP" sz="1600" dirty="0">
                <a:solidFill>
                  <a:srgbClr val="172B4D"/>
                </a:solidFill>
                <a:latin typeface="-apple-system"/>
              </a:rPr>
              <a:t>Feature </a:t>
            </a:r>
            <a:r>
              <a:rPr kumimoji="1" lang="en-US" altLang="ja-JP" sz="1600" i="1" dirty="0"/>
              <a:t>“</a:t>
            </a:r>
            <a:r>
              <a:rPr lang="en-US" altLang="ja-JP" sz="1600" b="0" i="1" dirty="0" err="1">
                <a:solidFill>
                  <a:srgbClr val="172B4D"/>
                </a:solidFill>
                <a:effectLst/>
                <a:latin typeface="-apple-system"/>
              </a:rPr>
              <a:t>feat_nr_pdcp_sdu_dl_user_throughput_rate_abnormal</a:t>
            </a:r>
            <a:r>
              <a:rPr kumimoji="1" lang="en-US" altLang="ja-JP" sz="1600" b="0" i="1" dirty="0">
                <a:solidFill>
                  <a:srgbClr val="172B4D"/>
                </a:solidFill>
                <a:effectLst/>
                <a:latin typeface="-apple-system"/>
              </a:rPr>
              <a:t>” </a:t>
            </a:r>
            <a:r>
              <a:rPr kumimoji="1" lang="en-US" altLang="ja-JP" sz="1600" dirty="0">
                <a:solidFill>
                  <a:srgbClr val="172B4D"/>
                </a:solidFill>
                <a:latin typeface="-apple-system"/>
              </a:rPr>
              <a:t>uses a KPI </a:t>
            </a:r>
            <a:r>
              <a:rPr kumimoji="1" lang="en-US" altLang="ja-JP" sz="1600" i="1" dirty="0">
                <a:solidFill>
                  <a:srgbClr val="172B4D"/>
                </a:solidFill>
                <a:latin typeface="-apple-system"/>
              </a:rPr>
              <a:t>”</a:t>
            </a:r>
            <a:r>
              <a:rPr lang="en-US" altLang="ja-JP" sz="1600" b="0" i="1" dirty="0">
                <a:solidFill>
                  <a:srgbClr val="BF2600"/>
                </a:solidFill>
                <a:effectLst/>
                <a:latin typeface="-apple-system"/>
              </a:rPr>
              <a:t> </a:t>
            </a:r>
            <a:r>
              <a:rPr lang="en-US" altLang="ja-JP" sz="1600" b="0" i="1" dirty="0" err="1">
                <a:solidFill>
                  <a:srgbClr val="BF2600"/>
                </a:solidFill>
                <a:effectLst/>
                <a:latin typeface="-apple-system"/>
              </a:rPr>
              <a:t>nr_pdcp_sdu_dl_user_throughput_rate</a:t>
            </a:r>
            <a:r>
              <a:rPr kumimoji="1" lang="en-US" altLang="ja-JP" sz="1600" b="0" i="1" dirty="0">
                <a:solidFill>
                  <a:srgbClr val="172B4D"/>
                </a:solidFill>
                <a:effectLst/>
                <a:latin typeface="-apple-system"/>
              </a:rPr>
              <a:t>”</a:t>
            </a:r>
            <a:r>
              <a:rPr kumimoji="1" lang="en-US" altLang="ja-JP" sz="1600" b="0" i="0" dirty="0">
                <a:solidFill>
                  <a:srgbClr val="172B4D"/>
                </a:solidFill>
                <a:effectLst/>
                <a:latin typeface="-apple-system"/>
              </a:rPr>
              <a:t> but this KPI is not defined in the KPI/Feature list</a:t>
            </a:r>
            <a:endParaRPr kumimoji="1" lang="en-US" altLang="ja-JP" sz="1600" dirty="0"/>
          </a:p>
          <a:p>
            <a:pPr marL="742950" lvl="1" indent="-285750">
              <a:buFont typeface="Arial" panose="020B0604020202020204" pitchFamily="34" charset="0"/>
              <a:buChar char="•"/>
            </a:pPr>
            <a:endParaRPr kumimoji="1" lang="en-US" altLang="ja-JP" sz="1600" dirty="0"/>
          </a:p>
          <a:p>
            <a:pPr marL="742950" lvl="1" indent="-285750">
              <a:buFont typeface="Arial" panose="020B0604020202020204" pitchFamily="34" charset="0"/>
              <a:buChar char="•"/>
            </a:pPr>
            <a:endParaRPr kumimoji="1" lang="en-US" altLang="ja-JP" sz="1600" dirty="0"/>
          </a:p>
        </p:txBody>
      </p:sp>
      <p:sp>
        <p:nvSpPr>
          <p:cNvPr id="36" name="正方形/長方形 35">
            <a:extLst>
              <a:ext uri="{FF2B5EF4-FFF2-40B4-BE49-F238E27FC236}">
                <a16:creationId xmlns:a16="http://schemas.microsoft.com/office/drawing/2014/main" id="{62A8B7B0-B78B-898B-84A3-6126ACB4A82A}"/>
              </a:ext>
            </a:extLst>
          </p:cNvPr>
          <p:cNvSpPr/>
          <p:nvPr/>
        </p:nvSpPr>
        <p:spPr>
          <a:xfrm>
            <a:off x="998405" y="1166588"/>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UC1</a:t>
            </a:r>
            <a:endParaRPr kumimoji="1" lang="ja-JP" altLang="en-US">
              <a:solidFill>
                <a:srgbClr val="FF0000"/>
              </a:solidFill>
            </a:endParaRPr>
          </a:p>
        </p:txBody>
      </p:sp>
      <p:sp>
        <p:nvSpPr>
          <p:cNvPr id="37" name="正方形/長方形 36">
            <a:extLst>
              <a:ext uri="{FF2B5EF4-FFF2-40B4-BE49-F238E27FC236}">
                <a16:creationId xmlns:a16="http://schemas.microsoft.com/office/drawing/2014/main" id="{9F621EE0-21FA-3A1C-8175-E55918B81474}"/>
              </a:ext>
            </a:extLst>
          </p:cNvPr>
          <p:cNvSpPr/>
          <p:nvPr/>
        </p:nvSpPr>
        <p:spPr>
          <a:xfrm>
            <a:off x="5622165" y="1153354"/>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UC3</a:t>
            </a:r>
            <a:endParaRPr kumimoji="1" lang="ja-JP" altLang="en-US">
              <a:solidFill>
                <a:srgbClr val="FF0000"/>
              </a:solidFill>
            </a:endParaRPr>
          </a:p>
        </p:txBody>
      </p:sp>
      <p:sp>
        <p:nvSpPr>
          <p:cNvPr id="39" name="正方形/長方形 38">
            <a:extLst>
              <a:ext uri="{FF2B5EF4-FFF2-40B4-BE49-F238E27FC236}">
                <a16:creationId xmlns:a16="http://schemas.microsoft.com/office/drawing/2014/main" id="{79CE7788-A4BF-15B3-937E-CF3E86A4B56B}"/>
              </a:ext>
            </a:extLst>
          </p:cNvPr>
          <p:cNvSpPr/>
          <p:nvPr/>
        </p:nvSpPr>
        <p:spPr>
          <a:xfrm>
            <a:off x="7704826" y="3712571"/>
            <a:ext cx="782129" cy="2622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Atsushi</a:t>
            </a:r>
            <a:endParaRPr kumimoji="1" lang="ja-JP" altLang="en-US" sz="1400"/>
          </a:p>
        </p:txBody>
      </p:sp>
      <p:sp>
        <p:nvSpPr>
          <p:cNvPr id="40" name="正方形/長方形 39">
            <a:extLst>
              <a:ext uri="{FF2B5EF4-FFF2-40B4-BE49-F238E27FC236}">
                <a16:creationId xmlns:a16="http://schemas.microsoft.com/office/drawing/2014/main" id="{12FB54B8-DF50-510D-C115-4F5C21CA3DF2}"/>
              </a:ext>
            </a:extLst>
          </p:cNvPr>
          <p:cNvSpPr/>
          <p:nvPr/>
        </p:nvSpPr>
        <p:spPr>
          <a:xfrm>
            <a:off x="7328143" y="2002440"/>
            <a:ext cx="1029418" cy="2622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Alvaro/Yuki</a:t>
            </a:r>
            <a:endParaRPr kumimoji="1" lang="ja-JP" altLang="en-US" sz="1400"/>
          </a:p>
        </p:txBody>
      </p:sp>
      <p:sp>
        <p:nvSpPr>
          <p:cNvPr id="41" name="正方形/長方形 40">
            <a:extLst>
              <a:ext uri="{FF2B5EF4-FFF2-40B4-BE49-F238E27FC236}">
                <a16:creationId xmlns:a16="http://schemas.microsoft.com/office/drawing/2014/main" id="{C541AF5B-A998-F768-D64F-04050FB12ADC}"/>
              </a:ext>
            </a:extLst>
          </p:cNvPr>
          <p:cNvSpPr/>
          <p:nvPr/>
        </p:nvSpPr>
        <p:spPr>
          <a:xfrm>
            <a:off x="3197525" y="2247764"/>
            <a:ext cx="1029418" cy="2622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Alvaro/Yuki</a:t>
            </a:r>
            <a:endParaRPr kumimoji="1" lang="ja-JP" altLang="en-US" sz="1400"/>
          </a:p>
        </p:txBody>
      </p:sp>
      <p:sp>
        <p:nvSpPr>
          <p:cNvPr id="42" name="正方形/長方形 41">
            <a:extLst>
              <a:ext uri="{FF2B5EF4-FFF2-40B4-BE49-F238E27FC236}">
                <a16:creationId xmlns:a16="http://schemas.microsoft.com/office/drawing/2014/main" id="{CBA46712-F4F4-7668-82B0-059E57078FC5}"/>
              </a:ext>
            </a:extLst>
          </p:cNvPr>
          <p:cNvSpPr/>
          <p:nvPr/>
        </p:nvSpPr>
        <p:spPr>
          <a:xfrm>
            <a:off x="4286917" y="2247764"/>
            <a:ext cx="782129" cy="2622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Atsushi</a:t>
            </a:r>
            <a:endParaRPr kumimoji="1" lang="ja-JP" altLang="en-US" sz="1400"/>
          </a:p>
        </p:txBody>
      </p:sp>
    </p:spTree>
    <p:extLst>
      <p:ext uri="{BB962C8B-B14F-4D97-AF65-F5344CB8AC3E}">
        <p14:creationId xmlns:p14="http://schemas.microsoft.com/office/powerpoint/2010/main" val="3188530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NTT-WEST 5G PoC – internal conversation on May 23rd</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6" name="正方形/長方形 5">
            <a:extLst>
              <a:ext uri="{FF2B5EF4-FFF2-40B4-BE49-F238E27FC236}">
                <a16:creationId xmlns:a16="http://schemas.microsoft.com/office/drawing/2014/main" id="{E04FB584-2FCA-3596-8E51-43AB342B4818}"/>
              </a:ext>
            </a:extLst>
          </p:cNvPr>
          <p:cNvSpPr/>
          <p:nvPr/>
        </p:nvSpPr>
        <p:spPr>
          <a:xfrm>
            <a:off x="290422" y="1137454"/>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重要なパラメータ設定異常検知</a:t>
            </a:r>
            <a:endParaRPr kumimoji="1" lang="en-US" altLang="ja-JP" dirty="0"/>
          </a:p>
          <a:p>
            <a:pPr algn="ctr"/>
            <a:r>
              <a:rPr kumimoji="1" lang="en-US" altLang="ja-JP" dirty="0"/>
              <a:t>Check main design parameters of the new site/cell</a:t>
            </a:r>
            <a:endParaRPr kumimoji="1" lang="ja-JP" altLang="en-US"/>
          </a:p>
        </p:txBody>
      </p:sp>
      <p:sp>
        <p:nvSpPr>
          <p:cNvPr id="35" name="テキスト ボックス 34">
            <a:extLst>
              <a:ext uri="{FF2B5EF4-FFF2-40B4-BE49-F238E27FC236}">
                <a16:creationId xmlns:a16="http://schemas.microsoft.com/office/drawing/2014/main" id="{5A80735F-BAB7-4FDF-FAC7-6E06417CF1AC}"/>
              </a:ext>
            </a:extLst>
          </p:cNvPr>
          <p:cNvSpPr txBox="1"/>
          <p:nvPr/>
        </p:nvSpPr>
        <p:spPr>
          <a:xfrm>
            <a:off x="813581" y="1676983"/>
            <a:ext cx="10793281" cy="4062651"/>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Limitation</a:t>
            </a:r>
          </a:p>
          <a:p>
            <a:pPr marL="742950" lvl="1" indent="-285750">
              <a:buFont typeface="Arial" panose="020B0604020202020204" pitchFamily="34" charset="0"/>
              <a:buChar char="•"/>
            </a:pPr>
            <a:r>
              <a:rPr kumimoji="1" lang="en-US" altLang="ja-JP" sz="1600" dirty="0">
                <a:solidFill>
                  <a:srgbClr val="172B4D"/>
                </a:solidFill>
                <a:latin typeface="-apple-system"/>
              </a:rPr>
              <a:t>NTT-WEST EMS is not able to export CM parameters to </a:t>
            </a:r>
            <a:r>
              <a:rPr kumimoji="1" lang="en-US" altLang="ja-JP" sz="1600" dirty="0" err="1">
                <a:solidFill>
                  <a:srgbClr val="172B4D"/>
                </a:solidFill>
                <a:latin typeface="-apple-system"/>
              </a:rPr>
              <a:t>TuplOS</a:t>
            </a: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Scenario</a:t>
            </a:r>
          </a:p>
          <a:p>
            <a:pPr marL="742950" lvl="1" indent="-285750">
              <a:buFont typeface="Arial" panose="020B0604020202020204" pitchFamily="34" charset="0"/>
              <a:buChar char="•"/>
            </a:pPr>
            <a:r>
              <a:rPr kumimoji="1" lang="en-US" altLang="ja-JP" sz="1600" dirty="0">
                <a:solidFill>
                  <a:srgbClr val="172B4D"/>
                </a:solidFill>
                <a:latin typeface="-apple-system"/>
              </a:rPr>
              <a:t>We will mock CM parameters for 2</a:t>
            </a:r>
            <a:r>
              <a:rPr kumimoji="1" lang="en-US" altLang="ja-JP" sz="1600" baseline="30000" dirty="0">
                <a:solidFill>
                  <a:srgbClr val="172B4D"/>
                </a:solidFill>
                <a:latin typeface="-apple-system"/>
              </a:rPr>
              <a:t>nd</a:t>
            </a:r>
            <a:r>
              <a:rPr kumimoji="1" lang="en-US" altLang="ja-JP" sz="1600" dirty="0">
                <a:solidFill>
                  <a:srgbClr val="172B4D"/>
                </a:solidFill>
                <a:latin typeface="-apple-system"/>
              </a:rPr>
              <a:t> cell with incorrect/duplicated parameters with 1</a:t>
            </a:r>
            <a:r>
              <a:rPr kumimoji="1" lang="en-US" altLang="ja-JP" sz="1600" baseline="30000" dirty="0">
                <a:solidFill>
                  <a:srgbClr val="172B4D"/>
                </a:solidFill>
                <a:latin typeface="-apple-system"/>
              </a:rPr>
              <a:t>st</a:t>
            </a:r>
            <a:r>
              <a:rPr kumimoji="1" lang="en-US" altLang="ja-JP" sz="1600" dirty="0">
                <a:solidFill>
                  <a:srgbClr val="172B4D"/>
                </a:solidFill>
                <a:latin typeface="-apple-system"/>
              </a:rPr>
              <a:t> cell</a:t>
            </a:r>
          </a:p>
          <a:p>
            <a:pPr marL="742950" lvl="1" indent="-285750">
              <a:buFont typeface="Arial" panose="020B0604020202020204" pitchFamily="34" charset="0"/>
              <a:buChar char="•"/>
            </a:pPr>
            <a:r>
              <a:rPr kumimoji="1" lang="en-US" altLang="ja-JP" sz="1600" dirty="0">
                <a:solidFill>
                  <a:srgbClr val="172B4D"/>
                </a:solidFill>
                <a:latin typeface="-apple-system"/>
              </a:rPr>
              <a:t>CM parameter will be ingested from UI</a:t>
            </a:r>
          </a:p>
          <a:p>
            <a:pPr marL="285750" indent="-285750">
              <a:buFont typeface="Arial" panose="020B0604020202020204" pitchFamily="34" charset="0"/>
              <a:buChar char="•"/>
            </a:pPr>
            <a:r>
              <a:rPr kumimoji="1" lang="en-US" altLang="ja-JP" sz="1600" dirty="0">
                <a:solidFill>
                  <a:srgbClr val="172B4D"/>
                </a:solidFill>
                <a:latin typeface="-apple-system"/>
              </a:rPr>
              <a:t>Requirement</a:t>
            </a:r>
          </a:p>
          <a:p>
            <a:pPr marL="742950" lvl="1" indent="-285750">
              <a:buFont typeface="Arial" panose="020B0604020202020204" pitchFamily="34" charset="0"/>
              <a:buChar char="•"/>
            </a:pPr>
            <a:r>
              <a:rPr kumimoji="1" lang="en-US" altLang="ja-JP" sz="1600" dirty="0">
                <a:solidFill>
                  <a:srgbClr val="172B4D"/>
                </a:solidFill>
                <a:latin typeface="-apple-system"/>
              </a:rPr>
              <a:t>CM parameter ingestion in UI</a:t>
            </a:r>
          </a:p>
          <a:p>
            <a:pPr marL="742950" lvl="1" indent="-285750">
              <a:buFont typeface="Arial" panose="020B0604020202020204" pitchFamily="34" charset="0"/>
              <a:buChar char="•"/>
            </a:pPr>
            <a:endParaRPr kumimoji="1" lang="en-US" altLang="ja-JP" sz="1600" dirty="0">
              <a:solidFill>
                <a:srgbClr val="172B4D"/>
              </a:solidFill>
              <a:latin typeface="-apple-system"/>
            </a:endParaRPr>
          </a:p>
          <a:p>
            <a:pPr marL="742950" lvl="1" indent="-285750">
              <a:buFont typeface="Arial" panose="020B0604020202020204" pitchFamily="34" charset="0"/>
              <a:buChar char="•"/>
            </a:pPr>
            <a:r>
              <a:rPr kumimoji="1" lang="en-US" altLang="ja-JP" sz="1600" dirty="0">
                <a:solidFill>
                  <a:srgbClr val="172B4D"/>
                </a:solidFill>
                <a:latin typeface="-apple-system"/>
              </a:rPr>
              <a:t>Pipeline for CM (How do we detect anomaly for CM?)</a:t>
            </a:r>
          </a:p>
          <a:p>
            <a:pPr marL="742950" lvl="1" indent="-285750">
              <a:buFont typeface="Arial" panose="020B0604020202020204" pitchFamily="34" charset="0"/>
              <a:buChar char="•"/>
            </a:pPr>
            <a:endParaRPr kumimoji="1" lang="en-US" altLang="ja-JP" sz="1600" dirty="0">
              <a:solidFill>
                <a:srgbClr val="172B4D"/>
              </a:solidFill>
              <a:latin typeface="-apple-system"/>
            </a:endParaRPr>
          </a:p>
          <a:p>
            <a:pPr marL="742950" lvl="1" indent="-285750">
              <a:buFont typeface="Arial" panose="020B0604020202020204" pitchFamily="34" charset="0"/>
              <a:buChar char="•"/>
            </a:pPr>
            <a:r>
              <a:rPr kumimoji="1" lang="en-US" altLang="ja-JP" sz="1600" dirty="0">
                <a:solidFill>
                  <a:srgbClr val="172B4D"/>
                </a:solidFill>
                <a:latin typeface="-apple-system"/>
              </a:rPr>
              <a:t>CM database</a:t>
            </a:r>
          </a:p>
          <a:p>
            <a:pPr marL="742950" lvl="1" indent="-285750">
              <a:buFont typeface="Arial" panose="020B0604020202020204" pitchFamily="34" charset="0"/>
              <a:buChar char="•"/>
            </a:pPr>
            <a:endParaRPr kumimoji="1" lang="en-US" altLang="ja-JP" sz="1600" dirty="0">
              <a:solidFill>
                <a:srgbClr val="172B4D"/>
              </a:solidFill>
              <a:latin typeface="-apple-system"/>
            </a:endParaRPr>
          </a:p>
          <a:p>
            <a:pPr marL="742950" lvl="1" indent="-285750">
              <a:buFont typeface="Arial" panose="020B0604020202020204" pitchFamily="34" charset="0"/>
              <a:buChar char="•"/>
            </a:pPr>
            <a:r>
              <a:rPr kumimoji="1" lang="en-US" altLang="ja-JP" sz="1600" dirty="0">
                <a:solidFill>
                  <a:srgbClr val="172B4D"/>
                </a:solidFill>
                <a:latin typeface="-apple-system"/>
              </a:rPr>
              <a:t>CM parameter list (This should be sent to NTT-WEST to fill for 1</a:t>
            </a:r>
            <a:r>
              <a:rPr kumimoji="1" lang="en-US" altLang="ja-JP" sz="1600" baseline="30000" dirty="0">
                <a:solidFill>
                  <a:srgbClr val="172B4D"/>
                </a:solidFill>
                <a:latin typeface="-apple-system"/>
              </a:rPr>
              <a:t>st</a:t>
            </a:r>
            <a:r>
              <a:rPr kumimoji="1" lang="en-US" altLang="ja-JP" sz="1600" dirty="0">
                <a:solidFill>
                  <a:srgbClr val="172B4D"/>
                </a:solidFill>
                <a:latin typeface="-apple-system"/>
              </a:rPr>
              <a:t> cell then we can mock 2</a:t>
            </a:r>
            <a:r>
              <a:rPr kumimoji="1" lang="en-US" altLang="ja-JP" sz="1600" baseline="30000" dirty="0">
                <a:solidFill>
                  <a:srgbClr val="172B4D"/>
                </a:solidFill>
                <a:latin typeface="-apple-system"/>
              </a:rPr>
              <a:t>nd</a:t>
            </a:r>
            <a:r>
              <a:rPr kumimoji="1" lang="en-US" altLang="ja-JP" sz="1600" dirty="0">
                <a:solidFill>
                  <a:srgbClr val="172B4D"/>
                </a:solidFill>
                <a:latin typeface="-apple-system"/>
              </a:rPr>
              <a:t> cell based on the list)</a:t>
            </a:r>
            <a:endParaRPr kumimoji="1" lang="en-US" altLang="ja-JP" sz="1600" dirty="0"/>
          </a:p>
          <a:p>
            <a:pPr marL="742950" lvl="1" indent="-285750">
              <a:buFont typeface="Arial" panose="020B0604020202020204" pitchFamily="34" charset="0"/>
              <a:buChar char="•"/>
            </a:pPr>
            <a:endParaRPr kumimoji="1" lang="en-US" altLang="ja-JP" sz="1600" dirty="0"/>
          </a:p>
          <a:p>
            <a:pPr marL="742950" lvl="1" indent="-285750">
              <a:buFont typeface="Arial" panose="020B0604020202020204" pitchFamily="34" charset="0"/>
              <a:buChar char="•"/>
            </a:pPr>
            <a:endParaRPr kumimoji="1" lang="en-US" altLang="ja-JP" sz="1600" dirty="0"/>
          </a:p>
        </p:txBody>
      </p:sp>
      <p:sp>
        <p:nvSpPr>
          <p:cNvPr id="38" name="正方形/長方形 37">
            <a:extLst>
              <a:ext uri="{FF2B5EF4-FFF2-40B4-BE49-F238E27FC236}">
                <a16:creationId xmlns:a16="http://schemas.microsoft.com/office/drawing/2014/main" id="{0FA6E1C8-AB14-67AA-D411-289C26F4E3A0}"/>
              </a:ext>
            </a:extLst>
          </p:cNvPr>
          <p:cNvSpPr/>
          <p:nvPr/>
        </p:nvSpPr>
        <p:spPr>
          <a:xfrm>
            <a:off x="322491" y="1186585"/>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UC2</a:t>
            </a:r>
            <a:endParaRPr kumimoji="1" lang="ja-JP" altLang="en-US">
              <a:solidFill>
                <a:srgbClr val="FF0000"/>
              </a:solidFill>
            </a:endParaRPr>
          </a:p>
        </p:txBody>
      </p:sp>
      <p:sp>
        <p:nvSpPr>
          <p:cNvPr id="3" name="正方形/長方形 2">
            <a:extLst>
              <a:ext uri="{FF2B5EF4-FFF2-40B4-BE49-F238E27FC236}">
                <a16:creationId xmlns:a16="http://schemas.microsoft.com/office/drawing/2014/main" id="{4462571D-9491-1901-484D-4F26B1352B9D}"/>
              </a:ext>
            </a:extLst>
          </p:cNvPr>
          <p:cNvSpPr/>
          <p:nvPr/>
        </p:nvSpPr>
        <p:spPr>
          <a:xfrm>
            <a:off x="4135802" y="3446094"/>
            <a:ext cx="1029418" cy="2622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Alvaro/Yuki</a:t>
            </a:r>
            <a:endParaRPr kumimoji="1" lang="ja-JP" altLang="en-US" sz="1400"/>
          </a:p>
        </p:txBody>
      </p:sp>
      <p:sp>
        <p:nvSpPr>
          <p:cNvPr id="8" name="正方形/長方形 7">
            <a:extLst>
              <a:ext uri="{FF2B5EF4-FFF2-40B4-BE49-F238E27FC236}">
                <a16:creationId xmlns:a16="http://schemas.microsoft.com/office/drawing/2014/main" id="{146D8688-B1DC-F7F7-09D2-AB830A9BB8E7}"/>
              </a:ext>
            </a:extLst>
          </p:cNvPr>
          <p:cNvSpPr/>
          <p:nvPr/>
        </p:nvSpPr>
        <p:spPr>
          <a:xfrm>
            <a:off x="6096000" y="3946677"/>
            <a:ext cx="1029418" cy="2622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Alvaro/Yuki</a:t>
            </a:r>
            <a:endParaRPr kumimoji="1" lang="ja-JP" altLang="en-US" sz="1400"/>
          </a:p>
        </p:txBody>
      </p:sp>
      <p:sp>
        <p:nvSpPr>
          <p:cNvPr id="17" name="正方形/長方形 16">
            <a:extLst>
              <a:ext uri="{FF2B5EF4-FFF2-40B4-BE49-F238E27FC236}">
                <a16:creationId xmlns:a16="http://schemas.microsoft.com/office/drawing/2014/main" id="{A82923A5-A182-9816-63BC-2938852DD64A}"/>
              </a:ext>
            </a:extLst>
          </p:cNvPr>
          <p:cNvSpPr/>
          <p:nvPr/>
        </p:nvSpPr>
        <p:spPr>
          <a:xfrm>
            <a:off x="2781455" y="4442652"/>
            <a:ext cx="1029418" cy="26221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Alvaro/Yuki</a:t>
            </a:r>
            <a:endParaRPr kumimoji="1" lang="ja-JP" altLang="en-US" sz="1400"/>
          </a:p>
        </p:txBody>
      </p:sp>
      <p:sp>
        <p:nvSpPr>
          <p:cNvPr id="18" name="正方形/長方形 17">
            <a:extLst>
              <a:ext uri="{FF2B5EF4-FFF2-40B4-BE49-F238E27FC236}">
                <a16:creationId xmlns:a16="http://schemas.microsoft.com/office/drawing/2014/main" id="{2C04262B-BF12-9BF4-484B-2D6C277F8688}"/>
              </a:ext>
            </a:extLst>
          </p:cNvPr>
          <p:cNvSpPr/>
          <p:nvPr/>
        </p:nvSpPr>
        <p:spPr>
          <a:xfrm>
            <a:off x="7194866" y="3946677"/>
            <a:ext cx="782129" cy="2622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Atsushi</a:t>
            </a:r>
            <a:endParaRPr kumimoji="1" lang="ja-JP" altLang="en-US" sz="1400"/>
          </a:p>
        </p:txBody>
      </p:sp>
      <p:sp>
        <p:nvSpPr>
          <p:cNvPr id="19" name="正方形/長方形 18">
            <a:extLst>
              <a:ext uri="{FF2B5EF4-FFF2-40B4-BE49-F238E27FC236}">
                <a16:creationId xmlns:a16="http://schemas.microsoft.com/office/drawing/2014/main" id="{2555106B-B369-4299-5EED-EADC84BC730E}"/>
              </a:ext>
            </a:extLst>
          </p:cNvPr>
          <p:cNvSpPr/>
          <p:nvPr/>
        </p:nvSpPr>
        <p:spPr>
          <a:xfrm>
            <a:off x="10987354" y="4918803"/>
            <a:ext cx="782129" cy="26221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Atsushi</a:t>
            </a:r>
            <a:endParaRPr kumimoji="1" lang="ja-JP" altLang="en-US" sz="1400"/>
          </a:p>
        </p:txBody>
      </p:sp>
    </p:spTree>
    <p:extLst>
      <p:ext uri="{BB962C8B-B14F-4D97-AF65-F5344CB8AC3E}">
        <p14:creationId xmlns:p14="http://schemas.microsoft.com/office/powerpoint/2010/main" val="715739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NTT-WEST 5G MS PoC</a:t>
            </a:r>
            <a:br>
              <a:rPr kumimoji="1" lang="en-US" altLang="ja-JP" sz="4000" b="1" dirty="0">
                <a:latin typeface="Meiryo UI" panose="020B0604030504040204" pitchFamily="50" charset="-128"/>
                <a:ea typeface="Meiryo UI" panose="020B0604030504040204" pitchFamily="50" charset="-128"/>
              </a:rPr>
            </a:br>
            <a:r>
              <a:rPr kumimoji="1" lang="en-US" altLang="ja-JP" sz="4000" b="1" dirty="0">
                <a:latin typeface="Meiryo UI" panose="020B0604030504040204" pitchFamily="50" charset="-128"/>
                <a:ea typeface="Meiryo UI" panose="020B0604030504040204" pitchFamily="50" charset="-128"/>
              </a:rPr>
              <a:t>Team meeting</a:t>
            </a:r>
            <a:br>
              <a:rPr kumimoji="1" lang="en-US" altLang="ja-JP" sz="4000" b="1" dirty="0">
                <a:latin typeface="Meiryo UI" panose="020B0604030504040204" pitchFamily="50" charset="-128"/>
                <a:ea typeface="Meiryo UI" panose="020B0604030504040204" pitchFamily="50" charset="-128"/>
              </a:rPr>
            </a:br>
            <a:r>
              <a:rPr kumimoji="1" lang="en-US" altLang="ja-JP" sz="4000" b="1" dirty="0">
                <a:latin typeface="Meiryo UI" panose="020B0604030504040204" pitchFamily="50" charset="-128"/>
                <a:ea typeface="Meiryo UI" panose="020B0604030504040204" pitchFamily="50" charset="-128"/>
              </a:rPr>
              <a:t>(for internal)</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5</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24</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104937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NTT-WEST 5G PoC – internal conversation on May 23rd</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正方形/長方形 3">
            <a:extLst>
              <a:ext uri="{FF2B5EF4-FFF2-40B4-BE49-F238E27FC236}">
                <a16:creationId xmlns:a16="http://schemas.microsoft.com/office/drawing/2014/main" id="{31195452-B6D5-D156-EC40-F4D52A21700B}"/>
              </a:ext>
            </a:extLst>
          </p:cNvPr>
          <p:cNvSpPr/>
          <p:nvPr/>
        </p:nvSpPr>
        <p:spPr>
          <a:xfrm>
            <a:off x="218535" y="1137456"/>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 </a:t>
            </a:r>
            <a:r>
              <a:rPr kumimoji="1" lang="ja-JP" altLang="en-US"/>
              <a:t>新局の</a:t>
            </a:r>
            <a:r>
              <a:rPr kumimoji="1" lang="en-US" altLang="ja-JP" dirty="0"/>
              <a:t>KPI</a:t>
            </a:r>
            <a:r>
              <a:rPr kumimoji="1" lang="ja-JP" altLang="en-US"/>
              <a:t>劣化検知</a:t>
            </a:r>
            <a:endParaRPr kumimoji="1" lang="en-US" altLang="ja-JP" dirty="0"/>
          </a:p>
          <a:p>
            <a:pPr algn="ctr"/>
            <a:r>
              <a:rPr kumimoji="1" lang="en-US" altLang="ja-JP" dirty="0"/>
              <a:t>Check main KPIs of the new site/cell</a:t>
            </a:r>
            <a:endParaRPr kumimoji="1" lang="ja-JP" altLang="en-US"/>
          </a:p>
        </p:txBody>
      </p:sp>
      <p:sp>
        <p:nvSpPr>
          <p:cNvPr id="9" name="テキスト ボックス 8">
            <a:extLst>
              <a:ext uri="{FF2B5EF4-FFF2-40B4-BE49-F238E27FC236}">
                <a16:creationId xmlns:a16="http://schemas.microsoft.com/office/drawing/2014/main" id="{7224E6A8-D6DA-E035-B08A-C7A49D2E9ABC}"/>
              </a:ext>
            </a:extLst>
          </p:cNvPr>
          <p:cNvSpPr txBox="1"/>
          <p:nvPr/>
        </p:nvSpPr>
        <p:spPr>
          <a:xfrm>
            <a:off x="328832" y="1811783"/>
            <a:ext cx="7145548" cy="4555093"/>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Topology structure </a:t>
            </a:r>
          </a:p>
          <a:p>
            <a:pPr marL="742950" lvl="1" indent="-285750">
              <a:buFont typeface="Arial" panose="020B0604020202020204" pitchFamily="34" charset="0"/>
              <a:buChar char="•"/>
            </a:pPr>
            <a:r>
              <a:rPr kumimoji="1" lang="en-US" altLang="ja-JP" sz="1600" dirty="0">
                <a:solidFill>
                  <a:srgbClr val="172B4D"/>
                </a:solidFill>
                <a:latin typeface="-apple-system"/>
              </a:rPr>
              <a:t>Need to finalize once PM counters clarification finished</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KPI definition</a:t>
            </a:r>
          </a:p>
          <a:p>
            <a:pPr marL="742950" lvl="1" indent="-285750">
              <a:buFont typeface="Arial" panose="020B0604020202020204" pitchFamily="34" charset="0"/>
              <a:buChar char="•"/>
            </a:pPr>
            <a:r>
              <a:rPr kumimoji="1" lang="en-US" altLang="ja-JP" sz="1600" dirty="0">
                <a:solidFill>
                  <a:srgbClr val="172B4D"/>
                </a:solidFill>
                <a:latin typeface="-apple-system"/>
              </a:rPr>
              <a:t>ROP for low KPI (PM counters are generated every 5min)</a:t>
            </a:r>
          </a:p>
          <a:p>
            <a:pPr marL="1200150" lvl="2" indent="-285750">
              <a:buFont typeface="Arial" panose="020B0604020202020204" pitchFamily="34" charset="0"/>
              <a:buChar char="•"/>
            </a:pPr>
            <a:r>
              <a:rPr kumimoji="1" lang="en-US" altLang="ja-JP" sz="1600" dirty="0">
                <a:solidFill>
                  <a:srgbClr val="172B4D"/>
                </a:solidFill>
                <a:latin typeface="-apple-system"/>
              </a:rPr>
              <a:t>Seems no problem for data ingestion and KPI calculation point of view</a:t>
            </a:r>
          </a:p>
          <a:p>
            <a:pPr marL="1200150" lvl="2" indent="-285750">
              <a:buFont typeface="Arial" panose="020B0604020202020204" pitchFamily="34" charset="0"/>
              <a:buChar char="•"/>
            </a:pPr>
            <a:r>
              <a:rPr kumimoji="1" lang="en-US" altLang="ja-JP" sz="1600" dirty="0">
                <a:solidFill>
                  <a:srgbClr val="172B4D"/>
                </a:solidFill>
                <a:latin typeface="-apple-system"/>
              </a:rPr>
              <a:t>Comment needed for anomaly detection view point</a:t>
            </a:r>
          </a:p>
          <a:p>
            <a:pPr marL="742950" lvl="1" indent="-285750">
              <a:buFont typeface="Arial" panose="020B0604020202020204" pitchFamily="34" charset="0"/>
              <a:buChar char="•"/>
            </a:pPr>
            <a:r>
              <a:rPr kumimoji="1" lang="en-US" altLang="ja-JP" sz="1600" dirty="0">
                <a:solidFill>
                  <a:srgbClr val="172B4D"/>
                </a:solidFill>
                <a:latin typeface="-apple-system"/>
              </a:rPr>
              <a:t>Time aggregation (hourly + daily?)</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Feature definition</a:t>
            </a:r>
          </a:p>
          <a:p>
            <a:pPr marL="742950" lvl="1" indent="-285750">
              <a:buFont typeface="Arial" panose="020B0604020202020204" pitchFamily="34" charset="0"/>
              <a:buChar char="•"/>
            </a:pPr>
            <a:r>
              <a:rPr kumimoji="1" lang="en-US" altLang="ja-JP" sz="1600" dirty="0">
                <a:solidFill>
                  <a:srgbClr val="172B4D"/>
                </a:solidFill>
                <a:latin typeface="-apple-system"/>
              </a:rPr>
              <a:t>Finalizing list of features for anomaly detection</a:t>
            </a:r>
          </a:p>
          <a:p>
            <a:pPr marL="742950" lvl="1" indent="-285750">
              <a:buFont typeface="Arial" panose="020B0604020202020204" pitchFamily="34" charset="0"/>
              <a:buChar char="•"/>
            </a:pPr>
            <a:r>
              <a:rPr kumimoji="1" lang="en-US" altLang="ja-JP" sz="1600" dirty="0">
                <a:solidFill>
                  <a:srgbClr val="172B4D"/>
                </a:solidFill>
                <a:latin typeface="-apple-system"/>
              </a:rPr>
              <a:t>Finalizing criteria for each features</a:t>
            </a:r>
          </a:p>
          <a:p>
            <a:pPr marL="742950" lvl="1" indent="-285750">
              <a:buFont typeface="Arial" panose="020B0604020202020204" pitchFamily="34" charset="0"/>
              <a:buChar char="•"/>
            </a:pPr>
            <a:r>
              <a:rPr kumimoji="1" lang="en-US" altLang="ja-JP" sz="1600" dirty="0">
                <a:solidFill>
                  <a:srgbClr val="172B4D"/>
                </a:solidFill>
                <a:latin typeface="-apple-system"/>
              </a:rPr>
              <a:t>Small clarification</a:t>
            </a:r>
          </a:p>
          <a:p>
            <a:pPr marL="1200150" lvl="2" indent="-285750">
              <a:buFont typeface="Arial" panose="020B0604020202020204" pitchFamily="34" charset="0"/>
              <a:buChar char="•"/>
            </a:pPr>
            <a:r>
              <a:rPr kumimoji="1" lang="en-US" altLang="ja-JP" sz="1600" dirty="0">
                <a:solidFill>
                  <a:srgbClr val="172B4D"/>
                </a:solidFill>
                <a:latin typeface="-apple-system"/>
              </a:rPr>
              <a:t>Can we incident for multi features in </a:t>
            </a:r>
            <a:r>
              <a:rPr kumimoji="1" lang="en-US" altLang="ja-JP" sz="1600" dirty="0" err="1">
                <a:solidFill>
                  <a:srgbClr val="172B4D"/>
                </a:solidFill>
                <a:latin typeface="-apple-system"/>
              </a:rPr>
              <a:t>Tupl</a:t>
            </a:r>
            <a:r>
              <a:rPr kumimoji="1" lang="en-US" altLang="ja-JP" sz="1600" dirty="0">
                <a:solidFill>
                  <a:srgbClr val="172B4D"/>
                </a:solidFill>
                <a:latin typeface="-apple-system"/>
              </a:rPr>
              <a:t> Orchestrator?</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ML model</a:t>
            </a:r>
          </a:p>
          <a:p>
            <a:pPr marL="742950" lvl="1" indent="-285750">
              <a:buFont typeface="Arial" panose="020B0604020202020204" pitchFamily="34" charset="0"/>
              <a:buChar char="•"/>
            </a:pPr>
            <a:r>
              <a:rPr kumimoji="1" lang="en-US" altLang="ja-JP" sz="1600" dirty="0">
                <a:solidFill>
                  <a:srgbClr val="172B4D"/>
                </a:solidFill>
                <a:latin typeface="-apple-system"/>
              </a:rPr>
              <a:t>At this point, we are not able to create ML model for this UC</a:t>
            </a:r>
          </a:p>
        </p:txBody>
      </p:sp>
      <p:sp>
        <p:nvSpPr>
          <p:cNvPr id="36" name="正方形/長方形 35">
            <a:extLst>
              <a:ext uri="{FF2B5EF4-FFF2-40B4-BE49-F238E27FC236}">
                <a16:creationId xmlns:a16="http://schemas.microsoft.com/office/drawing/2014/main" id="{62A8B7B0-B78B-898B-84A3-6126ACB4A82A}"/>
              </a:ext>
            </a:extLst>
          </p:cNvPr>
          <p:cNvSpPr/>
          <p:nvPr/>
        </p:nvSpPr>
        <p:spPr>
          <a:xfrm>
            <a:off x="998405" y="1166588"/>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UC1</a:t>
            </a:r>
            <a:endParaRPr kumimoji="1" lang="ja-JP" altLang="en-US">
              <a:solidFill>
                <a:srgbClr val="FF0000"/>
              </a:solidFill>
            </a:endParaRPr>
          </a:p>
        </p:txBody>
      </p:sp>
    </p:spTree>
    <p:extLst>
      <p:ext uri="{BB962C8B-B14F-4D97-AF65-F5344CB8AC3E}">
        <p14:creationId xmlns:p14="http://schemas.microsoft.com/office/powerpoint/2010/main" val="199631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NTT-WEST 5G PoC – internal conversation on May 23rd</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6" name="正方形/長方形 5">
            <a:extLst>
              <a:ext uri="{FF2B5EF4-FFF2-40B4-BE49-F238E27FC236}">
                <a16:creationId xmlns:a16="http://schemas.microsoft.com/office/drawing/2014/main" id="{E04FB584-2FCA-3596-8E51-43AB342B4818}"/>
              </a:ext>
            </a:extLst>
          </p:cNvPr>
          <p:cNvSpPr/>
          <p:nvPr/>
        </p:nvSpPr>
        <p:spPr>
          <a:xfrm>
            <a:off x="290422" y="1137454"/>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重要なパラメータ設定異常検知</a:t>
            </a:r>
            <a:endParaRPr kumimoji="1" lang="en-US" altLang="ja-JP" dirty="0"/>
          </a:p>
          <a:p>
            <a:pPr algn="ctr"/>
            <a:r>
              <a:rPr kumimoji="1" lang="en-US" altLang="ja-JP" dirty="0"/>
              <a:t>Check main design parameters of the new site/cell</a:t>
            </a:r>
            <a:endParaRPr kumimoji="1" lang="ja-JP" altLang="en-US"/>
          </a:p>
        </p:txBody>
      </p:sp>
      <p:sp>
        <p:nvSpPr>
          <p:cNvPr id="35" name="テキスト ボックス 34">
            <a:extLst>
              <a:ext uri="{FF2B5EF4-FFF2-40B4-BE49-F238E27FC236}">
                <a16:creationId xmlns:a16="http://schemas.microsoft.com/office/drawing/2014/main" id="{5A80735F-BAB7-4FDF-FAC7-6E06417CF1AC}"/>
              </a:ext>
            </a:extLst>
          </p:cNvPr>
          <p:cNvSpPr txBox="1"/>
          <p:nvPr/>
        </p:nvSpPr>
        <p:spPr>
          <a:xfrm>
            <a:off x="422517" y="1792071"/>
            <a:ext cx="10793281" cy="5293757"/>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Topology</a:t>
            </a:r>
          </a:p>
          <a:p>
            <a:pPr marL="742950" lvl="1" indent="-285750">
              <a:buFont typeface="Arial" panose="020B0604020202020204" pitchFamily="34" charset="0"/>
              <a:buChar char="•"/>
            </a:pPr>
            <a:r>
              <a:rPr kumimoji="1" lang="en-US" altLang="ja-JP" sz="1600" dirty="0">
                <a:solidFill>
                  <a:srgbClr val="172B4D"/>
                </a:solidFill>
                <a:latin typeface="-apple-system"/>
              </a:rPr>
              <a:t>Need to discuss and design topology for CM</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CM parameters to be monitored and detect anomaly</a:t>
            </a:r>
          </a:p>
          <a:p>
            <a:pPr marL="742950" lvl="1" indent="-285750">
              <a:buFont typeface="Arial" panose="020B0604020202020204" pitchFamily="34" charset="0"/>
              <a:buChar char="•"/>
            </a:pPr>
            <a:r>
              <a:rPr kumimoji="1" lang="en-US" altLang="ja-JP" sz="1600" dirty="0">
                <a:solidFill>
                  <a:srgbClr val="172B4D"/>
                </a:solidFill>
                <a:latin typeface="-apple-system"/>
              </a:rPr>
              <a:t>Need to define list of CM parameters (this is mandatory since NTT-WEST does not provide parameter list)</a:t>
            </a:r>
          </a:p>
          <a:p>
            <a:pPr marL="1200150" lvl="2" indent="-285750">
              <a:buFont typeface="Arial" panose="020B0604020202020204" pitchFamily="34" charset="0"/>
              <a:buChar char="•"/>
            </a:pPr>
            <a:r>
              <a:rPr kumimoji="1" lang="en-US" altLang="ja-JP" sz="1600" dirty="0">
                <a:solidFill>
                  <a:srgbClr val="172B4D"/>
                </a:solidFill>
                <a:latin typeface="-apple-system"/>
              </a:rPr>
              <a:t>Parameter name</a:t>
            </a:r>
          </a:p>
          <a:p>
            <a:pPr marL="1200150" lvl="2" indent="-285750">
              <a:buFont typeface="Arial" panose="020B0604020202020204" pitchFamily="34" charset="0"/>
              <a:buChar char="•"/>
            </a:pPr>
            <a:r>
              <a:rPr kumimoji="1" lang="en-US" altLang="ja-JP" sz="1600" dirty="0">
                <a:solidFill>
                  <a:srgbClr val="172B4D"/>
                </a:solidFill>
                <a:latin typeface="-apple-system"/>
              </a:rPr>
              <a:t>Value</a:t>
            </a:r>
          </a:p>
          <a:p>
            <a:pPr marL="1200150" lvl="2" indent="-285750">
              <a:buFont typeface="Arial" panose="020B0604020202020204" pitchFamily="34" charset="0"/>
              <a:buChar char="•"/>
            </a:pPr>
            <a:r>
              <a:rPr kumimoji="1" lang="en-US" altLang="ja-JP" sz="1600" dirty="0">
                <a:solidFill>
                  <a:srgbClr val="172B4D"/>
                </a:solidFill>
                <a:latin typeface="-apple-system"/>
              </a:rPr>
              <a:t>Condition for value</a:t>
            </a:r>
          </a:p>
          <a:p>
            <a:pPr marL="742950" lvl="1" indent="-285750">
              <a:buFont typeface="Arial" panose="020B0604020202020204" pitchFamily="34" charset="0"/>
              <a:buChar char="•"/>
            </a:pPr>
            <a:r>
              <a:rPr kumimoji="1" lang="en-US" altLang="ja-JP" sz="1600" dirty="0">
                <a:solidFill>
                  <a:srgbClr val="172B4D"/>
                </a:solidFill>
                <a:latin typeface="-apple-system"/>
              </a:rPr>
              <a:t>Ask NTT-WEST to fill full “value” for each parameters</a:t>
            </a:r>
          </a:p>
          <a:p>
            <a:pPr marL="742950" lvl="1" indent="-285750">
              <a:buFont typeface="Arial" panose="020B0604020202020204" pitchFamily="34" charset="0"/>
              <a:buChar char="•"/>
            </a:pPr>
            <a:r>
              <a:rPr kumimoji="1" lang="en-US" altLang="ja-JP" sz="1600" dirty="0">
                <a:solidFill>
                  <a:srgbClr val="172B4D"/>
                </a:solidFill>
                <a:latin typeface="-apple-system"/>
              </a:rPr>
              <a:t>Need to mock for 2</a:t>
            </a:r>
            <a:r>
              <a:rPr kumimoji="1" lang="en-US" altLang="ja-JP" sz="1600" baseline="30000" dirty="0">
                <a:solidFill>
                  <a:srgbClr val="172B4D"/>
                </a:solidFill>
                <a:latin typeface="-apple-system"/>
              </a:rPr>
              <a:t>nd</a:t>
            </a:r>
            <a:r>
              <a:rPr kumimoji="1" lang="en-US" altLang="ja-JP" sz="1600" dirty="0">
                <a:solidFill>
                  <a:srgbClr val="172B4D"/>
                </a:solidFill>
                <a:latin typeface="-apple-system"/>
              </a:rPr>
              <a:t> cell by us</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Mechanism for anomaly detection</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UI to upload CM parameter file -&gt; Keep historical parameter data in </a:t>
            </a:r>
            <a:r>
              <a:rPr kumimoji="1" lang="en-US" altLang="ja-JP" sz="1600" dirty="0" err="1">
                <a:solidFill>
                  <a:srgbClr val="172B4D"/>
                </a:solidFill>
                <a:latin typeface="-apple-system"/>
              </a:rPr>
              <a:t>db</a:t>
            </a:r>
            <a:endParaRPr kumimoji="1" lang="en-US" altLang="ja-JP" sz="1600" dirty="0">
              <a:solidFill>
                <a:srgbClr val="172B4D"/>
              </a:solidFill>
              <a:latin typeface="-apple-system"/>
            </a:endParaRP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Pipeline</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CM </a:t>
            </a:r>
            <a:r>
              <a:rPr kumimoji="1" lang="en-US" altLang="ja-JP" sz="1600" dirty="0" err="1">
                <a:solidFill>
                  <a:srgbClr val="172B4D"/>
                </a:solidFill>
                <a:latin typeface="-apple-system"/>
              </a:rPr>
              <a:t>db</a:t>
            </a:r>
            <a:endParaRPr kumimoji="1" lang="en-US" altLang="ja-JP" sz="1600" dirty="0"/>
          </a:p>
          <a:p>
            <a:pPr marL="742950" lvl="1" indent="-285750">
              <a:buFont typeface="Arial" panose="020B0604020202020204" pitchFamily="34" charset="0"/>
              <a:buChar char="•"/>
            </a:pPr>
            <a:endParaRPr kumimoji="1" lang="en-US" altLang="ja-JP" sz="1600" dirty="0"/>
          </a:p>
          <a:p>
            <a:pPr marL="742950" lvl="1" indent="-285750">
              <a:buFont typeface="Arial" panose="020B0604020202020204" pitchFamily="34" charset="0"/>
              <a:buChar char="•"/>
            </a:pPr>
            <a:endParaRPr kumimoji="1" lang="en-US" altLang="ja-JP" sz="1600" dirty="0"/>
          </a:p>
        </p:txBody>
      </p:sp>
      <p:sp>
        <p:nvSpPr>
          <p:cNvPr id="38" name="正方形/長方形 37">
            <a:extLst>
              <a:ext uri="{FF2B5EF4-FFF2-40B4-BE49-F238E27FC236}">
                <a16:creationId xmlns:a16="http://schemas.microsoft.com/office/drawing/2014/main" id="{0FA6E1C8-AB14-67AA-D411-289C26F4E3A0}"/>
              </a:ext>
            </a:extLst>
          </p:cNvPr>
          <p:cNvSpPr/>
          <p:nvPr/>
        </p:nvSpPr>
        <p:spPr>
          <a:xfrm>
            <a:off x="322491" y="1186585"/>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UC2</a:t>
            </a:r>
            <a:endParaRPr kumimoji="1" lang="ja-JP" altLang="en-US">
              <a:solidFill>
                <a:srgbClr val="FF0000"/>
              </a:solidFill>
            </a:endParaRPr>
          </a:p>
        </p:txBody>
      </p:sp>
    </p:spTree>
    <p:extLst>
      <p:ext uri="{BB962C8B-B14F-4D97-AF65-F5344CB8AC3E}">
        <p14:creationId xmlns:p14="http://schemas.microsoft.com/office/powerpoint/2010/main" val="2952269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NTT-WEST 5G PoC – internal conversation on May 23rd</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5A80735F-BAB7-4FDF-FAC7-6E06417CF1AC}"/>
              </a:ext>
            </a:extLst>
          </p:cNvPr>
          <p:cNvSpPr txBox="1"/>
          <p:nvPr/>
        </p:nvSpPr>
        <p:spPr>
          <a:xfrm>
            <a:off x="422517" y="1792071"/>
            <a:ext cx="10793281" cy="1846659"/>
          </a:xfrm>
          <a:prstGeom prst="rect">
            <a:avLst/>
          </a:prstGeom>
          <a:noFill/>
        </p:spPr>
        <p:txBody>
          <a:bodyPr wrap="square" rtlCol="0">
            <a:spAutoFit/>
          </a:bodyPr>
          <a:lstStyle/>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kumimoji="1" lang="en-US" altLang="ja-JP" sz="1600" dirty="0">
                <a:solidFill>
                  <a:srgbClr val="172B4D"/>
                </a:solidFill>
                <a:latin typeface="-apple-system"/>
              </a:rPr>
              <a:t>Define target feature and criteria for anomaly detection</a:t>
            </a:r>
          </a:p>
          <a:p>
            <a:pPr marL="742950" lvl="1" indent="-285750">
              <a:buFont typeface="Arial" panose="020B0604020202020204" pitchFamily="34" charset="0"/>
              <a:buChar char="•"/>
            </a:pPr>
            <a:r>
              <a:rPr lang="en-US" altLang="ja-JP" sz="1600" b="0" i="1" dirty="0" err="1">
                <a:solidFill>
                  <a:srgbClr val="FF0000"/>
                </a:solidFill>
                <a:effectLst/>
                <a:latin typeface="-apple-system"/>
              </a:rPr>
              <a:t>feat_nr_pdcp_sdu_dl_user_throughput_rate_abnormal</a:t>
            </a:r>
            <a:endParaRPr lang="en-US" altLang="ja-JP" sz="1600" b="0" i="1" dirty="0">
              <a:solidFill>
                <a:srgbClr val="FF0000"/>
              </a:solidFill>
              <a:effectLst/>
              <a:latin typeface="-apple-system"/>
            </a:endParaRP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Need to define ML model for this UC</a:t>
            </a:r>
          </a:p>
          <a:p>
            <a:pPr marL="742950" lvl="1" indent="-285750">
              <a:buFont typeface="Arial" panose="020B0604020202020204" pitchFamily="34" charset="0"/>
              <a:buChar char="•"/>
            </a:pPr>
            <a:endParaRPr kumimoji="1" lang="en-US" altLang="ja-JP" sz="1600" dirty="0"/>
          </a:p>
          <a:p>
            <a:pPr marL="742950" lvl="1" indent="-285750">
              <a:buFont typeface="Arial" panose="020B0604020202020204" pitchFamily="34" charset="0"/>
              <a:buChar char="•"/>
            </a:pPr>
            <a:endParaRPr kumimoji="1" lang="en-US" altLang="ja-JP" sz="1600" dirty="0"/>
          </a:p>
        </p:txBody>
      </p:sp>
      <p:sp>
        <p:nvSpPr>
          <p:cNvPr id="3" name="正方形/長方形 2">
            <a:extLst>
              <a:ext uri="{FF2B5EF4-FFF2-40B4-BE49-F238E27FC236}">
                <a16:creationId xmlns:a16="http://schemas.microsoft.com/office/drawing/2014/main" id="{AFA32B33-B213-440F-D6B6-DCE13F404AAA}"/>
              </a:ext>
            </a:extLst>
          </p:cNvPr>
          <p:cNvSpPr/>
          <p:nvPr/>
        </p:nvSpPr>
        <p:spPr>
          <a:xfrm>
            <a:off x="253040" y="1137453"/>
            <a:ext cx="5144220" cy="584775"/>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 </a:t>
            </a:r>
            <a:r>
              <a:rPr kumimoji="1" lang="ja-JP" altLang="en-US"/>
              <a:t>セル</a:t>
            </a:r>
            <a:r>
              <a:rPr kumimoji="1" lang="en-US" altLang="ja-JP" dirty="0"/>
              <a:t>Downlink Low Throughput</a:t>
            </a:r>
            <a:r>
              <a:rPr kumimoji="1" lang="ja-JP" altLang="en-US"/>
              <a:t>検知</a:t>
            </a:r>
            <a:endParaRPr kumimoji="1" lang="en-US" altLang="ja-JP" dirty="0"/>
          </a:p>
          <a:p>
            <a:pPr algn="ctr"/>
            <a:r>
              <a:rPr kumimoji="1" lang="en-US" altLang="ja-JP" dirty="0"/>
              <a:t>Cell DL Low throughput for O-RAN</a:t>
            </a:r>
            <a:endParaRPr kumimoji="1" lang="ja-JP" altLang="en-US"/>
          </a:p>
        </p:txBody>
      </p:sp>
      <p:sp>
        <p:nvSpPr>
          <p:cNvPr id="38" name="正方形/長方形 37">
            <a:extLst>
              <a:ext uri="{FF2B5EF4-FFF2-40B4-BE49-F238E27FC236}">
                <a16:creationId xmlns:a16="http://schemas.microsoft.com/office/drawing/2014/main" id="{0FA6E1C8-AB14-67AA-D411-289C26F4E3A0}"/>
              </a:ext>
            </a:extLst>
          </p:cNvPr>
          <p:cNvSpPr/>
          <p:nvPr/>
        </p:nvSpPr>
        <p:spPr>
          <a:xfrm>
            <a:off x="322491" y="1186585"/>
            <a:ext cx="762000" cy="2432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UC3</a:t>
            </a:r>
            <a:endParaRPr kumimoji="1" lang="ja-JP" altLang="en-US">
              <a:solidFill>
                <a:srgbClr val="FF0000"/>
              </a:solidFill>
            </a:endParaRPr>
          </a:p>
        </p:txBody>
      </p:sp>
    </p:spTree>
    <p:extLst>
      <p:ext uri="{BB962C8B-B14F-4D97-AF65-F5344CB8AC3E}">
        <p14:creationId xmlns:p14="http://schemas.microsoft.com/office/powerpoint/2010/main" val="2743056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Suffix in PM counters</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5A80735F-BAB7-4FDF-FAC7-6E06417CF1AC}"/>
              </a:ext>
            </a:extLst>
          </p:cNvPr>
          <p:cNvSpPr txBox="1"/>
          <p:nvPr/>
        </p:nvSpPr>
        <p:spPr>
          <a:xfrm>
            <a:off x="330320" y="3196623"/>
            <a:ext cx="6150811" cy="2554545"/>
          </a:xfrm>
          <a:prstGeom prst="rect">
            <a:avLst/>
          </a:prstGeom>
          <a:noFill/>
        </p:spPr>
        <p:txBody>
          <a:bodyPr wrap="square" rtlCol="0">
            <a:spAutoFit/>
          </a:bodyPr>
          <a:lstStyle/>
          <a:p>
            <a:r>
              <a:rPr kumimoji="1" lang="en-US" altLang="ja-JP" sz="1600" dirty="0">
                <a:solidFill>
                  <a:srgbClr val="FF0000"/>
                </a:solidFill>
                <a:latin typeface="-apple-system"/>
              </a:rPr>
              <a:t>Item name</a:t>
            </a:r>
          </a:p>
          <a:p>
            <a:r>
              <a:rPr kumimoji="1" lang="en-US" altLang="ja-JP" sz="1600" dirty="0">
                <a:solidFill>
                  <a:srgbClr val="7030A0"/>
                </a:solidFill>
                <a:latin typeface="-apple-system"/>
              </a:rPr>
              <a:t>Sub-counter-1</a:t>
            </a:r>
          </a:p>
          <a:p>
            <a:r>
              <a:rPr kumimoji="1" lang="en-US" altLang="ja-JP" sz="1600" dirty="0">
                <a:solidFill>
                  <a:srgbClr val="92D050"/>
                </a:solidFill>
                <a:latin typeface="-apple-system"/>
              </a:rPr>
              <a:t>Sub-counter-2</a:t>
            </a:r>
          </a:p>
          <a:p>
            <a:r>
              <a:rPr kumimoji="1" lang="en-US" altLang="ja-JP" sz="1600" dirty="0">
                <a:solidFill>
                  <a:srgbClr val="FFC000"/>
                </a:solidFill>
                <a:latin typeface="-apple-system"/>
              </a:rPr>
              <a:t>Key-1</a:t>
            </a:r>
          </a:p>
          <a:p>
            <a:r>
              <a:rPr kumimoji="1" lang="en-US" altLang="ja-JP" sz="1600" dirty="0">
                <a:solidFill>
                  <a:schemeClr val="accent2">
                    <a:lumMod val="75000"/>
                  </a:schemeClr>
                </a:solidFill>
                <a:latin typeface="-apple-system"/>
              </a:rPr>
              <a:t>Key-2</a:t>
            </a:r>
          </a:p>
          <a:p>
            <a:pPr marL="285750" indent="-285750">
              <a:buFont typeface="Arial" panose="020B0604020202020204" pitchFamily="34" charset="0"/>
              <a:buChar char="•"/>
            </a:pPr>
            <a:endParaRPr kumimoji="1" lang="en-US" altLang="ja-JP" sz="1600" dirty="0">
              <a:solidFill>
                <a:srgbClr val="172B4D"/>
              </a:solidFill>
              <a:latin typeface="-apple-system"/>
            </a:endParaRPr>
          </a:p>
          <a:p>
            <a:pPr marL="285750" indent="-285750">
              <a:buFont typeface="Arial" panose="020B0604020202020204" pitchFamily="34" charset="0"/>
              <a:buChar char="•"/>
            </a:pPr>
            <a:r>
              <a:rPr kumimoji="1" lang="en-US" altLang="ja-JP" sz="1600" dirty="0">
                <a:solidFill>
                  <a:srgbClr val="172B4D"/>
                </a:solidFill>
                <a:latin typeface="-apple-system"/>
              </a:rPr>
              <a:t>Item name and sub-counter are separated by dot “.”</a:t>
            </a:r>
          </a:p>
          <a:p>
            <a:pPr marL="742950" lvl="1" indent="-285750">
              <a:buFont typeface="Arial" panose="020B0604020202020204" pitchFamily="34" charset="0"/>
              <a:buChar char="•"/>
            </a:pPr>
            <a:r>
              <a:rPr kumimoji="1" lang="en-US" altLang="ja-JP" sz="1600" dirty="0">
                <a:solidFill>
                  <a:srgbClr val="172B4D"/>
                </a:solidFill>
                <a:latin typeface="-apple-system"/>
              </a:rPr>
              <a:t>There are possibly up to 5 sub-counters</a:t>
            </a:r>
          </a:p>
          <a:p>
            <a:pPr marL="285750" indent="-285750">
              <a:buFont typeface="Arial" panose="020B0604020202020204" pitchFamily="34" charset="0"/>
              <a:buChar char="•"/>
            </a:pPr>
            <a:r>
              <a:rPr kumimoji="1" lang="en-US" altLang="ja-JP" sz="1600" dirty="0">
                <a:solidFill>
                  <a:srgbClr val="172B4D"/>
                </a:solidFill>
                <a:latin typeface="-apple-system"/>
              </a:rPr>
              <a:t>Sub-counter and  key are separated by dash “-”</a:t>
            </a:r>
          </a:p>
          <a:p>
            <a:pPr marL="742950" lvl="1" indent="-285750">
              <a:buFont typeface="Arial" panose="020B0604020202020204" pitchFamily="34" charset="0"/>
              <a:buChar char="•"/>
            </a:pPr>
            <a:r>
              <a:rPr kumimoji="1" lang="en-US" altLang="ja-JP" sz="1600" dirty="0">
                <a:solidFill>
                  <a:srgbClr val="172B4D"/>
                </a:solidFill>
                <a:latin typeface="-apple-system"/>
              </a:rPr>
              <a:t>There are possibly up to 5 keys</a:t>
            </a:r>
          </a:p>
        </p:txBody>
      </p:sp>
      <p:sp>
        <p:nvSpPr>
          <p:cNvPr id="3" name="正方形/長方形 2">
            <a:extLst>
              <a:ext uri="{FF2B5EF4-FFF2-40B4-BE49-F238E27FC236}">
                <a16:creationId xmlns:a16="http://schemas.microsoft.com/office/drawing/2014/main" id="{AFA32B33-B213-440F-D6B6-DCE13F404AAA}"/>
              </a:ext>
            </a:extLst>
          </p:cNvPr>
          <p:cNvSpPr/>
          <p:nvPr/>
        </p:nvSpPr>
        <p:spPr>
          <a:xfrm>
            <a:off x="330320" y="1564257"/>
            <a:ext cx="6150811" cy="1349986"/>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FF0000"/>
                </a:solidFill>
              </a:rPr>
              <a:t>OR.CellUA.RRU.PrbTotDlDist</a:t>
            </a:r>
            <a:r>
              <a:rPr kumimoji="1" lang="en-US" altLang="ja-JP" dirty="0"/>
              <a:t>.</a:t>
            </a:r>
            <a:r>
              <a:rPr kumimoji="1" lang="en-US" altLang="ja-JP" dirty="0">
                <a:solidFill>
                  <a:srgbClr val="7030A0"/>
                </a:solidFill>
              </a:rPr>
              <a:t>1</a:t>
            </a:r>
            <a:r>
              <a:rPr kumimoji="1" lang="en-US" altLang="ja-JP" dirty="0"/>
              <a:t>.</a:t>
            </a:r>
            <a:r>
              <a:rPr kumimoji="1" lang="en-US" altLang="ja-JP" dirty="0">
                <a:solidFill>
                  <a:srgbClr val="92D050"/>
                </a:solidFill>
              </a:rPr>
              <a:t>33554431</a:t>
            </a:r>
            <a:r>
              <a:rPr kumimoji="1" lang="en-US" altLang="ja-JP" dirty="0"/>
              <a:t>-</a:t>
            </a:r>
            <a:r>
              <a:rPr kumimoji="1" lang="en-US" altLang="ja-JP" dirty="0">
                <a:solidFill>
                  <a:srgbClr val="FFC000"/>
                </a:solidFill>
              </a:rPr>
              <a:t>00101</a:t>
            </a:r>
            <a:r>
              <a:rPr kumimoji="1" lang="en-US" altLang="ja-JP" dirty="0"/>
              <a:t>-</a:t>
            </a:r>
            <a:r>
              <a:rPr kumimoji="1" lang="en-US" altLang="ja-JP" dirty="0">
                <a:solidFill>
                  <a:schemeClr val="accent2">
                    <a:lumMod val="75000"/>
                  </a:schemeClr>
                </a:solidFill>
              </a:rPr>
              <a:t>1</a:t>
            </a:r>
            <a:endParaRPr kumimoji="1" lang="ja-JP" altLang="en-US">
              <a:solidFill>
                <a:schemeClr val="accent2">
                  <a:lumMod val="75000"/>
                </a:schemeClr>
              </a:solidFill>
            </a:endParaRPr>
          </a:p>
        </p:txBody>
      </p:sp>
      <p:cxnSp>
        <p:nvCxnSpPr>
          <p:cNvPr id="6" name="直線コネクタ 5">
            <a:extLst>
              <a:ext uri="{FF2B5EF4-FFF2-40B4-BE49-F238E27FC236}">
                <a16:creationId xmlns:a16="http://schemas.microsoft.com/office/drawing/2014/main" id="{F89A919B-4713-08BF-60EB-F7D3AF405C1B}"/>
              </a:ext>
            </a:extLst>
          </p:cNvPr>
          <p:cNvCxnSpPr>
            <a:cxnSpLocks/>
          </p:cNvCxnSpPr>
          <p:nvPr/>
        </p:nvCxnSpPr>
        <p:spPr>
          <a:xfrm>
            <a:off x="1089618" y="2401356"/>
            <a:ext cx="2596551"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950569F5-72BA-E473-2AA1-715D29024988}"/>
              </a:ext>
            </a:extLst>
          </p:cNvPr>
          <p:cNvCxnSpPr>
            <a:cxnSpLocks/>
          </p:cNvCxnSpPr>
          <p:nvPr/>
        </p:nvCxnSpPr>
        <p:spPr>
          <a:xfrm>
            <a:off x="3739333" y="2401356"/>
            <a:ext cx="155275"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CCF001B-A136-0073-58D7-C23E6C7ECC1C}"/>
              </a:ext>
            </a:extLst>
          </p:cNvPr>
          <p:cNvCxnSpPr>
            <a:cxnSpLocks/>
          </p:cNvCxnSpPr>
          <p:nvPr/>
        </p:nvCxnSpPr>
        <p:spPr>
          <a:xfrm>
            <a:off x="3930604" y="2396026"/>
            <a:ext cx="897147" cy="2876"/>
          </a:xfrm>
          <a:prstGeom prst="line">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AF285D2-AE63-5C1B-5B5F-325FAB19B215}"/>
              </a:ext>
            </a:extLst>
          </p:cNvPr>
          <p:cNvCxnSpPr>
            <a:cxnSpLocks/>
          </p:cNvCxnSpPr>
          <p:nvPr/>
        </p:nvCxnSpPr>
        <p:spPr>
          <a:xfrm>
            <a:off x="4937001" y="2396026"/>
            <a:ext cx="526211" cy="0"/>
          </a:xfrm>
          <a:prstGeom prst="line">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7E8E365-556A-F93A-1603-A04F6D847E24}"/>
              </a:ext>
            </a:extLst>
          </p:cNvPr>
          <p:cNvCxnSpPr>
            <a:cxnSpLocks/>
          </p:cNvCxnSpPr>
          <p:nvPr/>
        </p:nvCxnSpPr>
        <p:spPr>
          <a:xfrm>
            <a:off x="5555228" y="2398477"/>
            <a:ext cx="155275" cy="0"/>
          </a:xfrm>
          <a:prstGeom prst="line">
            <a:avLst/>
          </a:prstGeom>
          <a:ln w="508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9F4F6DBB-C968-BEC0-A04F-8E34D1473463}"/>
              </a:ext>
            </a:extLst>
          </p:cNvPr>
          <p:cNvSpPr txBox="1"/>
          <p:nvPr/>
        </p:nvSpPr>
        <p:spPr>
          <a:xfrm>
            <a:off x="370526" y="1194925"/>
            <a:ext cx="4034734" cy="369332"/>
          </a:xfrm>
          <a:prstGeom prst="rect">
            <a:avLst/>
          </a:prstGeom>
          <a:noFill/>
        </p:spPr>
        <p:txBody>
          <a:bodyPr wrap="square" rtlCol="0">
            <a:spAutoFit/>
          </a:bodyPr>
          <a:lstStyle/>
          <a:p>
            <a:r>
              <a:rPr kumimoji="1" lang="en-US" altLang="ja-JP" dirty="0"/>
              <a:t>Counter name and suffix in PM file</a:t>
            </a:r>
            <a:endParaRPr kumimoji="1" lang="en-US" altLang="ja-JP" sz="1600" dirty="0">
              <a:solidFill>
                <a:srgbClr val="172B4D"/>
              </a:solidFill>
              <a:latin typeface="-apple-system"/>
            </a:endParaRPr>
          </a:p>
        </p:txBody>
      </p:sp>
      <p:sp>
        <p:nvSpPr>
          <p:cNvPr id="20" name="テキスト ボックス 19">
            <a:extLst>
              <a:ext uri="{FF2B5EF4-FFF2-40B4-BE49-F238E27FC236}">
                <a16:creationId xmlns:a16="http://schemas.microsoft.com/office/drawing/2014/main" id="{467E48D9-8E4E-5A01-D00B-6ED356DDFDD7}"/>
              </a:ext>
            </a:extLst>
          </p:cNvPr>
          <p:cNvSpPr txBox="1"/>
          <p:nvPr/>
        </p:nvSpPr>
        <p:spPr>
          <a:xfrm>
            <a:off x="3533727" y="2425020"/>
            <a:ext cx="603849" cy="338554"/>
          </a:xfrm>
          <a:prstGeom prst="rect">
            <a:avLst/>
          </a:prstGeom>
          <a:noFill/>
        </p:spPr>
        <p:txBody>
          <a:bodyPr wrap="square" rtlCol="0">
            <a:spAutoFit/>
          </a:bodyPr>
          <a:lstStyle/>
          <a:p>
            <a:r>
              <a:rPr kumimoji="1" lang="en-US" altLang="ja-JP" sz="1600" dirty="0">
                <a:solidFill>
                  <a:srgbClr val="7030A0"/>
                </a:solidFill>
                <a:latin typeface="-apple-system"/>
              </a:rPr>
              <a:t>bin1</a:t>
            </a:r>
          </a:p>
        </p:txBody>
      </p:sp>
      <p:sp>
        <p:nvSpPr>
          <p:cNvPr id="21" name="テキスト ボックス 20">
            <a:extLst>
              <a:ext uri="{FF2B5EF4-FFF2-40B4-BE49-F238E27FC236}">
                <a16:creationId xmlns:a16="http://schemas.microsoft.com/office/drawing/2014/main" id="{34A7C58F-5865-4764-D4E4-5E13112A0C16}"/>
              </a:ext>
            </a:extLst>
          </p:cNvPr>
          <p:cNvSpPr txBox="1"/>
          <p:nvPr/>
        </p:nvSpPr>
        <p:spPr>
          <a:xfrm>
            <a:off x="4024010" y="2425020"/>
            <a:ext cx="994913" cy="338554"/>
          </a:xfrm>
          <a:prstGeom prst="rect">
            <a:avLst/>
          </a:prstGeom>
          <a:noFill/>
        </p:spPr>
        <p:txBody>
          <a:bodyPr wrap="square" rtlCol="0">
            <a:spAutoFit/>
          </a:bodyPr>
          <a:lstStyle/>
          <a:p>
            <a:r>
              <a:rPr kumimoji="1" lang="en-US" altLang="ja-JP" sz="1600" dirty="0">
                <a:solidFill>
                  <a:srgbClr val="92D050"/>
                </a:solidFill>
                <a:latin typeface="-apple-system"/>
              </a:rPr>
              <a:t>SNSSAI</a:t>
            </a:r>
          </a:p>
        </p:txBody>
      </p:sp>
      <p:sp>
        <p:nvSpPr>
          <p:cNvPr id="22" name="テキスト ボックス 21">
            <a:extLst>
              <a:ext uri="{FF2B5EF4-FFF2-40B4-BE49-F238E27FC236}">
                <a16:creationId xmlns:a16="http://schemas.microsoft.com/office/drawing/2014/main" id="{A5E9063E-5237-8AED-F7BD-D1E7F86BC51E}"/>
              </a:ext>
            </a:extLst>
          </p:cNvPr>
          <p:cNvSpPr txBox="1"/>
          <p:nvPr/>
        </p:nvSpPr>
        <p:spPr>
          <a:xfrm>
            <a:off x="4717027" y="2425020"/>
            <a:ext cx="994913" cy="338554"/>
          </a:xfrm>
          <a:prstGeom prst="rect">
            <a:avLst/>
          </a:prstGeom>
          <a:noFill/>
        </p:spPr>
        <p:txBody>
          <a:bodyPr wrap="square" rtlCol="0">
            <a:spAutoFit/>
          </a:bodyPr>
          <a:lstStyle/>
          <a:p>
            <a:r>
              <a:rPr kumimoji="1" lang="en-US" altLang="ja-JP" sz="1600" dirty="0" err="1">
                <a:solidFill>
                  <a:srgbClr val="FFC000"/>
                </a:solidFill>
                <a:latin typeface="-apple-system"/>
              </a:rPr>
              <a:t>PLMNId</a:t>
            </a:r>
            <a:endParaRPr kumimoji="1" lang="en-US" altLang="ja-JP" sz="1600" dirty="0">
              <a:solidFill>
                <a:srgbClr val="FFC000"/>
              </a:solidFill>
              <a:latin typeface="-apple-system"/>
            </a:endParaRPr>
          </a:p>
        </p:txBody>
      </p:sp>
      <p:sp>
        <p:nvSpPr>
          <p:cNvPr id="23" name="テキスト ボックス 22">
            <a:extLst>
              <a:ext uri="{FF2B5EF4-FFF2-40B4-BE49-F238E27FC236}">
                <a16:creationId xmlns:a16="http://schemas.microsoft.com/office/drawing/2014/main" id="{7B24B8A4-F561-DE6F-5D7A-A72103A958A4}"/>
              </a:ext>
            </a:extLst>
          </p:cNvPr>
          <p:cNvSpPr txBox="1"/>
          <p:nvPr/>
        </p:nvSpPr>
        <p:spPr>
          <a:xfrm>
            <a:off x="5395641" y="2425020"/>
            <a:ext cx="1171844" cy="338554"/>
          </a:xfrm>
          <a:prstGeom prst="rect">
            <a:avLst/>
          </a:prstGeom>
          <a:noFill/>
        </p:spPr>
        <p:txBody>
          <a:bodyPr wrap="square" rtlCol="0">
            <a:spAutoFit/>
          </a:bodyPr>
          <a:lstStyle/>
          <a:p>
            <a:r>
              <a:rPr kumimoji="1" lang="en-US" altLang="ja-JP" sz="1600" dirty="0">
                <a:solidFill>
                  <a:schemeClr val="accent2">
                    <a:lumMod val="75000"/>
                  </a:schemeClr>
                </a:solidFill>
                <a:latin typeface="-apple-system"/>
              </a:rPr>
              <a:t>NCI (</a:t>
            </a:r>
            <a:r>
              <a:rPr kumimoji="1" lang="en-US" altLang="ja-JP" sz="1600" dirty="0" err="1">
                <a:solidFill>
                  <a:schemeClr val="accent2">
                    <a:lumMod val="75000"/>
                  </a:schemeClr>
                </a:solidFill>
                <a:latin typeface="-apple-system"/>
              </a:rPr>
              <a:t>Cellid</a:t>
            </a:r>
            <a:r>
              <a:rPr kumimoji="1" lang="en-US" altLang="ja-JP" sz="1600" dirty="0">
                <a:solidFill>
                  <a:schemeClr val="accent2">
                    <a:lumMod val="75000"/>
                  </a:schemeClr>
                </a:solidFill>
                <a:latin typeface="-apple-system"/>
              </a:rPr>
              <a:t>)</a:t>
            </a:r>
          </a:p>
        </p:txBody>
      </p:sp>
    </p:spTree>
    <p:extLst>
      <p:ext uri="{BB962C8B-B14F-4D97-AF65-F5344CB8AC3E}">
        <p14:creationId xmlns:p14="http://schemas.microsoft.com/office/powerpoint/2010/main" val="1500879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総務省向けのメッセージ</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1" name="角丸四角形 40">
            <a:extLst>
              <a:ext uri="{FF2B5EF4-FFF2-40B4-BE49-F238E27FC236}">
                <a16:creationId xmlns:a16="http://schemas.microsoft.com/office/drawing/2014/main" id="{E7517DA6-5E3A-24A7-F485-5E0FD74A7A7A}"/>
              </a:ext>
            </a:extLst>
          </p:cNvPr>
          <p:cNvSpPr/>
          <p:nvPr/>
        </p:nvSpPr>
        <p:spPr>
          <a:xfrm>
            <a:off x="896020" y="1332472"/>
            <a:ext cx="2194560" cy="3429972"/>
          </a:xfrm>
          <a:prstGeom prst="roundRect">
            <a:avLst/>
          </a:prstGeom>
          <a:solidFill>
            <a:schemeClr val="accent1">
              <a:alpha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角丸四角形 41">
            <a:extLst>
              <a:ext uri="{FF2B5EF4-FFF2-40B4-BE49-F238E27FC236}">
                <a16:creationId xmlns:a16="http://schemas.microsoft.com/office/drawing/2014/main" id="{CE48FBC4-CAE4-D533-A7D8-796B2D8E8D6A}"/>
              </a:ext>
            </a:extLst>
          </p:cNvPr>
          <p:cNvSpPr/>
          <p:nvPr/>
        </p:nvSpPr>
        <p:spPr>
          <a:xfrm>
            <a:off x="3403648" y="1332473"/>
            <a:ext cx="2194560" cy="3429972"/>
          </a:xfrm>
          <a:prstGeom prst="roundRect">
            <a:avLst/>
          </a:prstGeom>
          <a:solidFill>
            <a:schemeClr val="accent1">
              <a:alpha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4CA7EFE-A712-0982-1A50-AF78136F8FA9}"/>
              </a:ext>
            </a:extLst>
          </p:cNvPr>
          <p:cNvSpPr/>
          <p:nvPr/>
        </p:nvSpPr>
        <p:spPr>
          <a:xfrm>
            <a:off x="5937463" y="1332472"/>
            <a:ext cx="2194560" cy="3429973"/>
          </a:xfrm>
          <a:prstGeom prst="roundRect">
            <a:avLst/>
          </a:prstGeom>
          <a:solidFill>
            <a:schemeClr val="accent1">
              <a:alpha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9BD88C81-C9B3-C10A-6DF0-8A4DA0E708D7}"/>
              </a:ext>
            </a:extLst>
          </p:cNvPr>
          <p:cNvSpPr txBox="1"/>
          <p:nvPr/>
        </p:nvSpPr>
        <p:spPr>
          <a:xfrm>
            <a:off x="1288066" y="993919"/>
            <a:ext cx="1720667" cy="338554"/>
          </a:xfrm>
          <a:prstGeom prst="rect">
            <a:avLst/>
          </a:prstGeom>
          <a:noFill/>
        </p:spPr>
        <p:txBody>
          <a:bodyPr wrap="square" rtlCol="0">
            <a:spAutoFit/>
          </a:bodyPr>
          <a:lstStyle/>
          <a:p>
            <a:r>
              <a:rPr kumimoji="1" lang="en-US" altLang="ja-JP" sz="1600" dirty="0">
                <a:solidFill>
                  <a:srgbClr val="172B4D"/>
                </a:solidFill>
                <a:latin typeface="-apple-system"/>
              </a:rPr>
              <a:t>Radio network</a:t>
            </a:r>
          </a:p>
        </p:txBody>
      </p:sp>
      <p:sp>
        <p:nvSpPr>
          <p:cNvPr id="46" name="テキスト ボックス 45">
            <a:extLst>
              <a:ext uri="{FF2B5EF4-FFF2-40B4-BE49-F238E27FC236}">
                <a16:creationId xmlns:a16="http://schemas.microsoft.com/office/drawing/2014/main" id="{39EED5DD-BB86-1DA5-8A26-7A96396FF9EA}"/>
              </a:ext>
            </a:extLst>
          </p:cNvPr>
          <p:cNvSpPr txBox="1"/>
          <p:nvPr/>
        </p:nvSpPr>
        <p:spPr>
          <a:xfrm>
            <a:off x="3668424" y="993919"/>
            <a:ext cx="1720667" cy="338554"/>
          </a:xfrm>
          <a:prstGeom prst="rect">
            <a:avLst/>
          </a:prstGeom>
          <a:noFill/>
        </p:spPr>
        <p:txBody>
          <a:bodyPr wrap="square" rtlCol="0">
            <a:spAutoFit/>
          </a:bodyPr>
          <a:lstStyle/>
          <a:p>
            <a:r>
              <a:rPr kumimoji="1" lang="en-US" altLang="ja-JP" sz="1600" dirty="0">
                <a:solidFill>
                  <a:srgbClr val="172B4D"/>
                </a:solidFill>
                <a:latin typeface="-apple-system"/>
              </a:rPr>
              <a:t>Transport network</a:t>
            </a:r>
          </a:p>
        </p:txBody>
      </p:sp>
      <p:sp>
        <p:nvSpPr>
          <p:cNvPr id="47" name="テキスト ボックス 46">
            <a:extLst>
              <a:ext uri="{FF2B5EF4-FFF2-40B4-BE49-F238E27FC236}">
                <a16:creationId xmlns:a16="http://schemas.microsoft.com/office/drawing/2014/main" id="{D3D8E4C2-009B-DA0C-CED4-9F4A880AFBAC}"/>
              </a:ext>
            </a:extLst>
          </p:cNvPr>
          <p:cNvSpPr txBox="1"/>
          <p:nvPr/>
        </p:nvSpPr>
        <p:spPr>
          <a:xfrm>
            <a:off x="6368469" y="993919"/>
            <a:ext cx="1720667" cy="338554"/>
          </a:xfrm>
          <a:prstGeom prst="rect">
            <a:avLst/>
          </a:prstGeom>
          <a:noFill/>
        </p:spPr>
        <p:txBody>
          <a:bodyPr wrap="square" rtlCol="0">
            <a:spAutoFit/>
          </a:bodyPr>
          <a:lstStyle/>
          <a:p>
            <a:r>
              <a:rPr kumimoji="1" lang="en-US" altLang="ja-JP" sz="1600" dirty="0">
                <a:solidFill>
                  <a:srgbClr val="172B4D"/>
                </a:solidFill>
                <a:latin typeface="-apple-system"/>
              </a:rPr>
              <a:t>Core network</a:t>
            </a:r>
          </a:p>
        </p:txBody>
      </p:sp>
      <p:sp>
        <p:nvSpPr>
          <p:cNvPr id="48" name="正方形/長方形 47">
            <a:extLst>
              <a:ext uri="{FF2B5EF4-FFF2-40B4-BE49-F238E27FC236}">
                <a16:creationId xmlns:a16="http://schemas.microsoft.com/office/drawing/2014/main" id="{D6B3D2C0-B4EF-C778-A5FE-A4BEC19A8679}"/>
              </a:ext>
            </a:extLst>
          </p:cNvPr>
          <p:cNvSpPr/>
          <p:nvPr/>
        </p:nvSpPr>
        <p:spPr>
          <a:xfrm>
            <a:off x="1038584" y="4211452"/>
            <a:ext cx="6893781" cy="33395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E2E</a:t>
            </a:r>
            <a:r>
              <a:rPr kumimoji="1" lang="ja-JP" altLang="en-US"/>
              <a:t>ネットワークトポロジ</a:t>
            </a:r>
          </a:p>
        </p:txBody>
      </p:sp>
      <p:sp>
        <p:nvSpPr>
          <p:cNvPr id="53" name="正方形/長方形 52">
            <a:extLst>
              <a:ext uri="{FF2B5EF4-FFF2-40B4-BE49-F238E27FC236}">
                <a16:creationId xmlns:a16="http://schemas.microsoft.com/office/drawing/2014/main" id="{EFC1ABF6-9ED8-68D2-AF6B-67F3BB5FDC74}"/>
              </a:ext>
            </a:extLst>
          </p:cNvPr>
          <p:cNvSpPr/>
          <p:nvPr/>
        </p:nvSpPr>
        <p:spPr>
          <a:xfrm>
            <a:off x="1054037" y="1641450"/>
            <a:ext cx="1720667" cy="34190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A</a:t>
            </a:r>
            <a:endParaRPr kumimoji="1" lang="ja-JP" altLang="en-US"/>
          </a:p>
        </p:txBody>
      </p:sp>
      <p:sp>
        <p:nvSpPr>
          <p:cNvPr id="54" name="正方形/長方形 53">
            <a:extLst>
              <a:ext uri="{FF2B5EF4-FFF2-40B4-BE49-F238E27FC236}">
                <a16:creationId xmlns:a16="http://schemas.microsoft.com/office/drawing/2014/main" id="{78FD89EC-D0DA-4D70-38A7-489A7F103E76}"/>
              </a:ext>
            </a:extLst>
          </p:cNvPr>
          <p:cNvSpPr/>
          <p:nvPr/>
        </p:nvSpPr>
        <p:spPr>
          <a:xfrm>
            <a:off x="6174409" y="1633128"/>
            <a:ext cx="1720667" cy="34190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A</a:t>
            </a:r>
            <a:endParaRPr kumimoji="1" lang="ja-JP" altLang="en-US"/>
          </a:p>
        </p:txBody>
      </p:sp>
      <p:sp>
        <p:nvSpPr>
          <p:cNvPr id="55" name="正方形/長方形 54">
            <a:extLst>
              <a:ext uri="{FF2B5EF4-FFF2-40B4-BE49-F238E27FC236}">
                <a16:creationId xmlns:a16="http://schemas.microsoft.com/office/drawing/2014/main" id="{4C7A62CA-0B44-62D9-1AF2-8AF5B1DF6A13}"/>
              </a:ext>
            </a:extLst>
          </p:cNvPr>
          <p:cNvSpPr/>
          <p:nvPr/>
        </p:nvSpPr>
        <p:spPr>
          <a:xfrm>
            <a:off x="1054036" y="2226623"/>
            <a:ext cx="1720667" cy="34190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B</a:t>
            </a:r>
            <a:endParaRPr kumimoji="1" lang="ja-JP" altLang="en-US"/>
          </a:p>
        </p:txBody>
      </p:sp>
      <p:sp>
        <p:nvSpPr>
          <p:cNvPr id="56" name="正方形/長方形 55">
            <a:extLst>
              <a:ext uri="{FF2B5EF4-FFF2-40B4-BE49-F238E27FC236}">
                <a16:creationId xmlns:a16="http://schemas.microsoft.com/office/drawing/2014/main" id="{B4B61C25-E331-C251-07C8-017083E54F69}"/>
              </a:ext>
            </a:extLst>
          </p:cNvPr>
          <p:cNvSpPr/>
          <p:nvPr/>
        </p:nvSpPr>
        <p:spPr>
          <a:xfrm>
            <a:off x="6174408" y="2226623"/>
            <a:ext cx="1720667" cy="34190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B</a:t>
            </a:r>
            <a:endParaRPr kumimoji="1" lang="ja-JP" altLang="en-US"/>
          </a:p>
        </p:txBody>
      </p:sp>
      <p:sp>
        <p:nvSpPr>
          <p:cNvPr id="57" name="正方形/長方形 56">
            <a:extLst>
              <a:ext uri="{FF2B5EF4-FFF2-40B4-BE49-F238E27FC236}">
                <a16:creationId xmlns:a16="http://schemas.microsoft.com/office/drawing/2014/main" id="{6CCF9991-83C4-04FD-F102-2C8F406D67FB}"/>
              </a:ext>
            </a:extLst>
          </p:cNvPr>
          <p:cNvSpPr/>
          <p:nvPr/>
        </p:nvSpPr>
        <p:spPr>
          <a:xfrm>
            <a:off x="3640593" y="1637474"/>
            <a:ext cx="1720667" cy="341906"/>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X</a:t>
            </a:r>
            <a:endParaRPr kumimoji="1" lang="ja-JP" altLang="en-US"/>
          </a:p>
        </p:txBody>
      </p:sp>
      <p:sp>
        <p:nvSpPr>
          <p:cNvPr id="58" name="正方形/長方形 57">
            <a:extLst>
              <a:ext uri="{FF2B5EF4-FFF2-40B4-BE49-F238E27FC236}">
                <a16:creationId xmlns:a16="http://schemas.microsoft.com/office/drawing/2014/main" id="{F242BB37-56DA-52C3-D478-195E8A1CF436}"/>
              </a:ext>
            </a:extLst>
          </p:cNvPr>
          <p:cNvSpPr/>
          <p:nvPr/>
        </p:nvSpPr>
        <p:spPr>
          <a:xfrm>
            <a:off x="3640592" y="2226623"/>
            <a:ext cx="1720667" cy="34190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事業者</a:t>
            </a:r>
            <a:r>
              <a:rPr kumimoji="1" lang="en-US" altLang="ja-JP" dirty="0"/>
              <a:t>Z</a:t>
            </a:r>
            <a:endParaRPr kumimoji="1" lang="ja-JP" altLang="en-US"/>
          </a:p>
        </p:txBody>
      </p:sp>
      <p:cxnSp>
        <p:nvCxnSpPr>
          <p:cNvPr id="60" name="直線コネクタ 59">
            <a:extLst>
              <a:ext uri="{FF2B5EF4-FFF2-40B4-BE49-F238E27FC236}">
                <a16:creationId xmlns:a16="http://schemas.microsoft.com/office/drawing/2014/main" id="{30A19F05-2007-6F25-52C4-3A1F68D0A5F2}"/>
              </a:ext>
            </a:extLst>
          </p:cNvPr>
          <p:cNvCxnSpPr/>
          <p:nvPr/>
        </p:nvCxnSpPr>
        <p:spPr>
          <a:xfrm>
            <a:off x="2774703" y="1637474"/>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ADF3A44-D0ED-53F1-3E51-3CB05F79FD17}"/>
              </a:ext>
            </a:extLst>
          </p:cNvPr>
          <p:cNvCxnSpPr/>
          <p:nvPr/>
        </p:nvCxnSpPr>
        <p:spPr>
          <a:xfrm>
            <a:off x="2774703" y="1979380"/>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8591462-E031-2360-225C-351B6F19AE0F}"/>
              </a:ext>
            </a:extLst>
          </p:cNvPr>
          <p:cNvCxnSpPr/>
          <p:nvPr/>
        </p:nvCxnSpPr>
        <p:spPr>
          <a:xfrm>
            <a:off x="5308519" y="1979380"/>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FB9E69E-705C-2DB4-C4D3-5D979B58D123}"/>
              </a:ext>
            </a:extLst>
          </p:cNvPr>
          <p:cNvCxnSpPr/>
          <p:nvPr/>
        </p:nvCxnSpPr>
        <p:spPr>
          <a:xfrm>
            <a:off x="5389091" y="1641450"/>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C0D51523-D892-BA7B-CF85-1B4743D785C0}"/>
              </a:ext>
            </a:extLst>
          </p:cNvPr>
          <p:cNvCxnSpPr/>
          <p:nvPr/>
        </p:nvCxnSpPr>
        <p:spPr>
          <a:xfrm>
            <a:off x="2773617" y="2568529"/>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3E6380C5-9595-A458-1168-2AEA9DFB7702}"/>
              </a:ext>
            </a:extLst>
          </p:cNvPr>
          <p:cNvCxnSpPr/>
          <p:nvPr/>
        </p:nvCxnSpPr>
        <p:spPr>
          <a:xfrm>
            <a:off x="2802535" y="2226623"/>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26BFA0E6-6219-28D4-0FF8-31519431DAFE}"/>
              </a:ext>
            </a:extLst>
          </p:cNvPr>
          <p:cNvCxnSpPr/>
          <p:nvPr/>
        </p:nvCxnSpPr>
        <p:spPr>
          <a:xfrm>
            <a:off x="5362909" y="2226623"/>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1F84EB10-E67C-78E1-5BA3-78D94D54CDE8}"/>
              </a:ext>
            </a:extLst>
          </p:cNvPr>
          <p:cNvCxnSpPr/>
          <p:nvPr/>
        </p:nvCxnSpPr>
        <p:spPr>
          <a:xfrm>
            <a:off x="5308519" y="2568529"/>
            <a:ext cx="86588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69377426-DE31-EAE5-319E-CD913FF152A3}"/>
              </a:ext>
            </a:extLst>
          </p:cNvPr>
          <p:cNvSpPr txBox="1"/>
          <p:nvPr/>
        </p:nvSpPr>
        <p:spPr>
          <a:xfrm>
            <a:off x="828341" y="5123217"/>
            <a:ext cx="5778110" cy="1815882"/>
          </a:xfrm>
          <a:prstGeom prst="rect">
            <a:avLst/>
          </a:prstGeom>
          <a:noFill/>
        </p:spPr>
        <p:txBody>
          <a:bodyPr wrap="square" rtlCol="0">
            <a:spAutoFit/>
          </a:bodyPr>
          <a:lstStyle/>
          <a:p>
            <a:pPr marL="285750" indent="-285750">
              <a:buFont typeface="Wingdings" pitchFamily="2" charset="2"/>
              <a:buChar char="ü"/>
            </a:pPr>
            <a:r>
              <a:rPr kumimoji="1" lang="ja-JP" altLang="en-US" sz="1600">
                <a:solidFill>
                  <a:schemeClr val="accent5">
                    <a:lumMod val="50000"/>
                  </a:schemeClr>
                </a:solidFill>
              </a:rPr>
              <a:t>大規模障害時に被疑箇所をいち早く特定したい</a:t>
            </a:r>
            <a:endParaRPr kumimoji="1" lang="en-US" altLang="ja-JP" sz="1600" dirty="0">
              <a:solidFill>
                <a:schemeClr val="accent5">
                  <a:lumMod val="50000"/>
                </a:schemeClr>
              </a:solidFill>
            </a:endParaRPr>
          </a:p>
          <a:p>
            <a:pPr marL="285750" indent="-285750">
              <a:buFont typeface="Wingdings" pitchFamily="2" charset="2"/>
              <a:buChar char="ü"/>
            </a:pPr>
            <a:r>
              <a:rPr kumimoji="1" lang="ja-JP" altLang="en-US" sz="1600">
                <a:solidFill>
                  <a:schemeClr val="accent5">
                    <a:lumMod val="50000"/>
                  </a:schemeClr>
                </a:solidFill>
              </a:rPr>
              <a:t>ユーザへの影響範囲を素早く確認したい</a:t>
            </a:r>
          </a:p>
          <a:p>
            <a:endParaRPr kumimoji="1" lang="en-US" altLang="ja-JP" sz="1600" dirty="0">
              <a:solidFill>
                <a:schemeClr val="accent5">
                  <a:lumMod val="50000"/>
                </a:schemeClr>
              </a:solidFill>
            </a:endParaRPr>
          </a:p>
          <a:p>
            <a:pPr marL="285750" indent="-285750">
              <a:buFont typeface="Arial" panose="020B0604020202020204" pitchFamily="34" charset="0"/>
              <a:buChar char="•"/>
            </a:pPr>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ja-JP" altLang="en-US" sz="1600">
                <a:solidFill>
                  <a:schemeClr val="accent5">
                    <a:lumMod val="50000"/>
                  </a:schemeClr>
                </a:solidFill>
              </a:rPr>
              <a:t>部署、部門毎に閉じられた情報、データ</a:t>
            </a:r>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ja-JP" altLang="en-US" sz="1600">
                <a:solidFill>
                  <a:schemeClr val="accent5">
                    <a:lumMod val="50000"/>
                  </a:schemeClr>
                </a:solidFill>
              </a:rPr>
              <a:t>データ形式、保管手法もベンダ・部門毎にバラバラ</a:t>
            </a:r>
            <a:endParaRPr kumimoji="1" lang="en-US" altLang="ja-JP" sz="1600" dirty="0">
              <a:solidFill>
                <a:schemeClr val="accent5">
                  <a:lumMod val="50000"/>
                </a:schemeClr>
              </a:solidFill>
            </a:endParaRPr>
          </a:p>
          <a:p>
            <a:pPr marL="285750" indent="-285750">
              <a:buFont typeface="Arial" panose="020B0604020202020204" pitchFamily="34" charset="0"/>
              <a:buChar char="•"/>
            </a:pPr>
            <a:r>
              <a:rPr kumimoji="1" lang="ja-JP" altLang="en-US" sz="1600">
                <a:solidFill>
                  <a:schemeClr val="accent5">
                    <a:lumMod val="50000"/>
                  </a:schemeClr>
                </a:solidFill>
              </a:rPr>
              <a:t>困難な</a:t>
            </a:r>
            <a:r>
              <a:rPr kumimoji="1" lang="en-US" altLang="ja-JP" sz="1600" dirty="0">
                <a:solidFill>
                  <a:schemeClr val="accent5">
                    <a:lumMod val="50000"/>
                  </a:schemeClr>
                </a:solidFill>
              </a:rPr>
              <a:t>E2E</a:t>
            </a:r>
            <a:r>
              <a:rPr kumimoji="1" lang="ja-JP" altLang="en-US" sz="1600">
                <a:solidFill>
                  <a:schemeClr val="accent5">
                    <a:lumMod val="50000"/>
                  </a:schemeClr>
                </a:solidFill>
              </a:rPr>
              <a:t>ネットワークトポロジの作成、管理</a:t>
            </a:r>
            <a:endParaRPr kumimoji="1" lang="en-US" altLang="ja-JP" sz="1600" dirty="0">
              <a:solidFill>
                <a:schemeClr val="accent5">
                  <a:lumMod val="50000"/>
                </a:schemeClr>
              </a:solidFill>
            </a:endParaRPr>
          </a:p>
        </p:txBody>
      </p:sp>
      <p:sp>
        <p:nvSpPr>
          <p:cNvPr id="6" name="角丸四角形 5">
            <a:extLst>
              <a:ext uri="{FF2B5EF4-FFF2-40B4-BE49-F238E27FC236}">
                <a16:creationId xmlns:a16="http://schemas.microsoft.com/office/drawing/2014/main" id="{2983B339-3A1A-0B4F-249E-9D2E114A3426}"/>
              </a:ext>
            </a:extLst>
          </p:cNvPr>
          <p:cNvSpPr/>
          <p:nvPr/>
        </p:nvSpPr>
        <p:spPr>
          <a:xfrm>
            <a:off x="1790972" y="2784002"/>
            <a:ext cx="2435522"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工事・メンテナンス</a:t>
            </a:r>
          </a:p>
        </p:txBody>
      </p:sp>
      <p:sp>
        <p:nvSpPr>
          <p:cNvPr id="7" name="角丸四角形 6">
            <a:extLst>
              <a:ext uri="{FF2B5EF4-FFF2-40B4-BE49-F238E27FC236}">
                <a16:creationId xmlns:a16="http://schemas.microsoft.com/office/drawing/2014/main" id="{C11A7CD5-BBD2-E4F1-BF5C-5F15296C35F6}"/>
              </a:ext>
            </a:extLst>
          </p:cNvPr>
          <p:cNvSpPr/>
          <p:nvPr/>
        </p:nvSpPr>
        <p:spPr>
          <a:xfrm>
            <a:off x="1790971" y="3789275"/>
            <a:ext cx="2435523"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CDR</a:t>
            </a:r>
            <a:endParaRPr kumimoji="1" lang="ja-JP" altLang="en-US" sz="1400"/>
          </a:p>
        </p:txBody>
      </p:sp>
      <p:sp>
        <p:nvSpPr>
          <p:cNvPr id="8" name="角丸四角形 7">
            <a:extLst>
              <a:ext uri="{FF2B5EF4-FFF2-40B4-BE49-F238E27FC236}">
                <a16:creationId xmlns:a16="http://schemas.microsoft.com/office/drawing/2014/main" id="{AE906D1B-4552-8172-CDC6-93E81CAFE020}"/>
              </a:ext>
            </a:extLst>
          </p:cNvPr>
          <p:cNvSpPr/>
          <p:nvPr/>
        </p:nvSpPr>
        <p:spPr>
          <a:xfrm>
            <a:off x="1790971" y="3292749"/>
            <a:ext cx="2435523"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CM</a:t>
            </a:r>
            <a:r>
              <a:rPr kumimoji="1" lang="ja-JP" altLang="en-US" sz="1400"/>
              <a:t>（パラメータ）</a:t>
            </a:r>
          </a:p>
        </p:txBody>
      </p:sp>
      <p:sp>
        <p:nvSpPr>
          <p:cNvPr id="9" name="角丸四角形 8">
            <a:extLst>
              <a:ext uri="{FF2B5EF4-FFF2-40B4-BE49-F238E27FC236}">
                <a16:creationId xmlns:a16="http://schemas.microsoft.com/office/drawing/2014/main" id="{3E2E2E3C-91A2-174E-0166-7F558F3F7620}"/>
              </a:ext>
            </a:extLst>
          </p:cNvPr>
          <p:cNvSpPr/>
          <p:nvPr/>
        </p:nvSpPr>
        <p:spPr>
          <a:xfrm>
            <a:off x="4693513" y="3292748"/>
            <a:ext cx="2435524"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PM</a:t>
            </a:r>
            <a:r>
              <a:rPr kumimoji="1" lang="ja-JP" altLang="en-US" sz="1400"/>
              <a:t>（パフォーマンス）</a:t>
            </a:r>
          </a:p>
        </p:txBody>
      </p:sp>
      <p:sp>
        <p:nvSpPr>
          <p:cNvPr id="10" name="角丸四角形 9">
            <a:extLst>
              <a:ext uri="{FF2B5EF4-FFF2-40B4-BE49-F238E27FC236}">
                <a16:creationId xmlns:a16="http://schemas.microsoft.com/office/drawing/2014/main" id="{2B38375A-030F-787E-D0A8-3125807CBFE4}"/>
              </a:ext>
            </a:extLst>
          </p:cNvPr>
          <p:cNvSpPr/>
          <p:nvPr/>
        </p:nvSpPr>
        <p:spPr>
          <a:xfrm>
            <a:off x="4690386" y="3795093"/>
            <a:ext cx="2435522"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Syslog</a:t>
            </a:r>
            <a:endParaRPr kumimoji="1" lang="ja-JP" altLang="en-US" sz="1400"/>
          </a:p>
        </p:txBody>
      </p:sp>
      <p:sp>
        <p:nvSpPr>
          <p:cNvPr id="11" name="角丸四角形 10">
            <a:extLst>
              <a:ext uri="{FF2B5EF4-FFF2-40B4-BE49-F238E27FC236}">
                <a16:creationId xmlns:a16="http://schemas.microsoft.com/office/drawing/2014/main" id="{1F07F69A-E908-25AA-C2AB-2894875D1E84}"/>
              </a:ext>
            </a:extLst>
          </p:cNvPr>
          <p:cNvSpPr/>
          <p:nvPr/>
        </p:nvSpPr>
        <p:spPr>
          <a:xfrm>
            <a:off x="4693515" y="2787558"/>
            <a:ext cx="2435522" cy="37031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アラーム</a:t>
            </a:r>
          </a:p>
        </p:txBody>
      </p:sp>
      <p:cxnSp>
        <p:nvCxnSpPr>
          <p:cNvPr id="13" name="直線矢印コネクタ 12">
            <a:extLst>
              <a:ext uri="{FF2B5EF4-FFF2-40B4-BE49-F238E27FC236}">
                <a16:creationId xmlns:a16="http://schemas.microsoft.com/office/drawing/2014/main" id="{196556B2-078E-322E-0EFD-28750EE072E8}"/>
              </a:ext>
            </a:extLst>
          </p:cNvPr>
          <p:cNvCxnSpPr/>
          <p:nvPr/>
        </p:nvCxnSpPr>
        <p:spPr>
          <a:xfrm>
            <a:off x="9410417" y="2282196"/>
            <a:ext cx="0" cy="1753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C1968F4-DB67-9C48-A82B-512518771117}"/>
              </a:ext>
            </a:extLst>
          </p:cNvPr>
          <p:cNvCxnSpPr/>
          <p:nvPr/>
        </p:nvCxnSpPr>
        <p:spPr>
          <a:xfrm>
            <a:off x="9410417" y="3942945"/>
            <a:ext cx="276907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FAC69088-F234-1B7A-EA7E-03634A7438AB}"/>
              </a:ext>
            </a:extLst>
          </p:cNvPr>
          <p:cNvSpPr/>
          <p:nvPr/>
        </p:nvSpPr>
        <p:spPr>
          <a:xfrm>
            <a:off x="9738220" y="3989163"/>
            <a:ext cx="2113471" cy="23181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E2E</a:t>
            </a:r>
            <a:r>
              <a:rPr kumimoji="1" lang="ja-JP" altLang="en-US" sz="1050"/>
              <a:t>ネットワークトポロジ</a:t>
            </a:r>
          </a:p>
        </p:txBody>
      </p:sp>
      <p:sp>
        <p:nvSpPr>
          <p:cNvPr id="17" name="テキスト ボックス 16">
            <a:extLst>
              <a:ext uri="{FF2B5EF4-FFF2-40B4-BE49-F238E27FC236}">
                <a16:creationId xmlns:a16="http://schemas.microsoft.com/office/drawing/2014/main" id="{C6B51BDA-5562-31E1-04E7-0168F1ABB16B}"/>
              </a:ext>
            </a:extLst>
          </p:cNvPr>
          <p:cNvSpPr txBox="1"/>
          <p:nvPr/>
        </p:nvSpPr>
        <p:spPr>
          <a:xfrm>
            <a:off x="8562699" y="3292748"/>
            <a:ext cx="723275" cy="307777"/>
          </a:xfrm>
          <a:prstGeom prst="rect">
            <a:avLst/>
          </a:prstGeom>
          <a:noFill/>
        </p:spPr>
        <p:txBody>
          <a:bodyPr wrap="none" rtlCol="0">
            <a:spAutoFit/>
          </a:bodyPr>
          <a:lstStyle/>
          <a:p>
            <a:r>
              <a:rPr kumimoji="1" lang="ja-JP" altLang="en-US" sz="1400"/>
              <a:t>時系列</a:t>
            </a:r>
          </a:p>
        </p:txBody>
      </p:sp>
      <p:sp>
        <p:nvSpPr>
          <p:cNvPr id="18" name="角丸四角形 17">
            <a:extLst>
              <a:ext uri="{FF2B5EF4-FFF2-40B4-BE49-F238E27FC236}">
                <a16:creationId xmlns:a16="http://schemas.microsoft.com/office/drawing/2014/main" id="{0860ACFA-A016-07B4-6242-F22F79CA29B1}"/>
              </a:ext>
            </a:extLst>
          </p:cNvPr>
          <p:cNvSpPr/>
          <p:nvPr/>
        </p:nvSpPr>
        <p:spPr>
          <a:xfrm>
            <a:off x="9466489" y="3061523"/>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9DDE5520-A358-84F8-27BD-B4890614AE53}"/>
              </a:ext>
            </a:extLst>
          </p:cNvPr>
          <p:cNvSpPr/>
          <p:nvPr/>
        </p:nvSpPr>
        <p:spPr>
          <a:xfrm>
            <a:off x="10066024" y="3058316"/>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1F25A33F-9937-2D5D-52FD-F9FE29040035}"/>
              </a:ext>
            </a:extLst>
          </p:cNvPr>
          <p:cNvSpPr/>
          <p:nvPr/>
        </p:nvSpPr>
        <p:spPr>
          <a:xfrm>
            <a:off x="10665559" y="3063735"/>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角丸四角形 20">
            <a:extLst>
              <a:ext uri="{FF2B5EF4-FFF2-40B4-BE49-F238E27FC236}">
                <a16:creationId xmlns:a16="http://schemas.microsoft.com/office/drawing/2014/main" id="{FD89501E-8A7F-5BD2-207B-150379F02D2B}"/>
              </a:ext>
            </a:extLst>
          </p:cNvPr>
          <p:cNvSpPr/>
          <p:nvPr/>
        </p:nvSpPr>
        <p:spPr>
          <a:xfrm>
            <a:off x="11265094" y="3063778"/>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F6E8B5E9-432E-4A1A-A6F2-526D8B35F0B7}"/>
              </a:ext>
            </a:extLst>
          </p:cNvPr>
          <p:cNvSpPr/>
          <p:nvPr/>
        </p:nvSpPr>
        <p:spPr>
          <a:xfrm>
            <a:off x="9472247" y="3248427"/>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角丸四角形 22">
            <a:extLst>
              <a:ext uri="{FF2B5EF4-FFF2-40B4-BE49-F238E27FC236}">
                <a16:creationId xmlns:a16="http://schemas.microsoft.com/office/drawing/2014/main" id="{FAF465DC-D85E-D229-1F5E-DB910DFC3869}"/>
              </a:ext>
            </a:extLst>
          </p:cNvPr>
          <p:cNvSpPr/>
          <p:nvPr/>
        </p:nvSpPr>
        <p:spPr>
          <a:xfrm>
            <a:off x="10071782" y="3245220"/>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8F295153-B5E4-DF9B-58D6-A9176E0171AF}"/>
              </a:ext>
            </a:extLst>
          </p:cNvPr>
          <p:cNvSpPr/>
          <p:nvPr/>
        </p:nvSpPr>
        <p:spPr>
          <a:xfrm>
            <a:off x="10671317" y="3250639"/>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FDB4264A-F16B-D857-C377-1597636D787E}"/>
              </a:ext>
            </a:extLst>
          </p:cNvPr>
          <p:cNvSpPr/>
          <p:nvPr/>
        </p:nvSpPr>
        <p:spPr>
          <a:xfrm>
            <a:off x="11270852" y="3250682"/>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角丸四角形 25">
            <a:extLst>
              <a:ext uri="{FF2B5EF4-FFF2-40B4-BE49-F238E27FC236}">
                <a16:creationId xmlns:a16="http://schemas.microsoft.com/office/drawing/2014/main" id="{86824A68-E87A-0CE1-402A-E6857548F508}"/>
              </a:ext>
            </a:extLst>
          </p:cNvPr>
          <p:cNvSpPr/>
          <p:nvPr/>
        </p:nvSpPr>
        <p:spPr>
          <a:xfrm>
            <a:off x="9460731" y="3453881"/>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角丸四角形 26">
            <a:extLst>
              <a:ext uri="{FF2B5EF4-FFF2-40B4-BE49-F238E27FC236}">
                <a16:creationId xmlns:a16="http://schemas.microsoft.com/office/drawing/2014/main" id="{B249FC94-5AE2-FAF3-FE2D-81BBE60115D8}"/>
              </a:ext>
            </a:extLst>
          </p:cNvPr>
          <p:cNvSpPr/>
          <p:nvPr/>
        </p:nvSpPr>
        <p:spPr>
          <a:xfrm>
            <a:off x="10060266" y="3450674"/>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23290AC8-6D68-F2CD-2149-A1ECEA476A04}"/>
              </a:ext>
            </a:extLst>
          </p:cNvPr>
          <p:cNvSpPr/>
          <p:nvPr/>
        </p:nvSpPr>
        <p:spPr>
          <a:xfrm>
            <a:off x="10659801" y="3456093"/>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角丸四角形 28">
            <a:extLst>
              <a:ext uri="{FF2B5EF4-FFF2-40B4-BE49-F238E27FC236}">
                <a16:creationId xmlns:a16="http://schemas.microsoft.com/office/drawing/2014/main" id="{49BF4AF9-553F-4CEB-4CE4-E312EF5519EE}"/>
              </a:ext>
            </a:extLst>
          </p:cNvPr>
          <p:cNvSpPr/>
          <p:nvPr/>
        </p:nvSpPr>
        <p:spPr>
          <a:xfrm>
            <a:off x="11259336" y="3456136"/>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a:extLst>
              <a:ext uri="{FF2B5EF4-FFF2-40B4-BE49-F238E27FC236}">
                <a16:creationId xmlns:a16="http://schemas.microsoft.com/office/drawing/2014/main" id="{A5AE69E4-FF01-394D-CAF0-18B82FAE0DC9}"/>
              </a:ext>
            </a:extLst>
          </p:cNvPr>
          <p:cNvSpPr/>
          <p:nvPr/>
        </p:nvSpPr>
        <p:spPr>
          <a:xfrm>
            <a:off x="9466489" y="3640785"/>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391F7E8F-CA5C-386D-5637-E2179176F24D}"/>
              </a:ext>
            </a:extLst>
          </p:cNvPr>
          <p:cNvSpPr/>
          <p:nvPr/>
        </p:nvSpPr>
        <p:spPr>
          <a:xfrm>
            <a:off x="10066024" y="3637578"/>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217704A5-E82E-5374-9F6C-B95A97222B12}"/>
              </a:ext>
            </a:extLst>
          </p:cNvPr>
          <p:cNvSpPr/>
          <p:nvPr/>
        </p:nvSpPr>
        <p:spPr>
          <a:xfrm>
            <a:off x="10665559" y="3642997"/>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a:extLst>
              <a:ext uri="{FF2B5EF4-FFF2-40B4-BE49-F238E27FC236}">
                <a16:creationId xmlns:a16="http://schemas.microsoft.com/office/drawing/2014/main" id="{A66A7C57-2A42-B14A-3A5F-28EFAD339C13}"/>
              </a:ext>
            </a:extLst>
          </p:cNvPr>
          <p:cNvSpPr/>
          <p:nvPr/>
        </p:nvSpPr>
        <p:spPr>
          <a:xfrm>
            <a:off x="11265094" y="3643040"/>
            <a:ext cx="543464" cy="13427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B6B9BFAB-6C26-9F4C-931B-BD83159526DC}"/>
              </a:ext>
            </a:extLst>
          </p:cNvPr>
          <p:cNvSpPr txBox="1"/>
          <p:nvPr/>
        </p:nvSpPr>
        <p:spPr>
          <a:xfrm>
            <a:off x="6005573" y="5093940"/>
            <a:ext cx="5778110" cy="1169551"/>
          </a:xfrm>
          <a:prstGeom prst="rect">
            <a:avLst/>
          </a:prstGeom>
          <a:noFill/>
        </p:spPr>
        <p:txBody>
          <a:bodyPr wrap="square" rtlCol="0">
            <a:spAutoFit/>
          </a:bodyPr>
          <a:lstStyle/>
          <a:p>
            <a:pPr marL="285750" indent="-285750">
              <a:buFont typeface="Wingdings" pitchFamily="2" charset="2"/>
              <a:buChar char="ü"/>
            </a:pPr>
            <a:r>
              <a:rPr kumimoji="1" lang="ja-JP" altLang="en-US" sz="1400">
                <a:solidFill>
                  <a:schemeClr val="accent5">
                    <a:lumMod val="50000"/>
                  </a:schemeClr>
                </a:solidFill>
              </a:rPr>
              <a:t>異なるドメインの各種データを</a:t>
            </a:r>
            <a:r>
              <a:rPr kumimoji="1" lang="en-US" altLang="ja-JP" sz="1400" dirty="0">
                <a:solidFill>
                  <a:schemeClr val="accent5">
                    <a:lumMod val="50000"/>
                  </a:schemeClr>
                </a:solidFill>
              </a:rPr>
              <a:t>E2E</a:t>
            </a:r>
            <a:r>
              <a:rPr kumimoji="1" lang="ja-JP" altLang="en-US" sz="1400">
                <a:solidFill>
                  <a:schemeClr val="accent5">
                    <a:lumMod val="50000"/>
                  </a:schemeClr>
                </a:solidFill>
              </a:rPr>
              <a:t>トポロジに沿って時系列に整理すると、障害発生時の被疑箇所や影響範囲を容易に特定、分析することができる</a:t>
            </a:r>
            <a:endParaRPr kumimoji="1" lang="en-US" altLang="ja-JP" sz="1400" dirty="0">
              <a:solidFill>
                <a:schemeClr val="accent5">
                  <a:lumMod val="50000"/>
                </a:schemeClr>
              </a:solidFill>
            </a:endParaRPr>
          </a:p>
          <a:p>
            <a:pPr marL="285750" indent="-285750">
              <a:buFont typeface="Wingdings" pitchFamily="2" charset="2"/>
              <a:buChar char="ü"/>
            </a:pPr>
            <a:r>
              <a:rPr kumimoji="1" lang="ja-JP" altLang="en-US" sz="1400">
                <a:solidFill>
                  <a:schemeClr val="accent5">
                    <a:lumMod val="50000"/>
                  </a:schemeClr>
                </a:solidFill>
              </a:rPr>
              <a:t>ある装置で品質劣化が発生した場合も同様に他ドメインの品質指標を分析する事で影響を事前に理解することができる</a:t>
            </a:r>
            <a:endParaRPr kumimoji="1" lang="en-US" altLang="ja-JP" sz="1400" dirty="0">
              <a:solidFill>
                <a:schemeClr val="accent5">
                  <a:lumMod val="50000"/>
                </a:schemeClr>
              </a:solidFill>
            </a:endParaRPr>
          </a:p>
        </p:txBody>
      </p:sp>
      <p:sp>
        <p:nvSpPr>
          <p:cNvPr id="35" name="下カーブ矢印 34">
            <a:extLst>
              <a:ext uri="{FF2B5EF4-FFF2-40B4-BE49-F238E27FC236}">
                <a16:creationId xmlns:a16="http://schemas.microsoft.com/office/drawing/2014/main" id="{0E2F10E3-66C5-5CFD-8D22-24CC5E5A7A02}"/>
              </a:ext>
            </a:extLst>
          </p:cNvPr>
          <p:cNvSpPr/>
          <p:nvPr/>
        </p:nvSpPr>
        <p:spPr>
          <a:xfrm>
            <a:off x="7492965" y="2228484"/>
            <a:ext cx="1925408" cy="732770"/>
          </a:xfrm>
          <a:prstGeom prst="curvedDownArrow">
            <a:avLst/>
          </a:prstGeom>
          <a:solidFill>
            <a:schemeClr val="accent1">
              <a:alpha val="9808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角丸四角形 35">
            <a:extLst>
              <a:ext uri="{FF2B5EF4-FFF2-40B4-BE49-F238E27FC236}">
                <a16:creationId xmlns:a16="http://schemas.microsoft.com/office/drawing/2014/main" id="{0107DBC8-CBBD-05C2-61A8-0EACB287E164}"/>
              </a:ext>
            </a:extLst>
          </p:cNvPr>
          <p:cNvSpPr/>
          <p:nvPr/>
        </p:nvSpPr>
        <p:spPr>
          <a:xfrm>
            <a:off x="79455" y="4850958"/>
            <a:ext cx="1518249" cy="2846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モチベーション</a:t>
            </a:r>
          </a:p>
        </p:txBody>
      </p:sp>
      <p:sp>
        <p:nvSpPr>
          <p:cNvPr id="37" name="角丸四角形 36">
            <a:extLst>
              <a:ext uri="{FF2B5EF4-FFF2-40B4-BE49-F238E27FC236}">
                <a16:creationId xmlns:a16="http://schemas.microsoft.com/office/drawing/2014/main" id="{2FDB81AE-BB97-2C24-CF4F-AC3D59ACC36B}"/>
              </a:ext>
            </a:extLst>
          </p:cNvPr>
          <p:cNvSpPr/>
          <p:nvPr/>
        </p:nvSpPr>
        <p:spPr>
          <a:xfrm>
            <a:off x="64003" y="5822826"/>
            <a:ext cx="1518249" cy="2846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課題</a:t>
            </a:r>
          </a:p>
        </p:txBody>
      </p:sp>
      <p:pic>
        <p:nvPicPr>
          <p:cNvPr id="45" name="グラフィックス 44" descr="カスタマー レビュー 単色塗りつぶし">
            <a:extLst>
              <a:ext uri="{FF2B5EF4-FFF2-40B4-BE49-F238E27FC236}">
                <a16:creationId xmlns:a16="http://schemas.microsoft.com/office/drawing/2014/main" id="{71D0136E-1047-E379-8FD2-C9B73105E0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3024" y="2689525"/>
            <a:ext cx="543458" cy="543458"/>
          </a:xfrm>
          <a:prstGeom prst="rect">
            <a:avLst/>
          </a:prstGeom>
        </p:spPr>
      </p:pic>
      <p:sp>
        <p:nvSpPr>
          <p:cNvPr id="69" name="右矢印 68">
            <a:extLst>
              <a:ext uri="{FF2B5EF4-FFF2-40B4-BE49-F238E27FC236}">
                <a16:creationId xmlns:a16="http://schemas.microsoft.com/office/drawing/2014/main" id="{2A5DC9E8-A5D9-642E-82E8-05B92CD89F9B}"/>
              </a:ext>
            </a:extLst>
          </p:cNvPr>
          <p:cNvSpPr/>
          <p:nvPr/>
        </p:nvSpPr>
        <p:spPr>
          <a:xfrm rot="5400000">
            <a:off x="2850350" y="5601606"/>
            <a:ext cx="411464" cy="58024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EB759F84-EA47-DDCC-41E2-DCCB4F3DF917}"/>
              </a:ext>
            </a:extLst>
          </p:cNvPr>
          <p:cNvSpPr txBox="1"/>
          <p:nvPr/>
        </p:nvSpPr>
        <p:spPr>
          <a:xfrm>
            <a:off x="3371814" y="5723381"/>
            <a:ext cx="902811" cy="307777"/>
          </a:xfrm>
          <a:prstGeom prst="rect">
            <a:avLst/>
          </a:prstGeom>
          <a:noFill/>
        </p:spPr>
        <p:txBody>
          <a:bodyPr wrap="none" rtlCol="0">
            <a:spAutoFit/>
          </a:bodyPr>
          <a:lstStyle/>
          <a:p>
            <a:r>
              <a:rPr kumimoji="1" lang="ja-JP" altLang="en-US" sz="1400">
                <a:solidFill>
                  <a:srgbClr val="FF0000"/>
                </a:solidFill>
              </a:rPr>
              <a:t>ギャップ</a:t>
            </a:r>
          </a:p>
        </p:txBody>
      </p:sp>
      <p:sp>
        <p:nvSpPr>
          <p:cNvPr id="71" name="左中かっこ 70">
            <a:extLst>
              <a:ext uri="{FF2B5EF4-FFF2-40B4-BE49-F238E27FC236}">
                <a16:creationId xmlns:a16="http://schemas.microsoft.com/office/drawing/2014/main" id="{845FB5AA-328A-83EC-4809-41D82CA00682}"/>
              </a:ext>
            </a:extLst>
          </p:cNvPr>
          <p:cNvSpPr/>
          <p:nvPr/>
        </p:nvSpPr>
        <p:spPr>
          <a:xfrm>
            <a:off x="9224063" y="3011626"/>
            <a:ext cx="144192" cy="82043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566938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NTT-FT</a:t>
            </a:r>
            <a:r>
              <a:rPr kumimoji="1" lang="ja-JP" altLang="en-US" sz="2000">
                <a:latin typeface="Meiryo UI" panose="020B0604030504040204" pitchFamily="34" charset="-128"/>
                <a:ea typeface="Meiryo UI" panose="020B0604030504040204" pitchFamily="34" charset="-128"/>
              </a:rPr>
              <a:t>様</a:t>
            </a:r>
            <a:r>
              <a:rPr kumimoji="1" lang="en-US" altLang="ja-JP" sz="2000" dirty="0">
                <a:latin typeface="Meiryo UI" panose="020B0604030504040204" pitchFamily="34" charset="-128"/>
                <a:ea typeface="Meiryo UI" panose="020B0604030504040204" pitchFamily="34" charset="-128"/>
              </a:rPr>
              <a:t> 2022 PoC UC-1</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2</a:t>
            </a:r>
            <a:r>
              <a:rPr kumimoji="1" lang="ja-JP" altLang="en-US" sz="2000">
                <a:latin typeface="Meiryo UI" panose="020B0604030504040204" pitchFamily="34" charset="-128"/>
                <a:ea typeface="Meiryo UI" panose="020B0604030504040204" pitchFamily="34" charset="-128"/>
              </a:rPr>
              <a:t>ノード事象問題の正答率の改善に向けて</a:t>
            </a:r>
          </a:p>
        </p:txBody>
      </p:sp>
      <p:sp>
        <p:nvSpPr>
          <p:cNvPr id="3" name="角丸四角形 2">
            <a:extLst>
              <a:ext uri="{FF2B5EF4-FFF2-40B4-BE49-F238E27FC236}">
                <a16:creationId xmlns:a16="http://schemas.microsoft.com/office/drawing/2014/main" id="{D4534BB8-3D95-3576-A465-807746E37FD4}"/>
              </a:ext>
            </a:extLst>
          </p:cNvPr>
          <p:cNvSpPr/>
          <p:nvPr/>
        </p:nvSpPr>
        <p:spPr>
          <a:xfrm>
            <a:off x="222536" y="1448554"/>
            <a:ext cx="2969537" cy="44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 </a:t>
            </a:r>
            <a:r>
              <a:rPr kumimoji="1" lang="ja-JP" altLang="en-US"/>
              <a:t>サンプルケース</a:t>
            </a:r>
          </a:p>
        </p:txBody>
      </p:sp>
      <p:sp>
        <p:nvSpPr>
          <p:cNvPr id="5" name="右矢印 4">
            <a:extLst>
              <a:ext uri="{FF2B5EF4-FFF2-40B4-BE49-F238E27FC236}">
                <a16:creationId xmlns:a16="http://schemas.microsoft.com/office/drawing/2014/main" id="{569FE3EA-F897-6681-577A-F6E0EFCB3563}"/>
              </a:ext>
            </a:extLst>
          </p:cNvPr>
          <p:cNvSpPr/>
          <p:nvPr/>
        </p:nvSpPr>
        <p:spPr>
          <a:xfrm rot="5400000">
            <a:off x="1512654" y="1955548"/>
            <a:ext cx="389299" cy="606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3BDFFCC9-EE13-4EAD-7032-1DA3D7794E9D}"/>
              </a:ext>
            </a:extLst>
          </p:cNvPr>
          <p:cNvSpPr/>
          <p:nvPr/>
        </p:nvSpPr>
        <p:spPr>
          <a:xfrm>
            <a:off x="222534" y="2625505"/>
            <a:ext cx="2969537" cy="4436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機械学習モデルの実装</a:t>
            </a:r>
          </a:p>
        </p:txBody>
      </p:sp>
      <p:sp>
        <p:nvSpPr>
          <p:cNvPr id="19" name="角丸四角形 18">
            <a:extLst>
              <a:ext uri="{FF2B5EF4-FFF2-40B4-BE49-F238E27FC236}">
                <a16:creationId xmlns:a16="http://schemas.microsoft.com/office/drawing/2014/main" id="{57BA9B40-57EC-B5D6-F307-63E526838FB8}"/>
              </a:ext>
            </a:extLst>
          </p:cNvPr>
          <p:cNvSpPr/>
          <p:nvPr/>
        </p:nvSpPr>
        <p:spPr>
          <a:xfrm>
            <a:off x="3916543" y="2625505"/>
            <a:ext cx="2228303" cy="443620"/>
          </a:xfrm>
          <a:prstGeom prst="roundRect">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12 </a:t>
            </a:r>
            <a:r>
              <a:rPr kumimoji="1" lang="ja-JP" altLang="en-US">
                <a:solidFill>
                  <a:schemeClr val="tx1"/>
                </a:solidFill>
              </a:rPr>
              <a:t>ケース</a:t>
            </a:r>
          </a:p>
        </p:txBody>
      </p:sp>
      <p:sp>
        <p:nvSpPr>
          <p:cNvPr id="20" name="右矢印 19">
            <a:extLst>
              <a:ext uri="{FF2B5EF4-FFF2-40B4-BE49-F238E27FC236}">
                <a16:creationId xmlns:a16="http://schemas.microsoft.com/office/drawing/2014/main" id="{25E243C5-9BEF-5992-503C-CF4A9AB94DD3}"/>
              </a:ext>
            </a:extLst>
          </p:cNvPr>
          <p:cNvSpPr/>
          <p:nvPr/>
        </p:nvSpPr>
        <p:spPr>
          <a:xfrm>
            <a:off x="3410105" y="2544023"/>
            <a:ext cx="389299" cy="606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21" name="表 21">
            <a:extLst>
              <a:ext uri="{FF2B5EF4-FFF2-40B4-BE49-F238E27FC236}">
                <a16:creationId xmlns:a16="http://schemas.microsoft.com/office/drawing/2014/main" id="{109DCED8-DABD-B06E-DC01-E075A3EACBF5}"/>
              </a:ext>
            </a:extLst>
          </p:cNvPr>
          <p:cNvGraphicFramePr>
            <a:graphicFrameLocks noGrp="1"/>
          </p:cNvGraphicFramePr>
          <p:nvPr>
            <p:extLst>
              <p:ext uri="{D42A27DB-BD31-4B8C-83A1-F6EECF244321}">
                <p14:modId xmlns:p14="http://schemas.microsoft.com/office/powerpoint/2010/main" val="263391287"/>
              </p:ext>
            </p:extLst>
          </p:nvPr>
        </p:nvGraphicFramePr>
        <p:xfrm>
          <a:off x="6329877" y="2064190"/>
          <a:ext cx="2725098" cy="1439802"/>
        </p:xfrm>
        <a:graphic>
          <a:graphicData uri="http://schemas.openxmlformats.org/drawingml/2006/table">
            <a:tbl>
              <a:tblPr firstRow="1" bandRow="1">
                <a:tableStyleId>{5C22544A-7EE6-4342-B048-85BDC9FD1C3A}</a:tableStyleId>
              </a:tblPr>
              <a:tblGrid>
                <a:gridCol w="1362549">
                  <a:extLst>
                    <a:ext uri="{9D8B030D-6E8A-4147-A177-3AD203B41FA5}">
                      <a16:colId xmlns:a16="http://schemas.microsoft.com/office/drawing/2014/main" val="693177381"/>
                    </a:ext>
                  </a:extLst>
                </a:gridCol>
                <a:gridCol w="1362549">
                  <a:extLst>
                    <a:ext uri="{9D8B030D-6E8A-4147-A177-3AD203B41FA5}">
                      <a16:colId xmlns:a16="http://schemas.microsoft.com/office/drawing/2014/main" val="2757725408"/>
                    </a:ext>
                  </a:extLst>
                </a:gridCol>
              </a:tblGrid>
              <a:tr h="399861">
                <a:tc>
                  <a:txBody>
                    <a:bodyPr/>
                    <a:lstStyle/>
                    <a:p>
                      <a:r>
                        <a:rPr kumimoji="1" lang="en-US" altLang="ja-JP" dirty="0"/>
                        <a:t>Cases</a:t>
                      </a:r>
                      <a:endParaRPr kumimoji="1" lang="ja-JP" altLang="en-US"/>
                    </a:p>
                  </a:txBody>
                  <a:tcPr/>
                </a:tc>
                <a:tc>
                  <a:txBody>
                    <a:bodyPr/>
                    <a:lstStyle/>
                    <a:p>
                      <a:r>
                        <a:rPr kumimoji="1" lang="en-US" altLang="ja-JP" dirty="0"/>
                        <a:t>Correct answers</a:t>
                      </a:r>
                      <a:endParaRPr kumimoji="1" lang="ja-JP" altLang="en-US"/>
                    </a:p>
                  </a:txBody>
                  <a:tcPr/>
                </a:tc>
                <a:extLst>
                  <a:ext uri="{0D108BD9-81ED-4DB2-BD59-A6C34878D82A}">
                    <a16:rowId xmlns:a16="http://schemas.microsoft.com/office/drawing/2014/main" val="3766488146"/>
                  </a:ext>
                </a:extLst>
              </a:tr>
              <a:tr h="399861">
                <a:tc>
                  <a:txBody>
                    <a:bodyPr/>
                    <a:lstStyle/>
                    <a:p>
                      <a:pPr algn="ctr"/>
                      <a:r>
                        <a:rPr kumimoji="1" lang="en-US" altLang="ja-JP" dirty="0"/>
                        <a:t>12</a:t>
                      </a:r>
                      <a:endParaRPr kumimoji="1" lang="ja-JP" altLang="en-US"/>
                    </a:p>
                  </a:txBody>
                  <a:tcPr/>
                </a:tc>
                <a:tc>
                  <a:txBody>
                    <a:bodyPr/>
                    <a:lstStyle/>
                    <a:p>
                      <a:pPr algn="ctr"/>
                      <a:r>
                        <a:rPr kumimoji="1" lang="en-US" altLang="ja-JP" dirty="0">
                          <a:solidFill>
                            <a:srgbClr val="FF0000"/>
                          </a:solidFill>
                        </a:rPr>
                        <a:t>2</a:t>
                      </a:r>
                      <a:endParaRPr kumimoji="1" lang="ja-JP" altLang="en-US">
                        <a:solidFill>
                          <a:srgbClr val="FF0000"/>
                        </a:solidFill>
                      </a:endParaRPr>
                    </a:p>
                  </a:txBody>
                  <a:tcPr/>
                </a:tc>
                <a:extLst>
                  <a:ext uri="{0D108BD9-81ED-4DB2-BD59-A6C34878D82A}">
                    <a16:rowId xmlns:a16="http://schemas.microsoft.com/office/drawing/2014/main" val="3270721283"/>
                  </a:ext>
                </a:extLst>
              </a:tr>
              <a:tr h="399861">
                <a:tc>
                  <a:txBody>
                    <a:bodyPr/>
                    <a:lstStyle/>
                    <a:p>
                      <a:pPr algn="ctr"/>
                      <a:r>
                        <a:rPr kumimoji="1" lang="en-US" altLang="ja-JP" dirty="0"/>
                        <a:t>Accuracy</a:t>
                      </a:r>
                      <a:endParaRPr kumimoji="1" lang="ja-JP" altLang="en-US"/>
                    </a:p>
                  </a:txBody>
                  <a:tcPr/>
                </a:tc>
                <a:tc>
                  <a:txBody>
                    <a:bodyPr/>
                    <a:lstStyle/>
                    <a:p>
                      <a:pPr algn="ctr"/>
                      <a:r>
                        <a:rPr kumimoji="1" lang="en-US" altLang="ja-JP" dirty="0">
                          <a:solidFill>
                            <a:srgbClr val="FF0000"/>
                          </a:solidFill>
                        </a:rPr>
                        <a:t>17%</a:t>
                      </a:r>
                      <a:endParaRPr kumimoji="1" lang="ja-JP" altLang="en-US">
                        <a:solidFill>
                          <a:srgbClr val="FF0000"/>
                        </a:solidFill>
                      </a:endParaRPr>
                    </a:p>
                  </a:txBody>
                  <a:tcPr/>
                </a:tc>
                <a:extLst>
                  <a:ext uri="{0D108BD9-81ED-4DB2-BD59-A6C34878D82A}">
                    <a16:rowId xmlns:a16="http://schemas.microsoft.com/office/drawing/2014/main" val="1548557938"/>
                  </a:ext>
                </a:extLst>
              </a:tr>
            </a:tbl>
          </a:graphicData>
        </a:graphic>
      </p:graphicFrame>
      <p:sp>
        <p:nvSpPr>
          <p:cNvPr id="25" name="テキスト ボックス 24">
            <a:extLst>
              <a:ext uri="{FF2B5EF4-FFF2-40B4-BE49-F238E27FC236}">
                <a16:creationId xmlns:a16="http://schemas.microsoft.com/office/drawing/2014/main" id="{5D4983DE-FA60-5EAC-3D33-3237F2810365}"/>
              </a:ext>
            </a:extLst>
          </p:cNvPr>
          <p:cNvSpPr txBox="1"/>
          <p:nvPr/>
        </p:nvSpPr>
        <p:spPr>
          <a:xfrm>
            <a:off x="9248788" y="1549186"/>
            <a:ext cx="2509088" cy="523220"/>
          </a:xfrm>
          <a:prstGeom prst="rect">
            <a:avLst/>
          </a:prstGeom>
          <a:noFill/>
        </p:spPr>
        <p:txBody>
          <a:bodyPr wrap="square" rtlCol="0">
            <a:spAutoFit/>
          </a:bodyPr>
          <a:lstStyle/>
          <a:p>
            <a:pPr algn="ctr"/>
            <a:r>
              <a:rPr kumimoji="1" lang="ja-JP" altLang="en-US" sz="1400">
                <a:solidFill>
                  <a:srgbClr val="FF0000"/>
                </a:solidFill>
              </a:rPr>
              <a:t>モデルチューニング後</a:t>
            </a:r>
            <a:endParaRPr kumimoji="1" lang="en-US" altLang="ja-JP" sz="1400" dirty="0">
              <a:solidFill>
                <a:srgbClr val="FF0000"/>
              </a:solidFill>
            </a:endParaRPr>
          </a:p>
          <a:p>
            <a:pPr algn="ctr"/>
            <a:r>
              <a:rPr kumimoji="1" lang="en-US" altLang="ja-JP" sz="1400" dirty="0">
                <a:solidFill>
                  <a:srgbClr val="FF0000"/>
                </a:solidFill>
              </a:rPr>
              <a:t>(2023</a:t>
            </a:r>
            <a:r>
              <a:rPr kumimoji="1" lang="ja-JP" altLang="en-US" sz="1400">
                <a:solidFill>
                  <a:srgbClr val="FF0000"/>
                </a:solidFill>
              </a:rPr>
              <a:t>年</a:t>
            </a:r>
            <a:r>
              <a:rPr kumimoji="1" lang="en-US" altLang="ja-JP" sz="1400" dirty="0">
                <a:solidFill>
                  <a:srgbClr val="FF0000"/>
                </a:solidFill>
              </a:rPr>
              <a:t>1</a:t>
            </a:r>
            <a:r>
              <a:rPr kumimoji="1" lang="ja-JP" altLang="en-US" sz="1400">
                <a:solidFill>
                  <a:srgbClr val="FF0000"/>
                </a:solidFill>
              </a:rPr>
              <a:t>月に実施</a:t>
            </a:r>
            <a:r>
              <a:rPr kumimoji="1" lang="en-US" altLang="ja-JP" sz="1400" dirty="0">
                <a:solidFill>
                  <a:srgbClr val="FF0000"/>
                </a:solidFill>
              </a:rPr>
              <a:t>)</a:t>
            </a:r>
            <a:endParaRPr kumimoji="1" lang="ja-JP" altLang="en-US" sz="1400">
              <a:solidFill>
                <a:srgbClr val="FF0000"/>
              </a:solidFill>
            </a:endParaRPr>
          </a:p>
        </p:txBody>
      </p:sp>
      <p:graphicFrame>
        <p:nvGraphicFramePr>
          <p:cNvPr id="26" name="表 21">
            <a:extLst>
              <a:ext uri="{FF2B5EF4-FFF2-40B4-BE49-F238E27FC236}">
                <a16:creationId xmlns:a16="http://schemas.microsoft.com/office/drawing/2014/main" id="{44D6E2C8-9D35-7E17-FE1D-AAF3566F58ED}"/>
              </a:ext>
            </a:extLst>
          </p:cNvPr>
          <p:cNvGraphicFramePr>
            <a:graphicFrameLocks noGrp="1"/>
          </p:cNvGraphicFramePr>
          <p:nvPr/>
        </p:nvGraphicFramePr>
        <p:xfrm>
          <a:off x="9140783" y="2079103"/>
          <a:ext cx="2725098" cy="1439802"/>
        </p:xfrm>
        <a:graphic>
          <a:graphicData uri="http://schemas.openxmlformats.org/drawingml/2006/table">
            <a:tbl>
              <a:tblPr firstRow="1" bandRow="1">
                <a:tableStyleId>{5C22544A-7EE6-4342-B048-85BDC9FD1C3A}</a:tableStyleId>
              </a:tblPr>
              <a:tblGrid>
                <a:gridCol w="1362549">
                  <a:extLst>
                    <a:ext uri="{9D8B030D-6E8A-4147-A177-3AD203B41FA5}">
                      <a16:colId xmlns:a16="http://schemas.microsoft.com/office/drawing/2014/main" val="693177381"/>
                    </a:ext>
                  </a:extLst>
                </a:gridCol>
                <a:gridCol w="1362549">
                  <a:extLst>
                    <a:ext uri="{9D8B030D-6E8A-4147-A177-3AD203B41FA5}">
                      <a16:colId xmlns:a16="http://schemas.microsoft.com/office/drawing/2014/main" val="2757725408"/>
                    </a:ext>
                  </a:extLst>
                </a:gridCol>
              </a:tblGrid>
              <a:tr h="399861">
                <a:tc>
                  <a:txBody>
                    <a:bodyPr/>
                    <a:lstStyle/>
                    <a:p>
                      <a:r>
                        <a:rPr kumimoji="1" lang="en-US" altLang="ja-JP" dirty="0"/>
                        <a:t>Cases</a:t>
                      </a:r>
                      <a:endParaRPr kumimoji="1" lang="ja-JP" altLang="en-US"/>
                    </a:p>
                  </a:txBody>
                  <a:tcPr/>
                </a:tc>
                <a:tc>
                  <a:txBody>
                    <a:bodyPr/>
                    <a:lstStyle/>
                    <a:p>
                      <a:r>
                        <a:rPr kumimoji="1" lang="en-US" altLang="ja-JP" dirty="0"/>
                        <a:t>Correct answers</a:t>
                      </a:r>
                      <a:endParaRPr kumimoji="1" lang="ja-JP" altLang="en-US"/>
                    </a:p>
                  </a:txBody>
                  <a:tcPr/>
                </a:tc>
                <a:extLst>
                  <a:ext uri="{0D108BD9-81ED-4DB2-BD59-A6C34878D82A}">
                    <a16:rowId xmlns:a16="http://schemas.microsoft.com/office/drawing/2014/main" val="3766488146"/>
                  </a:ext>
                </a:extLst>
              </a:tr>
              <a:tr h="399861">
                <a:tc>
                  <a:txBody>
                    <a:bodyPr/>
                    <a:lstStyle/>
                    <a:p>
                      <a:pPr algn="ctr"/>
                      <a:r>
                        <a:rPr kumimoji="1" lang="en-US" altLang="ja-JP" dirty="0"/>
                        <a:t>12</a:t>
                      </a:r>
                      <a:endParaRPr kumimoji="1" lang="ja-JP" altLang="en-US"/>
                    </a:p>
                  </a:txBody>
                  <a:tcPr/>
                </a:tc>
                <a:tc>
                  <a:txBody>
                    <a:bodyPr/>
                    <a:lstStyle/>
                    <a:p>
                      <a:pPr algn="ctr"/>
                      <a:r>
                        <a:rPr kumimoji="1" lang="en-US" altLang="ja-JP" dirty="0">
                          <a:solidFill>
                            <a:srgbClr val="FF0000"/>
                          </a:solidFill>
                        </a:rPr>
                        <a:t>6</a:t>
                      </a:r>
                      <a:endParaRPr kumimoji="1" lang="ja-JP" altLang="en-US">
                        <a:solidFill>
                          <a:srgbClr val="FF0000"/>
                        </a:solidFill>
                      </a:endParaRPr>
                    </a:p>
                  </a:txBody>
                  <a:tcPr/>
                </a:tc>
                <a:extLst>
                  <a:ext uri="{0D108BD9-81ED-4DB2-BD59-A6C34878D82A}">
                    <a16:rowId xmlns:a16="http://schemas.microsoft.com/office/drawing/2014/main" val="3270721283"/>
                  </a:ext>
                </a:extLst>
              </a:tr>
              <a:tr h="399861">
                <a:tc>
                  <a:txBody>
                    <a:bodyPr/>
                    <a:lstStyle/>
                    <a:p>
                      <a:pPr algn="ctr"/>
                      <a:r>
                        <a:rPr kumimoji="1" lang="en-US" altLang="ja-JP" dirty="0"/>
                        <a:t>Accuracy</a:t>
                      </a:r>
                      <a:endParaRPr kumimoji="1" lang="ja-JP" altLang="en-US"/>
                    </a:p>
                  </a:txBody>
                  <a:tcPr/>
                </a:tc>
                <a:tc>
                  <a:txBody>
                    <a:bodyPr/>
                    <a:lstStyle/>
                    <a:p>
                      <a:pPr algn="ctr"/>
                      <a:r>
                        <a:rPr kumimoji="1" lang="en-US" altLang="ja-JP" dirty="0">
                          <a:solidFill>
                            <a:srgbClr val="FF0000"/>
                          </a:solidFill>
                        </a:rPr>
                        <a:t>50%</a:t>
                      </a:r>
                      <a:endParaRPr kumimoji="1" lang="ja-JP" altLang="en-US">
                        <a:solidFill>
                          <a:srgbClr val="FF0000"/>
                        </a:solidFill>
                      </a:endParaRPr>
                    </a:p>
                  </a:txBody>
                  <a:tcPr/>
                </a:tc>
                <a:extLst>
                  <a:ext uri="{0D108BD9-81ED-4DB2-BD59-A6C34878D82A}">
                    <a16:rowId xmlns:a16="http://schemas.microsoft.com/office/drawing/2014/main" val="1548557938"/>
                  </a:ext>
                </a:extLst>
              </a:tr>
            </a:tbl>
          </a:graphicData>
        </a:graphic>
      </p:graphicFrame>
      <p:sp>
        <p:nvSpPr>
          <p:cNvPr id="27" name="テキスト ボックス 26">
            <a:extLst>
              <a:ext uri="{FF2B5EF4-FFF2-40B4-BE49-F238E27FC236}">
                <a16:creationId xmlns:a16="http://schemas.microsoft.com/office/drawing/2014/main" id="{53C5C15E-0C37-6C77-32C2-134E0BA02A0B}"/>
              </a:ext>
            </a:extLst>
          </p:cNvPr>
          <p:cNvSpPr txBox="1"/>
          <p:nvPr/>
        </p:nvSpPr>
        <p:spPr>
          <a:xfrm>
            <a:off x="326118" y="3491255"/>
            <a:ext cx="11551653" cy="1231106"/>
          </a:xfrm>
          <a:prstGeom prst="rect">
            <a:avLst/>
          </a:prstGeom>
          <a:noFill/>
        </p:spPr>
        <p:txBody>
          <a:bodyPr wrap="square" rtlCol="0">
            <a:spAutoFit/>
          </a:bodyPr>
          <a:lstStyle/>
          <a:p>
            <a:r>
              <a:rPr kumimoji="1" lang="ja-JP" altLang="en-US" sz="2000" u="sng"/>
              <a:t>課題・チャレンジ</a:t>
            </a:r>
            <a:endParaRPr kumimoji="1" lang="en-US" altLang="ja-JP" sz="2000" u="sng" dirty="0"/>
          </a:p>
          <a:p>
            <a:endParaRPr kumimoji="1" lang="en-US" altLang="ja-JP" dirty="0"/>
          </a:p>
          <a:p>
            <a:pPr marL="285750" indent="-285750">
              <a:buFont typeface="Wingdings" pitchFamily="2" charset="2"/>
              <a:buChar char="Ø"/>
            </a:pPr>
            <a:r>
              <a:rPr kumimoji="1" lang="ja-JP" altLang="en-US"/>
              <a:t>傾向分析に使えるサンプルケースの数の不足</a:t>
            </a:r>
            <a:endParaRPr kumimoji="1" lang="en-US" altLang="ja-JP" dirty="0"/>
          </a:p>
          <a:p>
            <a:pPr marL="285750" indent="-285750">
              <a:buFont typeface="Wingdings" pitchFamily="2" charset="2"/>
              <a:buChar char="Ø"/>
            </a:pPr>
            <a:r>
              <a:rPr kumimoji="1" lang="ja-JP" altLang="en-US"/>
              <a:t>伝送装置側の情報、データの欠如（</a:t>
            </a:r>
            <a:r>
              <a:rPr kumimoji="1" lang="en-US" altLang="ja-JP" dirty="0"/>
              <a:t>Cisco</a:t>
            </a:r>
            <a:r>
              <a:rPr kumimoji="1" lang="ja-JP" altLang="en-US"/>
              <a:t>側で活用できるデータには伝送網に関する情報が存在しない）</a:t>
            </a:r>
            <a:endParaRPr kumimoji="1" lang="en-US" altLang="ja-JP" dirty="0"/>
          </a:p>
        </p:txBody>
      </p:sp>
      <p:sp>
        <p:nvSpPr>
          <p:cNvPr id="4" name="テキスト ボックス 3">
            <a:extLst>
              <a:ext uri="{FF2B5EF4-FFF2-40B4-BE49-F238E27FC236}">
                <a16:creationId xmlns:a16="http://schemas.microsoft.com/office/drawing/2014/main" id="{00547F9B-22E3-FB5D-2DCF-05A7B6D87BE9}"/>
              </a:ext>
            </a:extLst>
          </p:cNvPr>
          <p:cNvSpPr txBox="1"/>
          <p:nvPr/>
        </p:nvSpPr>
        <p:spPr>
          <a:xfrm>
            <a:off x="2096404" y="2072406"/>
            <a:ext cx="1971376" cy="369332"/>
          </a:xfrm>
          <a:prstGeom prst="rect">
            <a:avLst/>
          </a:prstGeom>
          <a:noFill/>
        </p:spPr>
        <p:txBody>
          <a:bodyPr wrap="square" rtlCol="0">
            <a:spAutoFit/>
          </a:bodyPr>
          <a:lstStyle/>
          <a:p>
            <a:r>
              <a:rPr kumimoji="1" lang="ja-JP" altLang="en-US"/>
              <a:t>傾向分析</a:t>
            </a:r>
          </a:p>
        </p:txBody>
      </p:sp>
      <p:sp>
        <p:nvSpPr>
          <p:cNvPr id="7" name="テキスト ボックス 6">
            <a:extLst>
              <a:ext uri="{FF2B5EF4-FFF2-40B4-BE49-F238E27FC236}">
                <a16:creationId xmlns:a16="http://schemas.microsoft.com/office/drawing/2014/main" id="{8B23114E-8056-541D-15E0-C0A7FA6BC6DC}"/>
              </a:ext>
            </a:extLst>
          </p:cNvPr>
          <p:cNvSpPr txBox="1"/>
          <p:nvPr/>
        </p:nvSpPr>
        <p:spPr>
          <a:xfrm>
            <a:off x="3949134" y="2306646"/>
            <a:ext cx="2337839" cy="307777"/>
          </a:xfrm>
          <a:prstGeom prst="rect">
            <a:avLst/>
          </a:prstGeom>
          <a:noFill/>
        </p:spPr>
        <p:txBody>
          <a:bodyPr wrap="square" rtlCol="0">
            <a:spAutoFit/>
          </a:bodyPr>
          <a:lstStyle/>
          <a:p>
            <a:r>
              <a:rPr kumimoji="1" lang="en-US" altLang="ja-JP" sz="1400" dirty="0"/>
              <a:t>NTT-FT</a:t>
            </a:r>
            <a:r>
              <a:rPr kumimoji="1" lang="ja-JP" altLang="en-US" sz="1400"/>
              <a:t>様によるご評価</a:t>
            </a:r>
          </a:p>
        </p:txBody>
      </p:sp>
      <p:sp>
        <p:nvSpPr>
          <p:cNvPr id="8" name="右矢印 7">
            <a:extLst>
              <a:ext uri="{FF2B5EF4-FFF2-40B4-BE49-F238E27FC236}">
                <a16:creationId xmlns:a16="http://schemas.microsoft.com/office/drawing/2014/main" id="{B6AC9BF4-E339-4AB6-5EC5-F7D93485C349}"/>
              </a:ext>
            </a:extLst>
          </p:cNvPr>
          <p:cNvSpPr/>
          <p:nvPr/>
        </p:nvSpPr>
        <p:spPr>
          <a:xfrm>
            <a:off x="8873625" y="2784091"/>
            <a:ext cx="389299" cy="6065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69C4F6F-A2DE-89C2-E16A-56A07C07F9EF}"/>
              </a:ext>
            </a:extLst>
          </p:cNvPr>
          <p:cNvSpPr txBox="1"/>
          <p:nvPr/>
        </p:nvSpPr>
        <p:spPr>
          <a:xfrm>
            <a:off x="222534" y="4947781"/>
            <a:ext cx="6257174" cy="923330"/>
          </a:xfrm>
          <a:prstGeom prst="rect">
            <a:avLst/>
          </a:prstGeom>
          <a:solidFill>
            <a:schemeClr val="accent1">
              <a:lumMod val="40000"/>
              <a:lumOff val="60000"/>
            </a:schemeClr>
          </a:solidFill>
          <a:ln>
            <a:solidFill>
              <a:schemeClr val="accent1">
                <a:shade val="50000"/>
              </a:schemeClr>
            </a:solidFill>
          </a:ln>
        </p:spPr>
        <p:txBody>
          <a:bodyPr wrap="square" rtlCol="0">
            <a:spAutoFit/>
          </a:bodyPr>
          <a:lstStyle/>
          <a:p>
            <a:pPr algn="ctr"/>
            <a:r>
              <a:rPr kumimoji="1" lang="ja-JP" altLang="en-US"/>
              <a:t>これまで活用してきたデータに加え、伝送装置側のデータや過去事象における切り分け内容を加味することでモデルの精度向上を目指す</a:t>
            </a:r>
            <a:endParaRPr kumimoji="1" lang="en-US" altLang="ja-JP" dirty="0"/>
          </a:p>
        </p:txBody>
      </p:sp>
      <p:pic>
        <p:nvPicPr>
          <p:cNvPr id="12" name="図 11" descr="テキスト&#10;&#10;自動的に生成された説明">
            <a:extLst>
              <a:ext uri="{FF2B5EF4-FFF2-40B4-BE49-F238E27FC236}">
                <a16:creationId xmlns:a16="http://schemas.microsoft.com/office/drawing/2014/main" id="{D4654871-E78D-7B42-D853-6258486052E3}"/>
              </a:ext>
            </a:extLst>
          </p:cNvPr>
          <p:cNvPicPr>
            <a:picLocks noChangeAspect="1"/>
          </p:cNvPicPr>
          <p:nvPr/>
        </p:nvPicPr>
        <p:blipFill>
          <a:blip r:embed="rId2"/>
          <a:stretch>
            <a:fillRect/>
          </a:stretch>
        </p:blipFill>
        <p:spPr>
          <a:xfrm>
            <a:off x="6643523" y="4999360"/>
            <a:ext cx="5234248" cy="1238273"/>
          </a:xfrm>
          <a:prstGeom prst="rect">
            <a:avLst/>
          </a:prstGeom>
        </p:spPr>
      </p:pic>
      <p:sp>
        <p:nvSpPr>
          <p:cNvPr id="14" name="テキスト ボックス 13">
            <a:extLst>
              <a:ext uri="{FF2B5EF4-FFF2-40B4-BE49-F238E27FC236}">
                <a16:creationId xmlns:a16="http://schemas.microsoft.com/office/drawing/2014/main" id="{63B0FEF0-250C-F19B-8EE5-D863FAB18D7D}"/>
              </a:ext>
            </a:extLst>
          </p:cNvPr>
          <p:cNvSpPr txBox="1"/>
          <p:nvPr/>
        </p:nvSpPr>
        <p:spPr>
          <a:xfrm>
            <a:off x="744253" y="1144451"/>
            <a:ext cx="2337839" cy="307777"/>
          </a:xfrm>
          <a:prstGeom prst="rect">
            <a:avLst/>
          </a:prstGeom>
          <a:noFill/>
        </p:spPr>
        <p:txBody>
          <a:bodyPr wrap="square" rtlCol="0">
            <a:spAutoFit/>
          </a:bodyPr>
          <a:lstStyle/>
          <a:p>
            <a:r>
              <a:rPr kumimoji="1" lang="en-US" altLang="ja-JP" sz="1400" dirty="0"/>
              <a:t>2022</a:t>
            </a:r>
            <a:r>
              <a:rPr kumimoji="1" lang="ja-JP" altLang="en-US" sz="1400"/>
              <a:t>年</a:t>
            </a:r>
            <a:r>
              <a:rPr kumimoji="1" lang="en-US" altLang="ja-JP" sz="1400" dirty="0"/>
              <a:t> PoC</a:t>
            </a:r>
            <a:r>
              <a:rPr kumimoji="1" lang="ja-JP" altLang="en-US" sz="1400"/>
              <a:t>取り組み</a:t>
            </a:r>
          </a:p>
        </p:txBody>
      </p:sp>
    </p:spTree>
    <p:extLst>
      <p:ext uri="{BB962C8B-B14F-4D97-AF65-F5344CB8AC3E}">
        <p14:creationId xmlns:p14="http://schemas.microsoft.com/office/powerpoint/2010/main" val="1449369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席順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 name="正方形/長方形 2">
            <a:extLst>
              <a:ext uri="{FF2B5EF4-FFF2-40B4-BE49-F238E27FC236}">
                <a16:creationId xmlns:a16="http://schemas.microsoft.com/office/drawing/2014/main" id="{19DE2FDD-5ADE-00D9-7A55-CD931B40A8E5}"/>
              </a:ext>
            </a:extLst>
          </p:cNvPr>
          <p:cNvSpPr/>
          <p:nvPr/>
        </p:nvSpPr>
        <p:spPr>
          <a:xfrm>
            <a:off x="1839310" y="1828799"/>
            <a:ext cx="1828800" cy="399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波多江様</a:t>
            </a:r>
          </a:p>
        </p:txBody>
      </p:sp>
      <p:sp>
        <p:nvSpPr>
          <p:cNvPr id="4" name="正方形/長方形 3">
            <a:extLst>
              <a:ext uri="{FF2B5EF4-FFF2-40B4-BE49-F238E27FC236}">
                <a16:creationId xmlns:a16="http://schemas.microsoft.com/office/drawing/2014/main" id="{B81CA1C0-2E57-C16E-1CB7-6287C3BF3B7B}"/>
              </a:ext>
            </a:extLst>
          </p:cNvPr>
          <p:cNvSpPr/>
          <p:nvPr/>
        </p:nvSpPr>
        <p:spPr>
          <a:xfrm>
            <a:off x="3810000" y="1828798"/>
            <a:ext cx="1828800" cy="399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元二日市様</a:t>
            </a:r>
          </a:p>
        </p:txBody>
      </p:sp>
      <p:sp>
        <p:nvSpPr>
          <p:cNvPr id="12" name="正方形/長方形 11">
            <a:extLst>
              <a:ext uri="{FF2B5EF4-FFF2-40B4-BE49-F238E27FC236}">
                <a16:creationId xmlns:a16="http://schemas.microsoft.com/office/drawing/2014/main" id="{265C08E1-B592-50DC-4767-26DA0AFD4333}"/>
              </a:ext>
            </a:extLst>
          </p:cNvPr>
          <p:cNvSpPr/>
          <p:nvPr/>
        </p:nvSpPr>
        <p:spPr>
          <a:xfrm>
            <a:off x="5780690" y="1828798"/>
            <a:ext cx="1828800" cy="399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西畑様</a:t>
            </a:r>
          </a:p>
        </p:txBody>
      </p:sp>
      <p:sp>
        <p:nvSpPr>
          <p:cNvPr id="14" name="正方形/長方形 13">
            <a:extLst>
              <a:ext uri="{FF2B5EF4-FFF2-40B4-BE49-F238E27FC236}">
                <a16:creationId xmlns:a16="http://schemas.microsoft.com/office/drawing/2014/main" id="{6DD6B0E8-3F25-48E8-F030-BFF40A30009A}"/>
              </a:ext>
            </a:extLst>
          </p:cNvPr>
          <p:cNvSpPr/>
          <p:nvPr/>
        </p:nvSpPr>
        <p:spPr>
          <a:xfrm>
            <a:off x="7761891" y="1828798"/>
            <a:ext cx="1828800" cy="399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徳田様</a:t>
            </a:r>
          </a:p>
        </p:txBody>
      </p:sp>
      <p:sp>
        <p:nvSpPr>
          <p:cNvPr id="38" name="正方形/長方形 37">
            <a:extLst>
              <a:ext uri="{FF2B5EF4-FFF2-40B4-BE49-F238E27FC236}">
                <a16:creationId xmlns:a16="http://schemas.microsoft.com/office/drawing/2014/main" id="{0A67CE6A-42AC-E7B1-470F-8FB0F82A6DD3}"/>
              </a:ext>
            </a:extLst>
          </p:cNvPr>
          <p:cNvSpPr/>
          <p:nvPr/>
        </p:nvSpPr>
        <p:spPr>
          <a:xfrm>
            <a:off x="1366345" y="2511972"/>
            <a:ext cx="9091448" cy="9170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テーブル</a:t>
            </a:r>
          </a:p>
        </p:txBody>
      </p:sp>
      <p:sp>
        <p:nvSpPr>
          <p:cNvPr id="39" name="正方形/長方形 38">
            <a:extLst>
              <a:ext uri="{FF2B5EF4-FFF2-40B4-BE49-F238E27FC236}">
                <a16:creationId xmlns:a16="http://schemas.microsoft.com/office/drawing/2014/main" id="{778ED1FC-5DAA-D4F2-46E5-9C5B3D607240}"/>
              </a:ext>
            </a:extLst>
          </p:cNvPr>
          <p:cNvSpPr/>
          <p:nvPr/>
        </p:nvSpPr>
        <p:spPr>
          <a:xfrm>
            <a:off x="2359572" y="3712780"/>
            <a:ext cx="6558455" cy="3678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Tupl</a:t>
            </a:r>
            <a:endParaRPr kumimoji="1" lang="ja-JP" altLang="en-US"/>
          </a:p>
        </p:txBody>
      </p:sp>
    </p:spTree>
    <p:extLst>
      <p:ext uri="{BB962C8B-B14F-4D97-AF65-F5344CB8AC3E}">
        <p14:creationId xmlns:p14="http://schemas.microsoft.com/office/powerpoint/2010/main" val="2290910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Dimensioning for RFS </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pic>
        <p:nvPicPr>
          <p:cNvPr id="18" name="図 17">
            <a:extLst>
              <a:ext uri="{FF2B5EF4-FFF2-40B4-BE49-F238E27FC236}">
                <a16:creationId xmlns:a16="http://schemas.microsoft.com/office/drawing/2014/main" id="{B8C25917-0335-39BD-134E-90F92AE17309}"/>
              </a:ext>
            </a:extLst>
          </p:cNvPr>
          <p:cNvPicPr>
            <a:picLocks noChangeAspect="1"/>
          </p:cNvPicPr>
          <p:nvPr/>
        </p:nvPicPr>
        <p:blipFill>
          <a:blip r:embed="rId2"/>
          <a:stretch>
            <a:fillRect/>
          </a:stretch>
        </p:blipFill>
        <p:spPr>
          <a:xfrm>
            <a:off x="405680" y="2164354"/>
            <a:ext cx="6273800" cy="825500"/>
          </a:xfrm>
          <a:prstGeom prst="rect">
            <a:avLst/>
          </a:prstGeom>
        </p:spPr>
      </p:pic>
      <p:sp>
        <p:nvSpPr>
          <p:cNvPr id="19" name="テキスト ボックス 18">
            <a:extLst>
              <a:ext uri="{FF2B5EF4-FFF2-40B4-BE49-F238E27FC236}">
                <a16:creationId xmlns:a16="http://schemas.microsoft.com/office/drawing/2014/main" id="{22423E6C-098C-3419-524B-6E1DD51A64BC}"/>
              </a:ext>
            </a:extLst>
          </p:cNvPr>
          <p:cNvSpPr txBox="1"/>
          <p:nvPr/>
        </p:nvSpPr>
        <p:spPr>
          <a:xfrm>
            <a:off x="405680" y="3055246"/>
            <a:ext cx="10515600" cy="523220"/>
          </a:xfrm>
          <a:prstGeom prst="rect">
            <a:avLst/>
          </a:prstGeom>
          <a:noFill/>
        </p:spPr>
        <p:txBody>
          <a:bodyPr wrap="square" rtlCol="0">
            <a:spAutoFit/>
          </a:bodyPr>
          <a:lstStyle/>
          <a:p>
            <a:r>
              <a:rPr kumimoji="1" lang="en-US" altLang="ja-JP" sz="1400" dirty="0"/>
              <a:t>【Note】</a:t>
            </a:r>
          </a:p>
          <a:p>
            <a:pPr marL="285750" indent="-285750">
              <a:buFont typeface="Arial" panose="020B0604020202020204" pitchFamily="34" charset="0"/>
              <a:buChar char="•"/>
            </a:pPr>
            <a:r>
              <a:rPr kumimoji="1" lang="en-US" altLang="ja-JP" sz="1400" dirty="0"/>
              <a:t>One of the Worker node should have GPU (Tesla P100 is recommended) for Deep Reinforcement Leaning purpose</a:t>
            </a:r>
          </a:p>
        </p:txBody>
      </p:sp>
      <p:sp>
        <p:nvSpPr>
          <p:cNvPr id="4" name="テキスト ボックス 3">
            <a:extLst>
              <a:ext uri="{FF2B5EF4-FFF2-40B4-BE49-F238E27FC236}">
                <a16:creationId xmlns:a16="http://schemas.microsoft.com/office/drawing/2014/main" id="{6E918B19-265B-BABB-3A67-4BBB17C1F832}"/>
              </a:ext>
            </a:extLst>
          </p:cNvPr>
          <p:cNvSpPr txBox="1"/>
          <p:nvPr/>
        </p:nvSpPr>
        <p:spPr>
          <a:xfrm>
            <a:off x="98568" y="1340487"/>
            <a:ext cx="8646306" cy="646331"/>
          </a:xfrm>
          <a:prstGeom prst="rect">
            <a:avLst/>
          </a:prstGeom>
          <a:noFill/>
        </p:spPr>
        <p:txBody>
          <a:bodyPr wrap="square" rtlCol="0">
            <a:spAutoFit/>
          </a:bodyPr>
          <a:lstStyle/>
          <a:p>
            <a:r>
              <a:rPr kumimoji="1" lang="en-US" altLang="ja-JP" dirty="0">
                <a:solidFill>
                  <a:srgbClr val="FF0000"/>
                </a:solidFill>
              </a:rPr>
              <a:t>Q1: </a:t>
            </a:r>
            <a:r>
              <a:rPr lang="en-US" altLang="ja-JP" b="0" i="0" u="none" strike="noStrike" dirty="0">
                <a:solidFill>
                  <a:srgbClr val="430079"/>
                </a:solidFill>
                <a:effectLst/>
                <a:latin typeface="Calibri" panose="020F0502020204030204" pitchFamily="34" charset="0"/>
              </a:rPr>
              <a:t>How many servers do we need for collecting information from the Network? </a:t>
            </a:r>
            <a:r>
              <a:rPr kumimoji="1" lang="en-US" altLang="ja-JP" dirty="0">
                <a:solidFill>
                  <a:srgbClr val="FF0000"/>
                </a:solidFill>
              </a:rPr>
              <a:t> </a:t>
            </a:r>
          </a:p>
          <a:p>
            <a:r>
              <a:rPr kumimoji="1" lang="en-US" altLang="ja-JP" dirty="0">
                <a:solidFill>
                  <a:srgbClr val="FF0000"/>
                </a:solidFill>
              </a:rPr>
              <a:t>Q2: </a:t>
            </a:r>
            <a:r>
              <a:rPr lang="en-US" altLang="ja-JP" b="0" i="0" u="none" strike="noStrike" dirty="0">
                <a:solidFill>
                  <a:srgbClr val="430079"/>
                </a:solidFill>
                <a:effectLst/>
                <a:latin typeface="Calibri" panose="020F0502020204030204" pitchFamily="34" charset="0"/>
              </a:rPr>
              <a:t>Please detail server requirements</a:t>
            </a:r>
            <a:endParaRPr kumimoji="1" lang="en-US" altLang="ja-JP" dirty="0">
              <a:solidFill>
                <a:srgbClr val="FF0000"/>
              </a:solidFill>
            </a:endParaRPr>
          </a:p>
        </p:txBody>
      </p:sp>
      <p:sp>
        <p:nvSpPr>
          <p:cNvPr id="6" name="テキスト ボックス 5">
            <a:extLst>
              <a:ext uri="{FF2B5EF4-FFF2-40B4-BE49-F238E27FC236}">
                <a16:creationId xmlns:a16="http://schemas.microsoft.com/office/drawing/2014/main" id="{926291F5-C876-1409-72AF-EEF3E7898B16}"/>
              </a:ext>
            </a:extLst>
          </p:cNvPr>
          <p:cNvSpPr txBox="1"/>
          <p:nvPr/>
        </p:nvSpPr>
        <p:spPr>
          <a:xfrm>
            <a:off x="98567" y="3916642"/>
            <a:ext cx="11176157" cy="923330"/>
          </a:xfrm>
          <a:prstGeom prst="rect">
            <a:avLst/>
          </a:prstGeom>
          <a:noFill/>
        </p:spPr>
        <p:txBody>
          <a:bodyPr wrap="square" rtlCol="0">
            <a:spAutoFit/>
          </a:bodyPr>
          <a:lstStyle/>
          <a:p>
            <a:r>
              <a:rPr kumimoji="1" lang="en-US" altLang="ja-JP" dirty="0">
                <a:solidFill>
                  <a:srgbClr val="FF0000"/>
                </a:solidFill>
              </a:rPr>
              <a:t>Q3: </a:t>
            </a:r>
            <a:r>
              <a:rPr lang="en-US" altLang="ja-JP" b="0" i="0" u="none" strike="noStrike" dirty="0">
                <a:solidFill>
                  <a:srgbClr val="430079"/>
                </a:solidFill>
                <a:effectLst/>
                <a:latin typeface="Calibri" panose="020F0502020204030204" pitchFamily="34" charset="0"/>
              </a:rPr>
              <a:t>How to connect server to network and interworking with </a:t>
            </a:r>
            <a:r>
              <a:rPr lang="en-US" altLang="ja-JP" b="0" i="0" u="none" strike="noStrike" dirty="0" err="1">
                <a:solidFill>
                  <a:srgbClr val="430079"/>
                </a:solidFill>
                <a:effectLst/>
                <a:latin typeface="Calibri" panose="020F0502020204030204" pitchFamily="34" charset="0"/>
              </a:rPr>
              <a:t>ariesoGEO</a:t>
            </a:r>
            <a:r>
              <a:rPr lang="en-US" altLang="ja-JP" b="0" i="0" u="none" strike="noStrike" dirty="0">
                <a:solidFill>
                  <a:srgbClr val="430079"/>
                </a:solidFill>
                <a:effectLst/>
                <a:latin typeface="Calibri" panose="020F0502020204030204" pitchFamily="34" charset="0"/>
              </a:rPr>
              <a:t>?</a:t>
            </a:r>
          </a:p>
          <a:p>
            <a:r>
              <a:rPr kumimoji="1" lang="en-US" altLang="ja-JP" dirty="0">
                <a:solidFill>
                  <a:srgbClr val="518ADC"/>
                </a:solidFill>
                <a:latin typeface="Calibri" panose="020F0502020204030204" pitchFamily="34" charset="0"/>
              </a:rPr>
              <a:t>A: </a:t>
            </a:r>
            <a:r>
              <a:rPr kumimoji="1" lang="en-US" altLang="ja-JP" dirty="0" err="1">
                <a:solidFill>
                  <a:srgbClr val="518ADC"/>
                </a:solidFill>
                <a:latin typeface="Calibri" panose="020F0502020204030204" pitchFamily="34" charset="0"/>
              </a:rPr>
              <a:t>Tupl</a:t>
            </a:r>
            <a:r>
              <a:rPr kumimoji="1" lang="en-US" altLang="ja-JP" dirty="0">
                <a:solidFill>
                  <a:srgbClr val="518ADC"/>
                </a:solidFill>
                <a:latin typeface="Calibri" panose="020F0502020204030204" pitchFamily="34" charset="0"/>
              </a:rPr>
              <a:t> can deploy the system in client network to pull the GEO data and others. Also </a:t>
            </a:r>
            <a:r>
              <a:rPr kumimoji="1" lang="en-US" altLang="ja-JP" dirty="0" err="1">
                <a:solidFill>
                  <a:srgbClr val="518ADC"/>
                </a:solidFill>
                <a:latin typeface="Calibri" panose="020F0502020204030204" pitchFamily="34" charset="0"/>
              </a:rPr>
              <a:t>Tupl</a:t>
            </a:r>
            <a:r>
              <a:rPr kumimoji="1" lang="en-US" altLang="ja-JP" dirty="0">
                <a:solidFill>
                  <a:srgbClr val="518ADC"/>
                </a:solidFill>
                <a:latin typeface="Calibri" panose="020F0502020204030204" pitchFamily="34" charset="0"/>
              </a:rPr>
              <a:t> can provide system outside client network as a service if client can provide GEO and other data offline.</a:t>
            </a:r>
            <a:endParaRPr kumimoji="1" lang="en-US" altLang="ja-JP" dirty="0">
              <a:solidFill>
                <a:srgbClr val="518ADC"/>
              </a:solidFill>
            </a:endParaRPr>
          </a:p>
        </p:txBody>
      </p:sp>
      <p:sp>
        <p:nvSpPr>
          <p:cNvPr id="7" name="テキスト ボックス 6">
            <a:extLst>
              <a:ext uri="{FF2B5EF4-FFF2-40B4-BE49-F238E27FC236}">
                <a16:creationId xmlns:a16="http://schemas.microsoft.com/office/drawing/2014/main" id="{E95F5B26-9E09-6D35-1A82-4C2EAA0E3749}"/>
              </a:ext>
            </a:extLst>
          </p:cNvPr>
          <p:cNvSpPr txBox="1"/>
          <p:nvPr/>
        </p:nvSpPr>
        <p:spPr>
          <a:xfrm>
            <a:off x="98566" y="5130700"/>
            <a:ext cx="11900777" cy="1754326"/>
          </a:xfrm>
          <a:prstGeom prst="rect">
            <a:avLst/>
          </a:prstGeom>
          <a:noFill/>
        </p:spPr>
        <p:txBody>
          <a:bodyPr wrap="square" rtlCol="0">
            <a:spAutoFit/>
          </a:bodyPr>
          <a:lstStyle/>
          <a:p>
            <a:r>
              <a:rPr kumimoji="1" lang="en-US" altLang="ja-JP" dirty="0">
                <a:solidFill>
                  <a:srgbClr val="FF0000"/>
                </a:solidFill>
              </a:rPr>
              <a:t>Q4: </a:t>
            </a:r>
            <a:r>
              <a:rPr lang="en-US" altLang="ja-JP" b="0" i="0" u="none" strike="noStrike" dirty="0">
                <a:solidFill>
                  <a:srgbClr val="430079"/>
                </a:solidFill>
                <a:effectLst/>
                <a:latin typeface="Calibri" panose="020F0502020204030204" pitchFamily="34" charset="0"/>
              </a:rPr>
              <a:t>How long does server deployment take?</a:t>
            </a:r>
          </a:p>
          <a:p>
            <a:r>
              <a:rPr kumimoji="1" lang="en-US" altLang="ja-JP" dirty="0">
                <a:solidFill>
                  <a:srgbClr val="518ADC"/>
                </a:solidFill>
                <a:latin typeface="Calibri" panose="020F0502020204030204" pitchFamily="34" charset="0"/>
              </a:rPr>
              <a:t>A: In general, system deploy will take:</a:t>
            </a:r>
          </a:p>
          <a:p>
            <a:pPr marL="285750" indent="-285750">
              <a:buFontTx/>
              <a:buChar char="-"/>
            </a:pPr>
            <a:r>
              <a:rPr kumimoji="1" lang="en-US" altLang="ja-JP" dirty="0">
                <a:solidFill>
                  <a:srgbClr val="518ADC"/>
                </a:solidFill>
                <a:latin typeface="Calibri" panose="020F0502020204030204" pitchFamily="34" charset="0"/>
              </a:rPr>
              <a:t>System to be deployed inside client network without Internet connection -&gt; Approximately 3 weeks (Onsite deployment is required)</a:t>
            </a:r>
          </a:p>
          <a:p>
            <a:pPr marL="285750" indent="-285750">
              <a:buFontTx/>
              <a:buChar char="-"/>
            </a:pPr>
            <a:r>
              <a:rPr kumimoji="1" lang="en-US" altLang="ja-JP" dirty="0">
                <a:solidFill>
                  <a:srgbClr val="518ADC"/>
                </a:solidFill>
                <a:latin typeface="Calibri" panose="020F0502020204030204" pitchFamily="34" charset="0"/>
              </a:rPr>
              <a:t> System to be deployed inside client network with Internet connection or deploy in </a:t>
            </a:r>
            <a:r>
              <a:rPr kumimoji="1" lang="en-US" altLang="ja-JP" dirty="0" err="1">
                <a:solidFill>
                  <a:srgbClr val="518ADC"/>
                </a:solidFill>
                <a:latin typeface="Calibri" panose="020F0502020204030204" pitchFamily="34" charset="0"/>
              </a:rPr>
              <a:t>Tupl</a:t>
            </a:r>
            <a:r>
              <a:rPr kumimoji="1" lang="en-US" altLang="ja-JP" dirty="0">
                <a:solidFill>
                  <a:srgbClr val="518ADC"/>
                </a:solidFill>
                <a:latin typeface="Calibri" panose="020F0502020204030204" pitchFamily="34" charset="0"/>
              </a:rPr>
              <a:t> Data Center -&gt; Approximately 2 weeks (will be done with remote access) </a:t>
            </a:r>
            <a:endParaRPr kumimoji="1" lang="en-US" altLang="ja-JP" dirty="0">
              <a:solidFill>
                <a:srgbClr val="518ADC"/>
              </a:solidFill>
            </a:endParaRPr>
          </a:p>
        </p:txBody>
      </p:sp>
    </p:spTree>
    <p:extLst>
      <p:ext uri="{BB962C8B-B14F-4D97-AF65-F5344CB8AC3E}">
        <p14:creationId xmlns:p14="http://schemas.microsoft.com/office/powerpoint/2010/main" val="3159691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Improving Dominance in RFS</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pic>
        <p:nvPicPr>
          <p:cNvPr id="4" name="図 3" descr="グラフ, レーダー チャート&#10;&#10;自動的に生成された説明">
            <a:extLst>
              <a:ext uri="{FF2B5EF4-FFF2-40B4-BE49-F238E27FC236}">
                <a16:creationId xmlns:a16="http://schemas.microsoft.com/office/drawing/2014/main" id="{C0131D3D-0FC5-55CB-A53D-A361050AAF20}"/>
              </a:ext>
            </a:extLst>
          </p:cNvPr>
          <p:cNvPicPr>
            <a:picLocks noChangeAspect="1"/>
          </p:cNvPicPr>
          <p:nvPr/>
        </p:nvPicPr>
        <p:blipFill>
          <a:blip r:embed="rId2"/>
          <a:stretch>
            <a:fillRect/>
          </a:stretch>
        </p:blipFill>
        <p:spPr>
          <a:xfrm>
            <a:off x="4702954" y="1049023"/>
            <a:ext cx="4356100" cy="3454400"/>
          </a:xfrm>
          <a:prstGeom prst="rect">
            <a:avLst/>
          </a:prstGeom>
        </p:spPr>
      </p:pic>
      <p:pic>
        <p:nvPicPr>
          <p:cNvPr id="5" name="図 4">
            <a:extLst>
              <a:ext uri="{FF2B5EF4-FFF2-40B4-BE49-F238E27FC236}">
                <a16:creationId xmlns:a16="http://schemas.microsoft.com/office/drawing/2014/main" id="{A93CBD6A-727B-1E7E-0CEE-51C85D7898CC}"/>
              </a:ext>
            </a:extLst>
          </p:cNvPr>
          <p:cNvPicPr>
            <a:picLocks noChangeAspect="1"/>
          </p:cNvPicPr>
          <p:nvPr/>
        </p:nvPicPr>
        <p:blipFill>
          <a:blip r:embed="rId3"/>
          <a:stretch>
            <a:fillRect/>
          </a:stretch>
        </p:blipFill>
        <p:spPr>
          <a:xfrm>
            <a:off x="457223" y="1187480"/>
            <a:ext cx="3771769" cy="3177487"/>
          </a:xfrm>
          <a:prstGeom prst="rect">
            <a:avLst/>
          </a:prstGeom>
        </p:spPr>
      </p:pic>
      <p:sp>
        <p:nvSpPr>
          <p:cNvPr id="6" name="正方形/長方形 5">
            <a:extLst>
              <a:ext uri="{FF2B5EF4-FFF2-40B4-BE49-F238E27FC236}">
                <a16:creationId xmlns:a16="http://schemas.microsoft.com/office/drawing/2014/main" id="{90A32E9D-F149-F559-2B66-6C111889AA4F}"/>
              </a:ext>
            </a:extLst>
          </p:cNvPr>
          <p:cNvSpPr/>
          <p:nvPr/>
        </p:nvSpPr>
        <p:spPr>
          <a:xfrm>
            <a:off x="3233980" y="2776223"/>
            <a:ext cx="1018227" cy="400110"/>
          </a:xfrm>
          <a:prstGeom prst="rect">
            <a:avLst/>
          </a:prstGeom>
        </p:spPr>
        <p:txBody>
          <a:bodyPr wrap="none">
            <a:spAutoFit/>
          </a:bodyPr>
          <a:lstStyle/>
          <a:p>
            <a:r>
              <a:rPr lang="en-US" altLang="ja-JP" sz="1000" dirty="0">
                <a:highlight>
                  <a:srgbClr val="FF0000"/>
                </a:highlight>
                <a:latin typeface="Meiryo UI" panose="020B0604030504040204" pitchFamily="34" charset="-128"/>
                <a:ea typeface="Meiryo UI" panose="020B0604030504040204" pitchFamily="34" charset="-128"/>
              </a:rPr>
              <a:t>Main Cell</a:t>
            </a:r>
          </a:p>
          <a:p>
            <a:r>
              <a:rPr lang="en-US" altLang="ja-JP" sz="1000" dirty="0">
                <a:highlight>
                  <a:srgbClr val="FFFF00"/>
                </a:highlight>
                <a:latin typeface="Meiryo UI" panose="020B0604030504040204" pitchFamily="34" charset="-128"/>
                <a:ea typeface="Meiryo UI" panose="020B0604030504040204" pitchFamily="34" charset="-128"/>
              </a:rPr>
              <a:t>Neighbor Cell</a:t>
            </a:r>
          </a:p>
        </p:txBody>
      </p:sp>
      <p:graphicFrame>
        <p:nvGraphicFramePr>
          <p:cNvPr id="8" name="表 7">
            <a:extLst>
              <a:ext uri="{FF2B5EF4-FFF2-40B4-BE49-F238E27FC236}">
                <a16:creationId xmlns:a16="http://schemas.microsoft.com/office/drawing/2014/main" id="{8F841387-69DF-94E8-5914-9E6AD419CE1A}"/>
              </a:ext>
            </a:extLst>
          </p:cNvPr>
          <p:cNvGraphicFramePr>
            <a:graphicFrameLocks noGrp="1"/>
          </p:cNvGraphicFramePr>
          <p:nvPr>
            <p:extLst>
              <p:ext uri="{D42A27DB-BD31-4B8C-83A1-F6EECF244321}">
                <p14:modId xmlns:p14="http://schemas.microsoft.com/office/powerpoint/2010/main" val="1124899685"/>
              </p:ext>
            </p:extLst>
          </p:nvPr>
        </p:nvGraphicFramePr>
        <p:xfrm>
          <a:off x="98126" y="5046977"/>
          <a:ext cx="10477500" cy="762000"/>
        </p:xfrm>
        <a:graphic>
          <a:graphicData uri="http://schemas.openxmlformats.org/drawingml/2006/table">
            <a:tbl>
              <a:tblPr>
                <a:tableStyleId>{5C22544A-7EE6-4342-B048-85BDC9FD1C3A}</a:tableStyleId>
              </a:tblPr>
              <a:tblGrid>
                <a:gridCol w="952500">
                  <a:extLst>
                    <a:ext uri="{9D8B030D-6E8A-4147-A177-3AD203B41FA5}">
                      <a16:colId xmlns:a16="http://schemas.microsoft.com/office/drawing/2014/main" val="102131925"/>
                    </a:ext>
                  </a:extLst>
                </a:gridCol>
                <a:gridCol w="952500">
                  <a:extLst>
                    <a:ext uri="{9D8B030D-6E8A-4147-A177-3AD203B41FA5}">
                      <a16:colId xmlns:a16="http://schemas.microsoft.com/office/drawing/2014/main" val="1200454794"/>
                    </a:ext>
                  </a:extLst>
                </a:gridCol>
                <a:gridCol w="952500">
                  <a:extLst>
                    <a:ext uri="{9D8B030D-6E8A-4147-A177-3AD203B41FA5}">
                      <a16:colId xmlns:a16="http://schemas.microsoft.com/office/drawing/2014/main" val="4114086243"/>
                    </a:ext>
                  </a:extLst>
                </a:gridCol>
                <a:gridCol w="952500">
                  <a:extLst>
                    <a:ext uri="{9D8B030D-6E8A-4147-A177-3AD203B41FA5}">
                      <a16:colId xmlns:a16="http://schemas.microsoft.com/office/drawing/2014/main" val="674484007"/>
                    </a:ext>
                  </a:extLst>
                </a:gridCol>
                <a:gridCol w="952500">
                  <a:extLst>
                    <a:ext uri="{9D8B030D-6E8A-4147-A177-3AD203B41FA5}">
                      <a16:colId xmlns:a16="http://schemas.microsoft.com/office/drawing/2014/main" val="910942410"/>
                    </a:ext>
                  </a:extLst>
                </a:gridCol>
                <a:gridCol w="952500">
                  <a:extLst>
                    <a:ext uri="{9D8B030D-6E8A-4147-A177-3AD203B41FA5}">
                      <a16:colId xmlns:a16="http://schemas.microsoft.com/office/drawing/2014/main" val="646653810"/>
                    </a:ext>
                  </a:extLst>
                </a:gridCol>
                <a:gridCol w="952500">
                  <a:extLst>
                    <a:ext uri="{9D8B030D-6E8A-4147-A177-3AD203B41FA5}">
                      <a16:colId xmlns:a16="http://schemas.microsoft.com/office/drawing/2014/main" val="894364750"/>
                    </a:ext>
                  </a:extLst>
                </a:gridCol>
                <a:gridCol w="952500">
                  <a:extLst>
                    <a:ext uri="{9D8B030D-6E8A-4147-A177-3AD203B41FA5}">
                      <a16:colId xmlns:a16="http://schemas.microsoft.com/office/drawing/2014/main" val="399325647"/>
                    </a:ext>
                  </a:extLst>
                </a:gridCol>
                <a:gridCol w="952500">
                  <a:extLst>
                    <a:ext uri="{9D8B030D-6E8A-4147-A177-3AD203B41FA5}">
                      <a16:colId xmlns:a16="http://schemas.microsoft.com/office/drawing/2014/main" val="32306549"/>
                    </a:ext>
                  </a:extLst>
                </a:gridCol>
                <a:gridCol w="952500">
                  <a:extLst>
                    <a:ext uri="{9D8B030D-6E8A-4147-A177-3AD203B41FA5}">
                      <a16:colId xmlns:a16="http://schemas.microsoft.com/office/drawing/2014/main" val="825508668"/>
                    </a:ext>
                  </a:extLst>
                </a:gridCol>
                <a:gridCol w="952500">
                  <a:extLst>
                    <a:ext uri="{9D8B030D-6E8A-4147-A177-3AD203B41FA5}">
                      <a16:colId xmlns:a16="http://schemas.microsoft.com/office/drawing/2014/main" val="2085627922"/>
                    </a:ext>
                  </a:extLst>
                </a:gridCol>
              </a:tblGrid>
              <a:tr h="254000">
                <a:tc>
                  <a:txBody>
                    <a:bodyPr/>
                    <a:lstStyle/>
                    <a:p>
                      <a:pPr algn="l" fontAlgn="ctr"/>
                      <a:r>
                        <a:rPr lang="ja-JP" altLang="en-US" sz="1200" u="none" strike="noStrike">
                          <a:effectLst/>
                        </a:rPr>
                        <a:t>　</a:t>
                      </a:r>
                      <a:endParaRPr lang="ja-JP" alt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dirty="0">
                          <a:solidFill>
                            <a:srgbClr val="FF0000"/>
                          </a:solidFill>
                          <a:effectLst/>
                        </a:rPr>
                        <a:t>Main</a:t>
                      </a:r>
                      <a:endParaRPr lang="en-US"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Neighbor 1</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Neighbor 2</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Neighbor 3</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Neighbor 4</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Neighbor 5</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Other</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dirty="0">
                          <a:solidFill>
                            <a:srgbClr val="FF0000"/>
                          </a:solidFill>
                          <a:effectLst/>
                        </a:rPr>
                        <a:t>Total Report</a:t>
                      </a:r>
                      <a:endParaRPr lang="en-US"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u="none" strike="noStrike">
                          <a:effectLst/>
                        </a:rPr>
                        <a:t>RSRP</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ctr" fontAlgn="ctr"/>
                      <a:r>
                        <a:rPr lang="en-US" sz="1200" b="1" u="none" strike="noStrike" dirty="0">
                          <a:solidFill>
                            <a:srgbClr val="FF0000"/>
                          </a:solidFill>
                          <a:effectLst/>
                        </a:rPr>
                        <a:t>Dominance</a:t>
                      </a:r>
                      <a:endParaRPr lang="en-US" sz="1200" b="1"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987367452"/>
                  </a:ext>
                </a:extLst>
              </a:tr>
              <a:tr h="254000">
                <a:tc>
                  <a:txBody>
                    <a:bodyPr/>
                    <a:lstStyle/>
                    <a:p>
                      <a:pPr algn="l" fontAlgn="ctr"/>
                      <a:r>
                        <a:rPr lang="en-US" sz="1200" u="none" strike="noStrike">
                          <a:effectLst/>
                        </a:rPr>
                        <a:t>Original</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dirty="0">
                          <a:solidFill>
                            <a:srgbClr val="FF0000"/>
                          </a:solidFill>
                          <a:effectLst/>
                        </a:rPr>
                        <a:t>284</a:t>
                      </a:r>
                      <a:endParaRPr lang="en-US" altLang="ja-JP"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8</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0</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0</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2</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2</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111</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dirty="0">
                          <a:solidFill>
                            <a:srgbClr val="FF0000"/>
                          </a:solidFill>
                          <a:effectLst/>
                        </a:rPr>
                        <a:t>407</a:t>
                      </a:r>
                      <a:endParaRPr lang="en-US" altLang="ja-JP"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-95.57</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b="1" u="none" strike="noStrike" dirty="0">
                          <a:solidFill>
                            <a:srgbClr val="FF0000"/>
                          </a:solidFill>
                          <a:effectLst/>
                        </a:rPr>
                        <a:t>0.697</a:t>
                      </a:r>
                      <a:endParaRPr lang="en-US" altLang="ja-JP" sz="1200" b="1"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1257270816"/>
                  </a:ext>
                </a:extLst>
              </a:tr>
              <a:tr h="254000">
                <a:tc>
                  <a:txBody>
                    <a:bodyPr/>
                    <a:lstStyle/>
                    <a:p>
                      <a:pPr algn="l" fontAlgn="ctr"/>
                      <a:r>
                        <a:rPr lang="en-US" sz="1200" u="none" strike="noStrike">
                          <a:effectLst/>
                        </a:rPr>
                        <a:t>New</a:t>
                      </a:r>
                      <a:endParaRPr lang="en-US"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dirty="0">
                          <a:solidFill>
                            <a:srgbClr val="FF0000"/>
                          </a:solidFill>
                          <a:effectLst/>
                        </a:rPr>
                        <a:t>298</a:t>
                      </a:r>
                      <a:endParaRPr lang="en-US" altLang="ja-JP"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7</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0</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0</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1</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100</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dirty="0">
                          <a:solidFill>
                            <a:srgbClr val="FF0000"/>
                          </a:solidFill>
                          <a:effectLst/>
                        </a:rPr>
                        <a:t>407</a:t>
                      </a:r>
                      <a:endParaRPr lang="en-US" altLang="ja-JP" sz="1200" b="0"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u="none" strike="noStrike">
                          <a:effectLst/>
                        </a:rPr>
                        <a:t>-88.02</a:t>
                      </a:r>
                      <a:endParaRPr lang="en-US" altLang="ja-JP" sz="1200" b="0" i="0" u="none" strike="noStrike">
                        <a:solidFill>
                          <a:srgbClr val="000000"/>
                        </a:solidFill>
                        <a:effectLst/>
                        <a:latin typeface="游ゴシック" panose="020B0400000000000000" pitchFamily="34" charset="-128"/>
                        <a:ea typeface="游ゴシック" panose="020B0400000000000000" pitchFamily="34" charset="-128"/>
                      </a:endParaRPr>
                    </a:p>
                  </a:txBody>
                  <a:tcPr marL="9525" marR="9525" marT="9525" marB="0" anchor="ctr"/>
                </a:tc>
                <a:tc>
                  <a:txBody>
                    <a:bodyPr/>
                    <a:lstStyle/>
                    <a:p>
                      <a:pPr algn="r" fontAlgn="ctr"/>
                      <a:r>
                        <a:rPr lang="en-US" altLang="ja-JP" sz="1200" b="1" u="none" strike="noStrike" dirty="0">
                          <a:solidFill>
                            <a:srgbClr val="FF0000"/>
                          </a:solidFill>
                          <a:effectLst/>
                        </a:rPr>
                        <a:t>0.729</a:t>
                      </a:r>
                      <a:endParaRPr lang="en-US" altLang="ja-JP" sz="1200" b="1" i="0" u="none" strike="noStrike" dirty="0">
                        <a:solidFill>
                          <a:srgbClr val="FF0000"/>
                        </a:solidFill>
                        <a:effectLst/>
                        <a:latin typeface="游ゴシック" panose="020B0400000000000000" pitchFamily="34" charset="-128"/>
                        <a:ea typeface="游ゴシック" panose="020B0400000000000000" pitchFamily="34" charset="-128"/>
                      </a:endParaRPr>
                    </a:p>
                  </a:txBody>
                  <a:tcPr marL="9525" marR="9525" marT="9525" marB="0" anchor="ctr"/>
                </a:tc>
                <a:extLst>
                  <a:ext uri="{0D108BD9-81ED-4DB2-BD59-A6C34878D82A}">
                    <a16:rowId xmlns:a16="http://schemas.microsoft.com/office/drawing/2014/main" val="3922776932"/>
                  </a:ext>
                </a:extLst>
              </a:tr>
            </a:tbl>
          </a:graphicData>
        </a:graphic>
      </p:graphicFrame>
      <p:cxnSp>
        <p:nvCxnSpPr>
          <p:cNvPr id="11" name="直線矢印コネクタ 10">
            <a:extLst>
              <a:ext uri="{FF2B5EF4-FFF2-40B4-BE49-F238E27FC236}">
                <a16:creationId xmlns:a16="http://schemas.microsoft.com/office/drawing/2014/main" id="{0D3D4D53-2310-1E3B-0948-03E3FF8F70AB}"/>
              </a:ext>
            </a:extLst>
          </p:cNvPr>
          <p:cNvCxnSpPr>
            <a:cxnSpLocks/>
          </p:cNvCxnSpPr>
          <p:nvPr/>
        </p:nvCxnSpPr>
        <p:spPr>
          <a:xfrm flipH="1">
            <a:off x="5262113" y="2708694"/>
            <a:ext cx="1544129" cy="22428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下カーブ矢印 13">
            <a:extLst>
              <a:ext uri="{FF2B5EF4-FFF2-40B4-BE49-F238E27FC236}">
                <a16:creationId xmlns:a16="http://schemas.microsoft.com/office/drawing/2014/main" id="{A4DF716C-609D-5D21-3D4D-9735E8E11F09}"/>
              </a:ext>
            </a:extLst>
          </p:cNvPr>
          <p:cNvSpPr/>
          <p:nvPr/>
        </p:nvSpPr>
        <p:spPr>
          <a:xfrm rot="5243389">
            <a:off x="10595822" y="5374302"/>
            <a:ext cx="425612" cy="381000"/>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98A15D61-52D8-C7B9-0BFC-FC634A660DAA}"/>
              </a:ext>
            </a:extLst>
          </p:cNvPr>
          <p:cNvSpPr txBox="1"/>
          <p:nvPr/>
        </p:nvSpPr>
        <p:spPr>
          <a:xfrm>
            <a:off x="11008622" y="5343541"/>
            <a:ext cx="1176045" cy="369332"/>
          </a:xfrm>
          <a:prstGeom prst="rect">
            <a:avLst/>
          </a:prstGeom>
          <a:noFill/>
        </p:spPr>
        <p:txBody>
          <a:bodyPr wrap="square" rtlCol="0">
            <a:spAutoFit/>
          </a:bodyPr>
          <a:lstStyle/>
          <a:p>
            <a:r>
              <a:rPr kumimoji="1" lang="en-US" altLang="ja-JP" dirty="0">
                <a:solidFill>
                  <a:srgbClr val="FF0000"/>
                </a:solidFill>
              </a:rPr>
              <a:t>Improved</a:t>
            </a:r>
            <a:endParaRPr kumimoji="1" lang="ja-JP" altLang="en-US">
              <a:solidFill>
                <a:srgbClr val="FF0000"/>
              </a:solidFill>
            </a:endParaRPr>
          </a:p>
        </p:txBody>
      </p:sp>
    </p:spTree>
    <p:extLst>
      <p:ext uri="{BB962C8B-B14F-4D97-AF65-F5344CB8AC3E}">
        <p14:creationId xmlns:p14="http://schemas.microsoft.com/office/powerpoint/2010/main" val="3055854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C124892E-AA01-C496-BF25-529A48FD43F6}"/>
              </a:ext>
            </a:extLst>
          </p:cNvPr>
          <p:cNvSpPr txBox="1"/>
          <p:nvPr/>
        </p:nvSpPr>
        <p:spPr>
          <a:xfrm>
            <a:off x="225786" y="1533703"/>
            <a:ext cx="11900777" cy="64633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solidFill>
                  <a:srgbClr val="0070C0"/>
                </a:solidFill>
              </a:rPr>
              <a:t>They seems to understand steps to create use case in </a:t>
            </a:r>
            <a:r>
              <a:rPr kumimoji="1" lang="en-US" altLang="ja-JP" dirty="0" err="1">
                <a:solidFill>
                  <a:srgbClr val="0070C0"/>
                </a:solidFill>
              </a:rPr>
              <a:t>TuplOS</a:t>
            </a:r>
            <a:r>
              <a:rPr kumimoji="1" lang="en-US" altLang="ja-JP" dirty="0">
                <a:solidFill>
                  <a:srgbClr val="0070C0"/>
                </a:solidFill>
              </a:rPr>
              <a:t> platform</a:t>
            </a:r>
          </a:p>
          <a:p>
            <a:pPr marL="285750" indent="-285750">
              <a:buFont typeface="Arial" panose="020B0604020202020204" pitchFamily="34" charset="0"/>
              <a:buChar char="•"/>
            </a:pPr>
            <a:r>
              <a:rPr kumimoji="1" lang="en-US" altLang="ja-JP" dirty="0">
                <a:solidFill>
                  <a:srgbClr val="0070C0"/>
                </a:solidFill>
              </a:rPr>
              <a:t>More feedback will be in project OJT (We create use case in real project data)</a:t>
            </a:r>
          </a:p>
        </p:txBody>
      </p:sp>
      <p:sp>
        <p:nvSpPr>
          <p:cNvPr id="7" name="テキスト ボックス 6">
            <a:extLst>
              <a:ext uri="{FF2B5EF4-FFF2-40B4-BE49-F238E27FC236}">
                <a16:creationId xmlns:a16="http://schemas.microsoft.com/office/drawing/2014/main" id="{AE496A63-C36E-B39E-B0BC-A4A3E3C8BE62}"/>
              </a:ext>
            </a:extLst>
          </p:cNvPr>
          <p:cNvSpPr txBox="1"/>
          <p:nvPr/>
        </p:nvSpPr>
        <p:spPr>
          <a:xfrm>
            <a:off x="225786" y="2690336"/>
            <a:ext cx="11900777" cy="1477328"/>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solidFill>
                  <a:srgbClr val="0070C0"/>
                </a:solidFill>
              </a:rPr>
              <a:t>Feature Engineering</a:t>
            </a:r>
          </a:p>
          <a:p>
            <a:pPr marL="742950" lvl="1" indent="-285750">
              <a:buFont typeface="Arial" panose="020B0604020202020204" pitchFamily="34" charset="0"/>
              <a:buChar char="•"/>
            </a:pPr>
            <a:r>
              <a:rPr kumimoji="1" lang="en-US" altLang="ja-JP" dirty="0">
                <a:solidFill>
                  <a:srgbClr val="0070C0"/>
                </a:solidFill>
              </a:rPr>
              <a:t>To do deeper data analysis and unsupervised learning, feature engineering is the key.</a:t>
            </a:r>
          </a:p>
          <a:p>
            <a:pPr marL="742950" lvl="1" indent="-285750">
              <a:buFont typeface="Arial" panose="020B0604020202020204" pitchFamily="34" charset="0"/>
              <a:buChar char="•"/>
            </a:pPr>
            <a:r>
              <a:rPr kumimoji="1" lang="en-US" altLang="ja-JP" dirty="0">
                <a:solidFill>
                  <a:srgbClr val="0070C0"/>
                </a:solidFill>
              </a:rPr>
              <a:t>Both data engineering skill and domain knowledge are required to execute feature engineering.</a:t>
            </a:r>
          </a:p>
          <a:p>
            <a:pPr marL="742950" lvl="1" indent="-285750">
              <a:buFont typeface="Arial" panose="020B0604020202020204" pitchFamily="34" charset="0"/>
              <a:buChar char="•"/>
            </a:pPr>
            <a:r>
              <a:rPr kumimoji="1" lang="en-US" altLang="ja-JP" dirty="0">
                <a:solidFill>
                  <a:srgbClr val="0070C0"/>
                </a:solidFill>
              </a:rPr>
              <a:t>This is a challenge for people who are willing to analyze data</a:t>
            </a:r>
          </a:p>
          <a:p>
            <a:pPr marL="1200150" lvl="2" indent="-285750">
              <a:buFont typeface="Arial" panose="020B0604020202020204" pitchFamily="34" charset="0"/>
              <a:buChar char="•"/>
            </a:pPr>
            <a:r>
              <a:rPr kumimoji="1" lang="en-US" altLang="ja-JP" dirty="0">
                <a:solidFill>
                  <a:srgbClr val="0070C0"/>
                </a:solidFill>
              </a:rPr>
              <a:t>Support function to define corresponding features from data sources</a:t>
            </a:r>
          </a:p>
        </p:txBody>
      </p:sp>
      <p:sp>
        <p:nvSpPr>
          <p:cNvPr id="9" name="円/楕円 8">
            <a:extLst>
              <a:ext uri="{FF2B5EF4-FFF2-40B4-BE49-F238E27FC236}">
                <a16:creationId xmlns:a16="http://schemas.microsoft.com/office/drawing/2014/main" id="{528E74CB-C01C-75E7-75DB-3E7A9ECAA30E}"/>
              </a:ext>
            </a:extLst>
          </p:cNvPr>
          <p:cNvSpPr/>
          <p:nvPr/>
        </p:nvSpPr>
        <p:spPr>
          <a:xfrm>
            <a:off x="354463" y="4605985"/>
            <a:ext cx="2274073" cy="9541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Data sources</a:t>
            </a:r>
            <a:endParaRPr kumimoji="1" lang="ja-JP" altLang="en-US"/>
          </a:p>
        </p:txBody>
      </p:sp>
      <p:pic>
        <p:nvPicPr>
          <p:cNvPr id="12" name="グラフィックス 11" descr="ブロックチェーン 単色塗りつぶし">
            <a:extLst>
              <a:ext uri="{FF2B5EF4-FFF2-40B4-BE49-F238E27FC236}">
                <a16:creationId xmlns:a16="http://schemas.microsoft.com/office/drawing/2014/main" id="{CC8BA28C-6094-75A9-C1C8-62427EF9AF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40148" y="4594196"/>
            <a:ext cx="914400" cy="914400"/>
          </a:xfrm>
          <a:prstGeom prst="rect">
            <a:avLst/>
          </a:prstGeom>
        </p:spPr>
      </p:pic>
      <p:sp>
        <p:nvSpPr>
          <p:cNvPr id="13" name="角丸四角形 12">
            <a:extLst>
              <a:ext uri="{FF2B5EF4-FFF2-40B4-BE49-F238E27FC236}">
                <a16:creationId xmlns:a16="http://schemas.microsoft.com/office/drawing/2014/main" id="{EC663E98-BF6D-B30C-332D-1EE8FC4AA3B3}"/>
              </a:ext>
            </a:extLst>
          </p:cNvPr>
          <p:cNvSpPr/>
          <p:nvPr/>
        </p:nvSpPr>
        <p:spPr>
          <a:xfrm>
            <a:off x="6734170" y="4487650"/>
            <a:ext cx="2420822" cy="683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Supervised ML training</a:t>
            </a:r>
            <a:endParaRPr kumimoji="1" lang="ja-JP" altLang="en-US"/>
          </a:p>
        </p:txBody>
      </p:sp>
      <p:sp>
        <p:nvSpPr>
          <p:cNvPr id="16" name="角丸四角形 15">
            <a:extLst>
              <a:ext uri="{FF2B5EF4-FFF2-40B4-BE49-F238E27FC236}">
                <a16:creationId xmlns:a16="http://schemas.microsoft.com/office/drawing/2014/main" id="{7ECC1A47-F888-7B6F-129F-9DA07AF474DF}"/>
              </a:ext>
            </a:extLst>
          </p:cNvPr>
          <p:cNvSpPr/>
          <p:nvPr/>
        </p:nvSpPr>
        <p:spPr>
          <a:xfrm>
            <a:off x="6734170" y="5569963"/>
            <a:ext cx="2420822" cy="6831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Unsupervised ML training</a:t>
            </a:r>
            <a:endParaRPr kumimoji="1" lang="ja-JP" altLang="en-US"/>
          </a:p>
        </p:txBody>
      </p:sp>
      <p:sp>
        <p:nvSpPr>
          <p:cNvPr id="17" name="テキスト ボックス 16">
            <a:extLst>
              <a:ext uri="{FF2B5EF4-FFF2-40B4-BE49-F238E27FC236}">
                <a16:creationId xmlns:a16="http://schemas.microsoft.com/office/drawing/2014/main" id="{7BBC9375-C7C2-4A7C-859A-60FA70A17D46}"/>
              </a:ext>
            </a:extLst>
          </p:cNvPr>
          <p:cNvSpPr txBox="1"/>
          <p:nvPr/>
        </p:nvSpPr>
        <p:spPr>
          <a:xfrm>
            <a:off x="2644438" y="5835097"/>
            <a:ext cx="3531736" cy="369332"/>
          </a:xfrm>
          <a:prstGeom prst="rect">
            <a:avLst/>
          </a:prstGeom>
          <a:noFill/>
        </p:spPr>
        <p:txBody>
          <a:bodyPr wrap="none" rtlCol="0">
            <a:spAutoFit/>
          </a:bodyPr>
          <a:lstStyle/>
          <a:p>
            <a:r>
              <a:rPr kumimoji="1" lang="en-US" altLang="ja-JP" dirty="0"/>
              <a:t>Correlation, Feature engineering</a:t>
            </a:r>
            <a:endParaRPr kumimoji="1" lang="ja-JP" altLang="en-US"/>
          </a:p>
        </p:txBody>
      </p:sp>
      <p:pic>
        <p:nvPicPr>
          <p:cNvPr id="19" name="グラフィックス 18" descr="ブログ 単色塗りつぶし">
            <a:extLst>
              <a:ext uri="{FF2B5EF4-FFF2-40B4-BE49-F238E27FC236}">
                <a16:creationId xmlns:a16="http://schemas.microsoft.com/office/drawing/2014/main" id="{EFB1EBAA-9FC8-5973-3CA8-CA5EBAA5FF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8724" y="4372046"/>
            <a:ext cx="914400" cy="914400"/>
          </a:xfrm>
          <a:prstGeom prst="rect">
            <a:avLst/>
          </a:prstGeom>
        </p:spPr>
      </p:pic>
      <p:sp>
        <p:nvSpPr>
          <p:cNvPr id="20" name="右矢印 19">
            <a:extLst>
              <a:ext uri="{FF2B5EF4-FFF2-40B4-BE49-F238E27FC236}">
                <a16:creationId xmlns:a16="http://schemas.microsoft.com/office/drawing/2014/main" id="{CB7C817A-778A-D6A5-5214-CBA8E74DCCDC}"/>
              </a:ext>
            </a:extLst>
          </p:cNvPr>
          <p:cNvSpPr/>
          <p:nvPr/>
        </p:nvSpPr>
        <p:spPr>
          <a:xfrm>
            <a:off x="9307928" y="4675132"/>
            <a:ext cx="878541" cy="308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6714616-AD8F-8418-86F2-393B0D36F257}"/>
              </a:ext>
            </a:extLst>
          </p:cNvPr>
          <p:cNvSpPr txBox="1"/>
          <p:nvPr/>
        </p:nvSpPr>
        <p:spPr>
          <a:xfrm>
            <a:off x="3851377" y="4405065"/>
            <a:ext cx="312906" cy="646331"/>
          </a:xfrm>
          <a:prstGeom prst="rect">
            <a:avLst/>
          </a:prstGeom>
          <a:noFill/>
        </p:spPr>
        <p:txBody>
          <a:bodyPr wrap="none" rtlCol="0">
            <a:spAutoFit/>
          </a:bodyPr>
          <a:lstStyle/>
          <a:p>
            <a:r>
              <a:rPr kumimoji="1" lang="en-US" altLang="ja-JP" sz="3600" dirty="0">
                <a:solidFill>
                  <a:srgbClr val="FF0000"/>
                </a:solidFill>
              </a:rPr>
              <a:t>!</a:t>
            </a:r>
            <a:endParaRPr kumimoji="1" lang="ja-JP" altLang="en-US" sz="3600">
              <a:solidFill>
                <a:srgbClr val="FF0000"/>
              </a:solidFill>
            </a:endParaRPr>
          </a:p>
        </p:txBody>
      </p:sp>
      <p:sp>
        <p:nvSpPr>
          <p:cNvPr id="22" name="下カーブ矢印 21">
            <a:extLst>
              <a:ext uri="{FF2B5EF4-FFF2-40B4-BE49-F238E27FC236}">
                <a16:creationId xmlns:a16="http://schemas.microsoft.com/office/drawing/2014/main" id="{1A53DD40-3547-49D4-1448-A8F890EDDFC6}"/>
              </a:ext>
            </a:extLst>
          </p:cNvPr>
          <p:cNvSpPr/>
          <p:nvPr/>
        </p:nvSpPr>
        <p:spPr>
          <a:xfrm rot="16200000">
            <a:off x="5726553" y="5142094"/>
            <a:ext cx="1249451" cy="542361"/>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右矢印 22">
            <a:extLst>
              <a:ext uri="{FF2B5EF4-FFF2-40B4-BE49-F238E27FC236}">
                <a16:creationId xmlns:a16="http://schemas.microsoft.com/office/drawing/2014/main" id="{8CD5907E-7CEE-EB8D-7A88-DDBE8847F1AA}"/>
              </a:ext>
            </a:extLst>
          </p:cNvPr>
          <p:cNvSpPr/>
          <p:nvPr/>
        </p:nvSpPr>
        <p:spPr>
          <a:xfrm>
            <a:off x="2920222" y="4978218"/>
            <a:ext cx="878541" cy="308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08AB7E1D-9DDD-B6AF-854E-0C4F47496F16}"/>
              </a:ext>
            </a:extLst>
          </p:cNvPr>
          <p:cNvSpPr/>
          <p:nvPr/>
        </p:nvSpPr>
        <p:spPr>
          <a:xfrm>
            <a:off x="5073899" y="4990789"/>
            <a:ext cx="878541" cy="3082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846E6D68-6501-504E-EEC3-322642D13B22}"/>
              </a:ext>
            </a:extLst>
          </p:cNvPr>
          <p:cNvSpPr/>
          <p:nvPr/>
        </p:nvSpPr>
        <p:spPr>
          <a:xfrm>
            <a:off x="125532" y="1061016"/>
            <a:ext cx="2518906" cy="4319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Overall</a:t>
            </a:r>
            <a:endParaRPr kumimoji="1" lang="ja-JP" altLang="en-US"/>
          </a:p>
        </p:txBody>
      </p:sp>
      <p:sp>
        <p:nvSpPr>
          <p:cNvPr id="26" name="角丸四角形 25">
            <a:extLst>
              <a:ext uri="{FF2B5EF4-FFF2-40B4-BE49-F238E27FC236}">
                <a16:creationId xmlns:a16="http://schemas.microsoft.com/office/drawing/2014/main" id="{6F867578-6CE3-2A66-0C31-5C0C4E2F1622}"/>
              </a:ext>
            </a:extLst>
          </p:cNvPr>
          <p:cNvSpPr/>
          <p:nvPr/>
        </p:nvSpPr>
        <p:spPr>
          <a:xfrm>
            <a:off x="125532" y="2286235"/>
            <a:ext cx="2518906" cy="4319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Feedback</a:t>
            </a:r>
            <a:endParaRPr kumimoji="1" lang="ja-JP" altLang="en-US"/>
          </a:p>
        </p:txBody>
      </p:sp>
      <p:sp>
        <p:nvSpPr>
          <p:cNvPr id="27" name="円/楕円 26">
            <a:extLst>
              <a:ext uri="{FF2B5EF4-FFF2-40B4-BE49-F238E27FC236}">
                <a16:creationId xmlns:a16="http://schemas.microsoft.com/office/drawing/2014/main" id="{A5C79937-2EE5-2F49-1A40-311DA11816B3}"/>
              </a:ext>
            </a:extLst>
          </p:cNvPr>
          <p:cNvSpPr/>
          <p:nvPr/>
        </p:nvSpPr>
        <p:spPr>
          <a:xfrm>
            <a:off x="3342822" y="4372046"/>
            <a:ext cx="2274073" cy="1477328"/>
          </a:xfrm>
          <a:prstGeom prst="ellipse">
            <a:avLst/>
          </a:prstGeom>
          <a:solidFill>
            <a:srgbClr val="FF0000">
              <a:alpha val="1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0F6BFE21-6721-8B3C-6381-65CFDFCF3AF6}"/>
              </a:ext>
            </a:extLst>
          </p:cNvPr>
          <p:cNvSpPr txBox="1"/>
          <p:nvPr/>
        </p:nvSpPr>
        <p:spPr>
          <a:xfrm>
            <a:off x="10377322" y="4202158"/>
            <a:ext cx="748923" cy="369332"/>
          </a:xfrm>
          <a:prstGeom prst="rect">
            <a:avLst/>
          </a:prstGeom>
          <a:noFill/>
        </p:spPr>
        <p:txBody>
          <a:bodyPr wrap="none" rtlCol="0">
            <a:spAutoFit/>
          </a:bodyPr>
          <a:lstStyle/>
          <a:p>
            <a:r>
              <a:rPr kumimoji="1" lang="en-US" altLang="ja-JP" dirty="0"/>
              <a:t>Label</a:t>
            </a:r>
            <a:endParaRPr kumimoji="1" lang="ja-JP" altLang="en-US"/>
          </a:p>
        </p:txBody>
      </p:sp>
    </p:spTree>
    <p:extLst>
      <p:ext uri="{BB962C8B-B14F-4D97-AF65-F5344CB8AC3E}">
        <p14:creationId xmlns:p14="http://schemas.microsoft.com/office/powerpoint/2010/main" val="1311811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176157" cy="2862322"/>
          </a:xfrm>
          <a:prstGeom prst="rect">
            <a:avLst/>
          </a:prstGeom>
          <a:noFill/>
        </p:spPr>
        <p:txBody>
          <a:bodyPr wrap="square" rtlCol="0">
            <a:spAutoFit/>
          </a:bodyPr>
          <a:lstStyle/>
          <a:p>
            <a:r>
              <a:rPr kumimoji="1" lang="en-US" altLang="ja-JP" dirty="0">
                <a:solidFill>
                  <a:srgbClr val="FF0000"/>
                </a:solidFill>
              </a:rPr>
              <a:t>Q5: </a:t>
            </a:r>
            <a:r>
              <a:rPr kumimoji="1" lang="en-US" altLang="ja-JP" dirty="0">
                <a:solidFill>
                  <a:srgbClr val="FF0000"/>
                </a:solidFill>
                <a:latin typeface="Calibri" panose="020F0502020204030204" pitchFamily="34" charset="0"/>
              </a:rPr>
              <a:t>How long does the system data automatically collect?</a:t>
            </a:r>
          </a:p>
          <a:p>
            <a:endParaRPr kumimoji="1" lang="en-US" altLang="ja-JP" dirty="0">
              <a:solidFill>
                <a:srgbClr val="518ADC"/>
              </a:solidFill>
              <a:latin typeface="Calibri" panose="020F0502020204030204" pitchFamily="34" charset="0"/>
            </a:endParaRPr>
          </a:p>
          <a:p>
            <a:r>
              <a:rPr kumimoji="1" lang="en-US" altLang="ja-JP" dirty="0">
                <a:solidFill>
                  <a:srgbClr val="518ADC"/>
                </a:solidFill>
                <a:latin typeface="Calibri" panose="020F0502020204030204" pitchFamily="34" charset="0"/>
              </a:rPr>
              <a:t>A: Q1-Q5 We provide as service today (But as we explained, we can provide RFS as SW if customer wants to set in their network – just we need to develop UI</a:t>
            </a:r>
          </a:p>
          <a:p>
            <a:endParaRPr kumimoji="1" lang="en-US" altLang="ja-JP" dirty="0">
              <a:solidFill>
                <a:srgbClr val="518ADC"/>
              </a:solidFill>
              <a:latin typeface="Calibri" panose="020F0502020204030204" pitchFamily="34" charset="0"/>
            </a:endParaRPr>
          </a:p>
          <a:p>
            <a:r>
              <a:rPr kumimoji="1" lang="en-US" altLang="ja-JP" dirty="0">
                <a:solidFill>
                  <a:srgbClr val="FF0000"/>
                </a:solidFill>
                <a:latin typeface="Calibri" panose="020F0502020204030204" pitchFamily="34" charset="0"/>
              </a:rPr>
              <a:t>Q: {Thuy}: As I understand, customers will collect input data and use RFS as SW to run by themselves? Is the customer required to have a GEO in their network? In case they don't have GEO, is it possible for RFS to run?</a:t>
            </a:r>
          </a:p>
          <a:p>
            <a:endParaRPr kumimoji="1" lang="en-US" altLang="ja-JP" dirty="0">
              <a:solidFill>
                <a:srgbClr val="FF0000"/>
              </a:solidFill>
              <a:latin typeface="Calibri" panose="020F0502020204030204" pitchFamily="34" charset="0"/>
            </a:endParaRPr>
          </a:p>
          <a:p>
            <a:r>
              <a:rPr kumimoji="1" lang="en-US" altLang="ja-JP" dirty="0">
                <a:solidFill>
                  <a:srgbClr val="518ADC"/>
                </a:solidFill>
                <a:latin typeface="Calibri" panose="020F0502020204030204" pitchFamily="34" charset="0"/>
              </a:rPr>
              <a:t>A: RFS calculates network quality (Dominance or SINR) from GEO location data instead of common OSS KPIs for simulation purpose. Thus RFS does not work without GEO location data.</a:t>
            </a:r>
          </a:p>
        </p:txBody>
      </p:sp>
    </p:spTree>
    <p:extLst>
      <p:ext uri="{BB962C8B-B14F-4D97-AF65-F5344CB8AC3E}">
        <p14:creationId xmlns:p14="http://schemas.microsoft.com/office/powerpoint/2010/main" val="646172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176157" cy="3139321"/>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Q7: How to simulate before and after changes parameter in RF shaping? Could we run for cluster level</a:t>
            </a:r>
          </a:p>
          <a:p>
            <a:endParaRPr lang="en-US" altLang="ja-JP" b="0" i="0" u="none" strike="noStrike" dirty="0">
              <a:solidFill>
                <a:srgbClr val="1C1C1C"/>
              </a:solidFill>
              <a:effectLst/>
              <a:latin typeface="Yu Gothic" panose="020B0400000000000000" pitchFamily="34" charset="-128"/>
            </a:endParaRPr>
          </a:p>
          <a:p>
            <a:r>
              <a:rPr kumimoji="1" lang="en-US" altLang="ja-JP" dirty="0">
                <a:solidFill>
                  <a:srgbClr val="518ADC"/>
                </a:solidFill>
                <a:latin typeface="Calibri" panose="020F0502020204030204" pitchFamily="34" charset="0"/>
              </a:rPr>
              <a:t>A: We can submit expected parameters like SINR and RSRP. What do you mean “run for cluster” level?</a:t>
            </a:r>
          </a:p>
          <a:p>
            <a:endParaRPr kumimoji="1" lang="en-US" altLang="ja-JP" dirty="0">
              <a:solidFill>
                <a:srgbClr val="FF0000"/>
              </a:solidFill>
              <a:latin typeface="Calibri" panose="020F0502020204030204" pitchFamily="34" charset="0"/>
            </a:endParaRPr>
          </a:p>
          <a:p>
            <a:r>
              <a:rPr kumimoji="1" lang="en-US" altLang="ja-JP" dirty="0">
                <a:solidFill>
                  <a:srgbClr val="FF0000"/>
                </a:solidFill>
                <a:latin typeface="Calibri" panose="020F0502020204030204" pitchFamily="34" charset="0"/>
              </a:rPr>
              <a:t>Q: For example, our customer has 200 sites 4G, 400 sites 3G. They decided to separate 4G to 4 clusters (each cluster has 50 sites), 3G has 10 clusters (each cluster has 40 sites). So RFS could simulate parallel many clusters both 3G and 4G ? And can be shown statistically before and after change parameters?</a:t>
            </a:r>
          </a:p>
          <a:p>
            <a:endParaRPr kumimoji="1" lang="en-US" altLang="ja-JP" dirty="0">
              <a:solidFill>
                <a:srgbClr val="FF0000"/>
              </a:solidFill>
              <a:latin typeface="Calibri" panose="020F0502020204030204" pitchFamily="34" charset="0"/>
            </a:endParaRPr>
          </a:p>
          <a:p>
            <a:r>
              <a:rPr kumimoji="1" lang="en-US" altLang="ja-JP" dirty="0">
                <a:solidFill>
                  <a:srgbClr val="518ADC"/>
                </a:solidFill>
                <a:latin typeface="Calibri" panose="020F0502020204030204" pitchFamily="34" charset="0"/>
              </a:rPr>
              <a:t>A: It is possible to run RFS for both 3G and 4G in parallel.</a:t>
            </a:r>
          </a:p>
          <a:p>
            <a:r>
              <a:rPr kumimoji="1" lang="en-US" altLang="ja-JP" dirty="0">
                <a:solidFill>
                  <a:srgbClr val="518ADC"/>
                </a:solidFill>
                <a:latin typeface="Calibri" panose="020F0502020204030204" pitchFamily="34" charset="0"/>
              </a:rPr>
              <a:t>     We are going to share result of simulation with current vs expected in e-tilt for each cells in CSV/</a:t>
            </a:r>
            <a:r>
              <a:rPr kumimoji="1" lang="en-US" altLang="ja-JP" dirty="0" err="1">
                <a:solidFill>
                  <a:srgbClr val="518ADC"/>
                </a:solidFill>
                <a:latin typeface="Calibri" panose="020F0502020204030204" pitchFamily="34" charset="0"/>
              </a:rPr>
              <a:t>EXcel</a:t>
            </a:r>
            <a:r>
              <a:rPr kumimoji="1" lang="en-US" altLang="ja-JP" dirty="0">
                <a:solidFill>
                  <a:srgbClr val="518ADC"/>
                </a:solidFill>
                <a:latin typeface="Calibri" panose="020F0502020204030204" pitchFamily="34" charset="0"/>
              </a:rPr>
              <a:t> and RSRP and SINR/Dominance in the map (you will receive KMZ files for importing to Google Map) </a:t>
            </a:r>
          </a:p>
        </p:txBody>
      </p:sp>
    </p:spTree>
    <p:extLst>
      <p:ext uri="{BB962C8B-B14F-4D97-AF65-F5344CB8AC3E}">
        <p14:creationId xmlns:p14="http://schemas.microsoft.com/office/powerpoint/2010/main" val="617810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176157" cy="5355312"/>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Q7: How to build the model for optimization?</a:t>
            </a:r>
          </a:p>
          <a:p>
            <a:endParaRPr lang="en-US" altLang="ja-JP" b="0" i="0" u="none" strike="noStrike" dirty="0">
              <a:solidFill>
                <a:srgbClr val="1C1C1C"/>
              </a:solidFill>
              <a:effectLst/>
              <a:latin typeface="Yu Gothic" panose="020B0400000000000000" pitchFamily="34" charset="-128"/>
            </a:endParaRPr>
          </a:p>
          <a:p>
            <a:r>
              <a:rPr kumimoji="1" lang="en-US" altLang="ja-JP" dirty="0">
                <a:solidFill>
                  <a:srgbClr val="518ADC"/>
                </a:solidFill>
                <a:latin typeface="Calibri" panose="020F0502020204030204" pitchFamily="34" charset="0"/>
              </a:rPr>
              <a:t>A: Explanation in our material</a:t>
            </a:r>
          </a:p>
          <a:p>
            <a:endParaRPr kumimoji="1" lang="en-US" altLang="ja-JP" dirty="0">
              <a:solidFill>
                <a:srgbClr val="518ADC"/>
              </a:solidFill>
              <a:latin typeface="Calibri" panose="020F0502020204030204" pitchFamily="34" charset="0"/>
            </a:endParaRPr>
          </a:p>
          <a:p>
            <a:r>
              <a:rPr kumimoji="1" lang="en-US" altLang="ja-JP" dirty="0">
                <a:solidFill>
                  <a:srgbClr val="FF0000"/>
                </a:solidFill>
                <a:latin typeface="Calibri" panose="020F0502020204030204" pitchFamily="34" charset="0"/>
              </a:rPr>
              <a:t>Q: {Thuy} From Q9-Q11: please explain this</a:t>
            </a: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518ADC"/>
              </a:solidFill>
              <a:latin typeface="Calibri" panose="020F0502020204030204" pitchFamily="34" charset="0"/>
            </a:endParaRPr>
          </a:p>
          <a:p>
            <a:endParaRPr kumimoji="1" lang="en-US" altLang="ja-JP" dirty="0">
              <a:solidFill>
                <a:srgbClr val="518ADC"/>
              </a:solidFill>
              <a:latin typeface="Calibri" panose="020F0502020204030204" pitchFamily="34" charset="0"/>
            </a:endParaRPr>
          </a:p>
          <a:p>
            <a:endParaRPr kumimoji="1" lang="en-US" altLang="ja-JP" dirty="0">
              <a:solidFill>
                <a:srgbClr val="518ADC"/>
              </a:solidFill>
              <a:latin typeface="Calibri" panose="020F0502020204030204" pitchFamily="34" charset="0"/>
            </a:endParaRPr>
          </a:p>
          <a:p>
            <a:endParaRPr kumimoji="1" lang="en-US" altLang="ja-JP" dirty="0">
              <a:solidFill>
                <a:srgbClr val="518ADC"/>
              </a:solidFill>
              <a:latin typeface="Calibri" panose="020F0502020204030204" pitchFamily="34" charset="0"/>
            </a:endParaRPr>
          </a:p>
          <a:p>
            <a:r>
              <a:rPr kumimoji="1" lang="en-US" altLang="ja-JP" dirty="0">
                <a:solidFill>
                  <a:srgbClr val="518ADC"/>
                </a:solidFill>
                <a:latin typeface="Calibri" panose="020F0502020204030204" pitchFamily="34" charset="0"/>
              </a:rPr>
              <a:t>A: This solution is separated with RFS. This Network Advisor solution monitors KPIs and detects anomaly and provide result of root cause analysis by ML model. The ML models and corresponding features, KPIs and other sources can be configured/customized as per customer needs or </a:t>
            </a:r>
            <a:r>
              <a:rPr kumimoji="1" lang="en-US" altLang="ja-JP" dirty="0" err="1">
                <a:solidFill>
                  <a:srgbClr val="518ADC"/>
                </a:solidFill>
                <a:latin typeface="Calibri" panose="020F0502020204030204" pitchFamily="34" charset="0"/>
              </a:rPr>
              <a:t>Tupl</a:t>
            </a:r>
            <a:r>
              <a:rPr kumimoji="1" lang="en-US" altLang="ja-JP" dirty="0">
                <a:solidFill>
                  <a:srgbClr val="518ADC"/>
                </a:solidFill>
                <a:latin typeface="Calibri" panose="020F0502020204030204" pitchFamily="34" charset="0"/>
              </a:rPr>
              <a:t> can provide set of anomaly detection models.</a:t>
            </a:r>
          </a:p>
          <a:p>
            <a:r>
              <a:rPr kumimoji="1" lang="en-US" altLang="ja-JP" dirty="0">
                <a:solidFill>
                  <a:srgbClr val="518ADC"/>
                </a:solidFill>
                <a:latin typeface="Calibri" panose="020F0502020204030204" pitchFamily="34" charset="0"/>
              </a:rPr>
              <a:t>This solution can be provided as a optional service.</a:t>
            </a:r>
          </a:p>
        </p:txBody>
      </p:sp>
      <p:pic>
        <p:nvPicPr>
          <p:cNvPr id="5" name="図 4" descr="ダイアグラム&#10;&#10;自動的に生成された説明">
            <a:extLst>
              <a:ext uri="{FF2B5EF4-FFF2-40B4-BE49-F238E27FC236}">
                <a16:creationId xmlns:a16="http://schemas.microsoft.com/office/drawing/2014/main" id="{1AB832C8-8A15-08F8-3A85-9059C435FF03}"/>
              </a:ext>
            </a:extLst>
          </p:cNvPr>
          <p:cNvPicPr>
            <a:picLocks noChangeAspect="1"/>
          </p:cNvPicPr>
          <p:nvPr/>
        </p:nvPicPr>
        <p:blipFill>
          <a:blip r:embed="rId2"/>
          <a:stretch>
            <a:fillRect/>
          </a:stretch>
        </p:blipFill>
        <p:spPr>
          <a:xfrm>
            <a:off x="516067" y="2670376"/>
            <a:ext cx="5308600" cy="2413000"/>
          </a:xfrm>
          <a:prstGeom prst="rect">
            <a:avLst/>
          </a:prstGeom>
        </p:spPr>
      </p:pic>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spTree>
    <p:extLst>
      <p:ext uri="{BB962C8B-B14F-4D97-AF65-F5344CB8AC3E}">
        <p14:creationId xmlns:p14="http://schemas.microsoft.com/office/powerpoint/2010/main" val="1754057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176157" cy="6740307"/>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Q7: I didn't see the power adjustment in your solution, do we have this solution in RF shaping</a:t>
            </a:r>
          </a:p>
          <a:p>
            <a:endParaRPr kumimoji="1" lang="en-US" altLang="ja-JP" dirty="0">
              <a:solidFill>
                <a:srgbClr val="FF0000"/>
              </a:solidFill>
              <a:latin typeface="Calibri" panose="020F0502020204030204" pitchFamily="34" charset="0"/>
            </a:endParaRPr>
          </a:p>
          <a:p>
            <a:pPr algn="l"/>
            <a:r>
              <a:rPr kumimoji="1" lang="en-US" altLang="ja-JP" dirty="0">
                <a:solidFill>
                  <a:srgbClr val="518ADC"/>
                </a:solidFill>
                <a:latin typeface="Calibri" panose="020F0502020204030204" pitchFamily="34" charset="0"/>
              </a:rPr>
              <a:t>A: Power Adjustment can be done with Network Advisor or PSA (Power Saving Advisor). Not in RFS</a:t>
            </a:r>
          </a:p>
          <a:p>
            <a:endParaRPr kumimoji="1" lang="en-US" altLang="ja-JP" dirty="0">
              <a:solidFill>
                <a:srgbClr val="518ADC"/>
              </a:solidFill>
              <a:latin typeface="Calibri" panose="020F0502020204030204" pitchFamily="34" charset="0"/>
            </a:endParaRPr>
          </a:p>
          <a:p>
            <a:r>
              <a:rPr kumimoji="1" lang="en-US" altLang="ja-JP" dirty="0">
                <a:solidFill>
                  <a:srgbClr val="FF0000"/>
                </a:solidFill>
                <a:latin typeface="Calibri" panose="020F0502020204030204" pitchFamily="34" charset="0"/>
              </a:rPr>
              <a:t>Q: {Thuy} In 3G we have total power for </a:t>
            </a:r>
            <a:r>
              <a:rPr kumimoji="1" lang="en-US" altLang="ja-JP" dirty="0" err="1">
                <a:solidFill>
                  <a:srgbClr val="FF0000"/>
                </a:solidFill>
                <a:latin typeface="Calibri" panose="020F0502020204030204" pitchFamily="34" charset="0"/>
              </a:rPr>
              <a:t>NodeB</a:t>
            </a:r>
            <a:r>
              <a:rPr kumimoji="1" lang="en-US" altLang="ja-JP" dirty="0">
                <a:solidFill>
                  <a:srgbClr val="FF0000"/>
                </a:solidFill>
                <a:latin typeface="Calibri" panose="020F0502020204030204" pitchFamily="34" charset="0"/>
              </a:rPr>
              <a:t>. This power will be divided into CPICH channel power, data channel power. If we want to increase coverage, we may increase CPICH channel power. The same in 4G with RS signal power. Does RFS have this kind of solution?</a:t>
            </a:r>
          </a:p>
          <a:p>
            <a:pPr algn="l"/>
            <a:endParaRPr lang="en-US" altLang="ja-JP" b="0" i="0" u="none" strike="noStrike" dirty="0">
              <a:solidFill>
                <a:srgbClr val="1D1D1D"/>
              </a:solidFill>
              <a:effectLst/>
              <a:latin typeface="Calibri" panose="020F0502020204030204" pitchFamily="34" charset="0"/>
            </a:endParaRPr>
          </a:p>
          <a:p>
            <a:pPr algn="l"/>
            <a:r>
              <a:rPr kumimoji="1" lang="en-US" altLang="ja-JP" dirty="0">
                <a:solidFill>
                  <a:srgbClr val="FF0000"/>
                </a:solidFill>
                <a:latin typeface="Calibri" panose="020F0502020204030204" pitchFamily="34" charset="0"/>
              </a:rPr>
              <a:t>RF Shaping suggests adjusting e-tilt to change cell footprint and balance coverage between cells. Besides that, we can use Reference Signal power to change cell footprint (Reference Signal Power Boosting -&gt; </a:t>
            </a:r>
            <a:r>
              <a:rPr kumimoji="1" lang="en-US" altLang="ja-JP" dirty="0">
                <a:solidFill>
                  <a:srgbClr val="FF0000"/>
                </a:solidFill>
                <a:latin typeface="Calibri" panose="020F0502020204030204" pitchFamily="34" charset="0"/>
                <a:hlinkClick r:id="rId2" tooltip="https://5g-tools.com/4g-lte-rs-re-power-calculator/">
                  <a:extLst>
                    <a:ext uri="{A12FA001-AC4F-418D-AE19-62706E023703}">
                      <ahyp:hlinkClr xmlns:ahyp="http://schemas.microsoft.com/office/drawing/2018/hyperlinkcolor" val="tx"/>
                    </a:ext>
                  </a:extLst>
                </a:hlinkClick>
              </a:rPr>
              <a:t>https://5g-tools.com/4g-lte-rs-re-power-calculator/</a:t>
            </a:r>
            <a:r>
              <a:rPr kumimoji="1" lang="en-US" altLang="ja-JP" dirty="0">
                <a:solidFill>
                  <a:srgbClr val="FF0000"/>
                </a:solidFill>
                <a:latin typeface="Calibri" panose="020F0502020204030204" pitchFamily="34" charset="0"/>
              </a:rPr>
              <a:t>)</a:t>
            </a:r>
          </a:p>
          <a:p>
            <a:pPr algn="l"/>
            <a:endParaRPr kumimoji="1" lang="en-US" altLang="ja-JP" dirty="0">
              <a:solidFill>
                <a:srgbClr val="FF0000"/>
              </a:solidFill>
              <a:latin typeface="Calibri" panose="020F0502020204030204" pitchFamily="34" charset="0"/>
            </a:endParaRPr>
          </a:p>
          <a:p>
            <a:pPr algn="l"/>
            <a:r>
              <a:rPr kumimoji="1" lang="en-US" altLang="ja-JP" dirty="0">
                <a:solidFill>
                  <a:srgbClr val="FF0000"/>
                </a:solidFill>
                <a:latin typeface="Calibri" panose="020F0502020204030204" pitchFamily="34" charset="0"/>
              </a:rPr>
              <a:t>Why do we need to use RS Power boosting with e-tilt:</a:t>
            </a:r>
          </a:p>
          <a:p>
            <a:pPr algn="l"/>
            <a:r>
              <a:rPr kumimoji="1" lang="en-US" altLang="ja-JP" dirty="0">
                <a:solidFill>
                  <a:srgbClr val="FF0000"/>
                </a:solidFill>
                <a:latin typeface="Calibri" panose="020F0502020204030204" pitchFamily="34" charset="0"/>
              </a:rPr>
              <a:t>- Some MNOs don't have RET Antenna, we have to go to site to adjust e-tilt on the tower. With the big number of antenna adjustments (60-70%), it will take us big time and a big cost)</a:t>
            </a:r>
          </a:p>
          <a:p>
            <a:pPr marL="285750" indent="-285750" algn="l">
              <a:buFontTx/>
              <a:buChar char="-"/>
            </a:pPr>
            <a:r>
              <a:rPr kumimoji="1" lang="en-US" altLang="ja-JP" dirty="0">
                <a:solidFill>
                  <a:srgbClr val="FF0000"/>
                </a:solidFill>
                <a:latin typeface="Calibri" panose="020F0502020204030204" pitchFamily="34" charset="0"/>
              </a:rPr>
              <a:t>in some cases, we can not adjust E-tilt (maximum value, problem equipment, no access, ....)</a:t>
            </a:r>
          </a:p>
          <a:p>
            <a:pPr marL="285750" indent="-285750" algn="l">
              <a:buFontTx/>
              <a:buChar char="-"/>
            </a:pPr>
            <a:endParaRPr kumimoji="1" lang="en-US" altLang="ja-JP" dirty="0">
              <a:solidFill>
                <a:srgbClr val="FF0000"/>
              </a:solidFill>
              <a:latin typeface="Calibri" panose="020F0502020204030204" pitchFamily="34" charset="0"/>
            </a:endParaRPr>
          </a:p>
          <a:p>
            <a:pPr algn="l"/>
            <a:r>
              <a:rPr kumimoji="1" lang="en-US" altLang="ja-JP" dirty="0">
                <a:solidFill>
                  <a:srgbClr val="518ADC"/>
                </a:solidFill>
                <a:latin typeface="Calibri" panose="020F0502020204030204" pitchFamily="34" charset="0"/>
              </a:rPr>
              <a:t>A: Previously we have considered power boosting and had field trial. However result was not satisfied. Thus our RFS implementation is to change e-tilt for improving network quality (improving RSRP/RSRQ/SINR) and does not support power boosting.</a:t>
            </a: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p:txBody>
      </p:sp>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spTree>
    <p:extLst>
      <p:ext uri="{BB962C8B-B14F-4D97-AF65-F5344CB8AC3E}">
        <p14:creationId xmlns:p14="http://schemas.microsoft.com/office/powerpoint/2010/main" val="1053593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176157" cy="2308324"/>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Q15: In case dominance and interference improve but unbalance traffic between cell/site. It may affect the </a:t>
            </a:r>
            <a:r>
              <a:rPr kumimoji="1" lang="en-US" altLang="ja-JP" dirty="0" err="1">
                <a:solidFill>
                  <a:srgbClr val="FF0000"/>
                </a:solidFill>
                <a:latin typeface="Calibri" panose="020F0502020204030204" pitchFamily="34" charset="0"/>
              </a:rPr>
              <a:t>QoE</a:t>
            </a:r>
            <a:r>
              <a:rPr kumimoji="1" lang="en-US" altLang="ja-JP" dirty="0">
                <a:solidFill>
                  <a:srgbClr val="FF0000"/>
                </a:solidFill>
                <a:latin typeface="Calibri" panose="020F0502020204030204" pitchFamily="34" charset="0"/>
              </a:rPr>
              <a:t> of the customer. Does RFS have a solution to balance traffic and coverage?</a:t>
            </a:r>
          </a:p>
          <a:p>
            <a:endParaRPr kumimoji="1" lang="en-US" altLang="ja-JP" dirty="0">
              <a:solidFill>
                <a:srgbClr val="FF0000"/>
              </a:solidFill>
              <a:latin typeface="Calibri" panose="020F0502020204030204" pitchFamily="34" charset="0"/>
            </a:endParaRPr>
          </a:p>
          <a:p>
            <a:pPr algn="l"/>
            <a:r>
              <a:rPr kumimoji="1" lang="en-US" altLang="ja-JP" dirty="0">
                <a:solidFill>
                  <a:srgbClr val="518ADC"/>
                </a:solidFill>
                <a:latin typeface="Calibri" panose="020F0502020204030204" pitchFamily="34" charset="0"/>
              </a:rPr>
              <a:t>A: Power Adjustment can be done with Network Advisor or PSA (Power Saving Advisor). Not in RFS</a:t>
            </a:r>
          </a:p>
          <a:p>
            <a:endParaRPr kumimoji="1" lang="en-US" altLang="ja-JP" dirty="0">
              <a:solidFill>
                <a:srgbClr val="518ADC"/>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p:txBody>
      </p:sp>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spTree>
    <p:extLst>
      <p:ext uri="{BB962C8B-B14F-4D97-AF65-F5344CB8AC3E}">
        <p14:creationId xmlns:p14="http://schemas.microsoft.com/office/powerpoint/2010/main" val="118330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788634" cy="2585323"/>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Q16: Could you explain how to draw these pictures? I'm not clear about color. Does coverage of cells be divided into 6 areas?</a:t>
            </a:r>
          </a:p>
          <a:p>
            <a:endParaRPr kumimoji="1" lang="en-US" altLang="ja-JP" dirty="0">
              <a:solidFill>
                <a:srgbClr val="FF0000"/>
              </a:solidFill>
              <a:latin typeface="Calibri" panose="020F0502020204030204" pitchFamily="34" charset="0"/>
            </a:endParaRPr>
          </a:p>
          <a:p>
            <a:pPr algn="l"/>
            <a:r>
              <a:rPr kumimoji="1" lang="en-US" altLang="ja-JP" dirty="0">
                <a:solidFill>
                  <a:srgbClr val="518ADC"/>
                </a:solidFill>
                <a:latin typeface="Calibri" panose="020F0502020204030204" pitchFamily="34" charset="0"/>
              </a:rPr>
              <a:t>A: Yes we calculate user food print with dividing 50m x 50m mesh. Each mesh has cluster which is one serving cell (main cell) and other 5 neighbor cells. Eventually each mesh has 6 areas (we call as “cluster”).</a:t>
            </a:r>
          </a:p>
          <a:p>
            <a:pPr algn="l"/>
            <a:r>
              <a:rPr kumimoji="1" lang="en-US" altLang="ja-JP" dirty="0">
                <a:solidFill>
                  <a:srgbClr val="518ADC"/>
                </a:solidFill>
                <a:latin typeface="Calibri" panose="020F0502020204030204" pitchFamily="34" charset="0"/>
              </a:rPr>
              <a:t>The picture below is just sample to make cluster understand easily.</a:t>
            </a:r>
          </a:p>
          <a:p>
            <a:endParaRPr kumimoji="1" lang="en-US" altLang="ja-JP" dirty="0">
              <a:solidFill>
                <a:srgbClr val="518ADC"/>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p:txBody>
      </p:sp>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83241631-9E13-453A-EFF9-CA5A61353ADF}"/>
              </a:ext>
            </a:extLst>
          </p:cNvPr>
          <p:cNvPicPr>
            <a:picLocks noChangeAspect="1"/>
          </p:cNvPicPr>
          <p:nvPr/>
        </p:nvPicPr>
        <p:blipFill>
          <a:blip r:embed="rId2"/>
          <a:stretch>
            <a:fillRect/>
          </a:stretch>
        </p:blipFill>
        <p:spPr>
          <a:xfrm>
            <a:off x="864918" y="2675085"/>
            <a:ext cx="3060700" cy="2857500"/>
          </a:xfrm>
          <a:prstGeom prst="rect">
            <a:avLst/>
          </a:prstGeom>
        </p:spPr>
      </p:pic>
      <p:pic>
        <p:nvPicPr>
          <p:cNvPr id="8" name="図 7">
            <a:extLst>
              <a:ext uri="{FF2B5EF4-FFF2-40B4-BE49-F238E27FC236}">
                <a16:creationId xmlns:a16="http://schemas.microsoft.com/office/drawing/2014/main" id="{44B1BEDF-9C68-7147-F08D-DCC5D8CAA11D}"/>
              </a:ext>
            </a:extLst>
          </p:cNvPr>
          <p:cNvPicPr>
            <a:picLocks noChangeAspect="1"/>
          </p:cNvPicPr>
          <p:nvPr/>
        </p:nvPicPr>
        <p:blipFill>
          <a:blip r:embed="rId3"/>
          <a:stretch>
            <a:fillRect/>
          </a:stretch>
        </p:blipFill>
        <p:spPr>
          <a:xfrm>
            <a:off x="4552408" y="2974377"/>
            <a:ext cx="3857446" cy="3282213"/>
          </a:xfrm>
          <a:prstGeom prst="rect">
            <a:avLst/>
          </a:prstGeom>
        </p:spPr>
      </p:pic>
    </p:spTree>
    <p:extLst>
      <p:ext uri="{BB962C8B-B14F-4D97-AF65-F5344CB8AC3E}">
        <p14:creationId xmlns:p14="http://schemas.microsoft.com/office/powerpoint/2010/main" val="867074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NTT-FT</a:t>
            </a:r>
            <a:r>
              <a:rPr kumimoji="1" lang="ja-JP" altLang="en-US" sz="2000">
                <a:latin typeface="Meiryo UI" panose="020B0604030504040204" pitchFamily="34" charset="-128"/>
                <a:ea typeface="Meiryo UI" panose="020B0604030504040204" pitchFamily="34" charset="-128"/>
              </a:rPr>
              <a:t>様</a:t>
            </a:r>
            <a:r>
              <a:rPr kumimoji="1" lang="en-US" altLang="ja-JP" sz="2000" dirty="0">
                <a:latin typeface="Meiryo UI" panose="020B0604030504040204" pitchFamily="34" charset="-128"/>
                <a:ea typeface="Meiryo UI" panose="020B0604030504040204" pitchFamily="34" charset="-128"/>
              </a:rPr>
              <a:t> 2022 PoC UC-1</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2</a:t>
            </a:r>
            <a:r>
              <a:rPr kumimoji="1" lang="ja-JP" altLang="en-US" sz="2000">
                <a:latin typeface="Meiryo UI" panose="020B0604030504040204" pitchFamily="34" charset="-128"/>
                <a:ea typeface="Meiryo UI" panose="020B0604030504040204" pitchFamily="34" charset="-128"/>
              </a:rPr>
              <a:t>ノード事象問題の正答率の改善に向けて</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今後の進め方のご提案</a:t>
            </a:r>
          </a:p>
        </p:txBody>
      </p:sp>
      <p:sp>
        <p:nvSpPr>
          <p:cNvPr id="10" name="テキスト ボックス 9">
            <a:extLst>
              <a:ext uri="{FF2B5EF4-FFF2-40B4-BE49-F238E27FC236}">
                <a16:creationId xmlns:a16="http://schemas.microsoft.com/office/drawing/2014/main" id="{769C4F6F-A2DE-89C2-E16A-56A07C07F9EF}"/>
              </a:ext>
            </a:extLst>
          </p:cNvPr>
          <p:cNvSpPr txBox="1"/>
          <p:nvPr/>
        </p:nvSpPr>
        <p:spPr>
          <a:xfrm>
            <a:off x="4387614" y="1416253"/>
            <a:ext cx="5060422" cy="5847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引き継ぎデータの収集（初期の５ケース分は受領済み。１２ケースについては未受領）</a:t>
            </a:r>
            <a:endParaRPr kumimoji="1" lang="en-US" altLang="ja-JP" sz="1600" dirty="0"/>
          </a:p>
        </p:txBody>
      </p:sp>
      <p:sp>
        <p:nvSpPr>
          <p:cNvPr id="9" name="角丸四角形 8">
            <a:extLst>
              <a:ext uri="{FF2B5EF4-FFF2-40B4-BE49-F238E27FC236}">
                <a16:creationId xmlns:a16="http://schemas.microsoft.com/office/drawing/2014/main" id="{4B946DDE-3CCF-745D-CFA2-D98403826117}"/>
              </a:ext>
            </a:extLst>
          </p:cNvPr>
          <p:cNvSpPr/>
          <p:nvPr/>
        </p:nvSpPr>
        <p:spPr>
          <a:xfrm>
            <a:off x="408401" y="1318279"/>
            <a:ext cx="3729049" cy="502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過去の２ノード事象の抽出</a:t>
            </a:r>
          </a:p>
        </p:txBody>
      </p:sp>
      <p:sp>
        <p:nvSpPr>
          <p:cNvPr id="11" name="角丸四角形 10">
            <a:extLst>
              <a:ext uri="{FF2B5EF4-FFF2-40B4-BE49-F238E27FC236}">
                <a16:creationId xmlns:a16="http://schemas.microsoft.com/office/drawing/2014/main" id="{1A831B06-2C6E-85D4-818F-6EAC4BB2C74C}"/>
              </a:ext>
            </a:extLst>
          </p:cNvPr>
          <p:cNvSpPr/>
          <p:nvPr/>
        </p:nvSpPr>
        <p:spPr>
          <a:xfrm>
            <a:off x="408400" y="2187635"/>
            <a:ext cx="3729049" cy="502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情報整理</a:t>
            </a:r>
          </a:p>
        </p:txBody>
      </p:sp>
      <p:sp>
        <p:nvSpPr>
          <p:cNvPr id="13" name="テキスト ボックス 12">
            <a:extLst>
              <a:ext uri="{FF2B5EF4-FFF2-40B4-BE49-F238E27FC236}">
                <a16:creationId xmlns:a16="http://schemas.microsoft.com/office/drawing/2014/main" id="{BAD127B7-4191-72F5-B07A-CA5597AB5EB2}"/>
              </a:ext>
            </a:extLst>
          </p:cNvPr>
          <p:cNvSpPr txBox="1"/>
          <p:nvPr/>
        </p:nvSpPr>
        <p:spPr>
          <a:xfrm>
            <a:off x="4387614" y="2178996"/>
            <a:ext cx="7389554" cy="10772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下記の観点での整理</a:t>
            </a:r>
            <a:endParaRPr kumimoji="1" lang="en-US" altLang="ja-JP" sz="1600" dirty="0"/>
          </a:p>
          <a:p>
            <a:pPr marL="742950" lvl="1" indent="-285750">
              <a:buFont typeface="Arial" panose="020B0604020202020204" pitchFamily="34" charset="0"/>
              <a:buChar char="•"/>
            </a:pPr>
            <a:r>
              <a:rPr kumimoji="1" lang="ja-JP" altLang="en-US" sz="1600"/>
              <a:t>最終原因</a:t>
            </a:r>
            <a:endParaRPr kumimoji="1" lang="en-US" altLang="ja-JP" sz="1600" dirty="0"/>
          </a:p>
          <a:p>
            <a:pPr marL="742950" lvl="1" indent="-285750">
              <a:buFont typeface="Arial" panose="020B0604020202020204" pitchFamily="34" charset="0"/>
              <a:buChar char="•"/>
            </a:pPr>
            <a:r>
              <a:rPr kumimoji="1" lang="ja-JP" altLang="en-US" sz="1600"/>
              <a:t>原因に辿り着くまでの切り分け内容</a:t>
            </a:r>
            <a:endParaRPr kumimoji="1" lang="en-US" altLang="ja-JP" sz="1600" dirty="0"/>
          </a:p>
          <a:p>
            <a:pPr marL="742950" lvl="1" indent="-285750">
              <a:buFont typeface="Arial" panose="020B0604020202020204" pitchFamily="34" charset="0"/>
              <a:buChar char="•"/>
            </a:pPr>
            <a:r>
              <a:rPr kumimoji="1" lang="ja-JP" altLang="en-US" sz="1600"/>
              <a:t>切り分けに活用したデータや情報の内容</a:t>
            </a:r>
            <a:endParaRPr kumimoji="1" lang="en-US" altLang="ja-JP" sz="1600" dirty="0"/>
          </a:p>
        </p:txBody>
      </p:sp>
      <p:sp>
        <p:nvSpPr>
          <p:cNvPr id="14" name="角丸四角形 13">
            <a:extLst>
              <a:ext uri="{FF2B5EF4-FFF2-40B4-BE49-F238E27FC236}">
                <a16:creationId xmlns:a16="http://schemas.microsoft.com/office/drawing/2014/main" id="{E60EC5C0-664F-B1FF-746C-83C623297EDC}"/>
              </a:ext>
            </a:extLst>
          </p:cNvPr>
          <p:cNvSpPr/>
          <p:nvPr/>
        </p:nvSpPr>
        <p:spPr>
          <a:xfrm>
            <a:off x="408399" y="3324784"/>
            <a:ext cx="3729049" cy="502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データの取得検討</a:t>
            </a:r>
          </a:p>
        </p:txBody>
      </p:sp>
      <p:sp>
        <p:nvSpPr>
          <p:cNvPr id="15" name="テキスト ボックス 14">
            <a:extLst>
              <a:ext uri="{FF2B5EF4-FFF2-40B4-BE49-F238E27FC236}">
                <a16:creationId xmlns:a16="http://schemas.microsoft.com/office/drawing/2014/main" id="{BE07FCDA-F746-9830-2A8B-9561FDB4A556}"/>
              </a:ext>
            </a:extLst>
          </p:cNvPr>
          <p:cNvSpPr txBox="1"/>
          <p:nvPr/>
        </p:nvSpPr>
        <p:spPr>
          <a:xfrm>
            <a:off x="4387614" y="3414498"/>
            <a:ext cx="7389554" cy="338554"/>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切り分けに活用した当時のデータが取得可能か</a:t>
            </a:r>
            <a:endParaRPr kumimoji="1" lang="en-US" altLang="ja-JP" sz="1600" dirty="0"/>
          </a:p>
        </p:txBody>
      </p:sp>
      <p:sp>
        <p:nvSpPr>
          <p:cNvPr id="16" name="テキスト ボックス 15">
            <a:extLst>
              <a:ext uri="{FF2B5EF4-FFF2-40B4-BE49-F238E27FC236}">
                <a16:creationId xmlns:a16="http://schemas.microsoft.com/office/drawing/2014/main" id="{E12FA70D-CD13-3D5C-E69E-B5F7EC94C88A}"/>
              </a:ext>
            </a:extLst>
          </p:cNvPr>
          <p:cNvSpPr txBox="1"/>
          <p:nvPr/>
        </p:nvSpPr>
        <p:spPr>
          <a:xfrm>
            <a:off x="9557371" y="2567955"/>
            <a:ext cx="2716912" cy="369332"/>
          </a:xfrm>
          <a:prstGeom prst="rect">
            <a:avLst/>
          </a:prstGeom>
          <a:noFill/>
        </p:spPr>
        <p:txBody>
          <a:bodyPr wrap="square" rtlCol="0">
            <a:spAutoFit/>
          </a:bodyPr>
          <a:lstStyle/>
          <a:p>
            <a:r>
              <a:rPr kumimoji="1" lang="ja-JP" altLang="en-US" u="sng"/>
              <a:t>情報整理結果の共有</a:t>
            </a:r>
            <a:endParaRPr kumimoji="1" lang="en-US" altLang="ja-JP" u="sng" dirty="0"/>
          </a:p>
        </p:txBody>
      </p:sp>
      <p:sp>
        <p:nvSpPr>
          <p:cNvPr id="17" name="角丸四角形 16">
            <a:extLst>
              <a:ext uri="{FF2B5EF4-FFF2-40B4-BE49-F238E27FC236}">
                <a16:creationId xmlns:a16="http://schemas.microsoft.com/office/drawing/2014/main" id="{2BDDCA9F-BCC6-44B1-809C-11C78B08B9C3}"/>
              </a:ext>
            </a:extLst>
          </p:cNvPr>
          <p:cNvSpPr/>
          <p:nvPr/>
        </p:nvSpPr>
        <p:spPr>
          <a:xfrm>
            <a:off x="408399" y="4307386"/>
            <a:ext cx="3729049" cy="502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傾向分析</a:t>
            </a:r>
          </a:p>
        </p:txBody>
      </p:sp>
      <p:sp>
        <p:nvSpPr>
          <p:cNvPr id="18" name="テキスト ボックス 17">
            <a:extLst>
              <a:ext uri="{FF2B5EF4-FFF2-40B4-BE49-F238E27FC236}">
                <a16:creationId xmlns:a16="http://schemas.microsoft.com/office/drawing/2014/main" id="{A2FFAA19-1515-A5E0-CC48-0287CA78004A}"/>
              </a:ext>
            </a:extLst>
          </p:cNvPr>
          <p:cNvSpPr txBox="1"/>
          <p:nvPr/>
        </p:nvSpPr>
        <p:spPr>
          <a:xfrm>
            <a:off x="4387614" y="4307386"/>
            <a:ext cx="4262229"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取得できたデータと事象から傾向を分析</a:t>
            </a:r>
            <a:endParaRPr kumimoji="1" lang="en-US" altLang="ja-JP" sz="1600" dirty="0"/>
          </a:p>
          <a:p>
            <a:pPr marL="285750" indent="-285750">
              <a:buFont typeface="Arial" panose="020B0604020202020204" pitchFamily="34" charset="0"/>
              <a:buChar char="•"/>
            </a:pPr>
            <a:r>
              <a:rPr kumimoji="1" lang="ja-JP" altLang="en-US" sz="1600"/>
              <a:t>これまでに活用したデータ以外の新しいデータや知見をもとに新たな傾向を分析</a:t>
            </a:r>
            <a:endParaRPr kumimoji="1" lang="en-US" altLang="ja-JP" sz="1600" dirty="0"/>
          </a:p>
        </p:txBody>
      </p:sp>
      <p:sp>
        <p:nvSpPr>
          <p:cNvPr id="22" name="テキスト ボックス 21">
            <a:extLst>
              <a:ext uri="{FF2B5EF4-FFF2-40B4-BE49-F238E27FC236}">
                <a16:creationId xmlns:a16="http://schemas.microsoft.com/office/drawing/2014/main" id="{D0E77B57-8B48-66CA-8141-7B9F73929502}"/>
              </a:ext>
            </a:extLst>
          </p:cNvPr>
          <p:cNvSpPr txBox="1"/>
          <p:nvPr/>
        </p:nvSpPr>
        <p:spPr>
          <a:xfrm>
            <a:off x="9489966" y="4500950"/>
            <a:ext cx="2716912" cy="369332"/>
          </a:xfrm>
          <a:prstGeom prst="rect">
            <a:avLst/>
          </a:prstGeom>
          <a:noFill/>
        </p:spPr>
        <p:txBody>
          <a:bodyPr wrap="square" rtlCol="0">
            <a:spAutoFit/>
          </a:bodyPr>
          <a:lstStyle/>
          <a:p>
            <a:r>
              <a:rPr kumimoji="1" lang="ja-JP" altLang="en-US" u="sng"/>
              <a:t>傾向分析結果のご報告</a:t>
            </a:r>
            <a:endParaRPr kumimoji="1" lang="en-US" altLang="ja-JP" u="sng" dirty="0"/>
          </a:p>
        </p:txBody>
      </p:sp>
      <p:sp>
        <p:nvSpPr>
          <p:cNvPr id="23" name="右矢印 22">
            <a:extLst>
              <a:ext uri="{FF2B5EF4-FFF2-40B4-BE49-F238E27FC236}">
                <a16:creationId xmlns:a16="http://schemas.microsoft.com/office/drawing/2014/main" id="{B980DF71-6304-802A-DF4A-8D5D149FD3D0}"/>
              </a:ext>
            </a:extLst>
          </p:cNvPr>
          <p:cNvSpPr/>
          <p:nvPr/>
        </p:nvSpPr>
        <p:spPr>
          <a:xfrm>
            <a:off x="9089522" y="2326366"/>
            <a:ext cx="302269" cy="85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a:extLst>
              <a:ext uri="{FF2B5EF4-FFF2-40B4-BE49-F238E27FC236}">
                <a16:creationId xmlns:a16="http://schemas.microsoft.com/office/drawing/2014/main" id="{A199B4D5-F12E-666B-4251-57A1BC5308D6}"/>
              </a:ext>
            </a:extLst>
          </p:cNvPr>
          <p:cNvSpPr/>
          <p:nvPr/>
        </p:nvSpPr>
        <p:spPr>
          <a:xfrm>
            <a:off x="9089522" y="4259361"/>
            <a:ext cx="302269" cy="85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角丸四角形 27">
            <a:extLst>
              <a:ext uri="{FF2B5EF4-FFF2-40B4-BE49-F238E27FC236}">
                <a16:creationId xmlns:a16="http://schemas.microsoft.com/office/drawing/2014/main" id="{ADD7B800-D7B6-A2E5-3C98-21707889E490}"/>
              </a:ext>
            </a:extLst>
          </p:cNvPr>
          <p:cNvSpPr/>
          <p:nvPr/>
        </p:nvSpPr>
        <p:spPr>
          <a:xfrm>
            <a:off x="408398" y="5358896"/>
            <a:ext cx="3729049" cy="5020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改善モデルの実装・検証</a:t>
            </a:r>
            <a:endParaRPr kumimoji="1" lang="en-US" altLang="ja-JP" dirty="0"/>
          </a:p>
        </p:txBody>
      </p:sp>
      <p:sp>
        <p:nvSpPr>
          <p:cNvPr id="29" name="テキスト ボックス 28">
            <a:extLst>
              <a:ext uri="{FF2B5EF4-FFF2-40B4-BE49-F238E27FC236}">
                <a16:creationId xmlns:a16="http://schemas.microsoft.com/office/drawing/2014/main" id="{4A6AAC92-C3E5-A40E-C660-CC87E14AD692}"/>
              </a:ext>
            </a:extLst>
          </p:cNvPr>
          <p:cNvSpPr txBox="1"/>
          <p:nvPr/>
        </p:nvSpPr>
        <p:spPr>
          <a:xfrm>
            <a:off x="4387614" y="5331288"/>
            <a:ext cx="4262229" cy="83099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dirty="0"/>
              <a:t>KPI</a:t>
            </a:r>
            <a:r>
              <a:rPr kumimoji="1" lang="ja-JP" altLang="en-US" sz="1600"/>
              <a:t>・特徴量設計ならびに実装</a:t>
            </a:r>
            <a:endParaRPr kumimoji="1" lang="en-US" altLang="ja-JP" sz="1600" dirty="0"/>
          </a:p>
          <a:p>
            <a:pPr marL="285750" indent="-285750">
              <a:buFont typeface="Arial" panose="020B0604020202020204" pitchFamily="34" charset="0"/>
              <a:buChar char="•"/>
            </a:pPr>
            <a:r>
              <a:rPr kumimoji="1" lang="ja-JP" altLang="en-US" sz="1600"/>
              <a:t>機械学習モデルの実装</a:t>
            </a:r>
            <a:endParaRPr kumimoji="1" lang="en-US" altLang="ja-JP" sz="1600" dirty="0"/>
          </a:p>
          <a:p>
            <a:pPr marL="285750" indent="-285750">
              <a:buFont typeface="Arial" panose="020B0604020202020204" pitchFamily="34" charset="0"/>
              <a:buChar char="•"/>
            </a:pPr>
            <a:r>
              <a:rPr kumimoji="1" lang="ja-JP" altLang="en-US" sz="1600"/>
              <a:t>サンプル事象を使った正答率の確認</a:t>
            </a:r>
            <a:endParaRPr kumimoji="1" lang="en-US" altLang="ja-JP" sz="1600" dirty="0"/>
          </a:p>
        </p:txBody>
      </p:sp>
      <p:sp>
        <p:nvSpPr>
          <p:cNvPr id="30" name="右矢印 29">
            <a:extLst>
              <a:ext uri="{FF2B5EF4-FFF2-40B4-BE49-F238E27FC236}">
                <a16:creationId xmlns:a16="http://schemas.microsoft.com/office/drawing/2014/main" id="{0309B982-D408-8BEF-C5EF-78581EF33369}"/>
              </a:ext>
            </a:extLst>
          </p:cNvPr>
          <p:cNvSpPr/>
          <p:nvPr/>
        </p:nvSpPr>
        <p:spPr>
          <a:xfrm>
            <a:off x="8258511" y="5266462"/>
            <a:ext cx="302269" cy="85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47712636-67C1-2E2B-5219-A00E279F7D65}"/>
              </a:ext>
            </a:extLst>
          </p:cNvPr>
          <p:cNvSpPr txBox="1"/>
          <p:nvPr/>
        </p:nvSpPr>
        <p:spPr>
          <a:xfrm>
            <a:off x="8649843" y="5369551"/>
            <a:ext cx="3345034" cy="646331"/>
          </a:xfrm>
          <a:prstGeom prst="rect">
            <a:avLst/>
          </a:prstGeom>
          <a:noFill/>
        </p:spPr>
        <p:txBody>
          <a:bodyPr wrap="square" rtlCol="0">
            <a:spAutoFit/>
          </a:bodyPr>
          <a:lstStyle/>
          <a:p>
            <a:r>
              <a:rPr kumimoji="1" lang="en-US" altLang="ja-JP" b="1" dirty="0" err="1"/>
              <a:t>Tupl</a:t>
            </a:r>
            <a:r>
              <a:rPr kumimoji="1" lang="ja-JP" altLang="en-US" b="1"/>
              <a:t>データセンタ内に検証用環境を構築</a:t>
            </a:r>
            <a:endParaRPr kumimoji="1" lang="en-US" altLang="ja-JP" b="1" dirty="0"/>
          </a:p>
        </p:txBody>
      </p:sp>
      <p:sp>
        <p:nvSpPr>
          <p:cNvPr id="33" name="下矢印 32">
            <a:extLst>
              <a:ext uri="{FF2B5EF4-FFF2-40B4-BE49-F238E27FC236}">
                <a16:creationId xmlns:a16="http://schemas.microsoft.com/office/drawing/2014/main" id="{1A458399-EBE1-EA5B-A1D1-5454FAE40E41}"/>
              </a:ext>
            </a:extLst>
          </p:cNvPr>
          <p:cNvSpPr/>
          <p:nvPr/>
        </p:nvSpPr>
        <p:spPr>
          <a:xfrm>
            <a:off x="69199" y="1535140"/>
            <a:ext cx="250136" cy="4193931"/>
          </a:xfrm>
          <a:prstGeom prst="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60392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788634" cy="3139321"/>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Q16: In case, RFS doesn't show improvement in network performance and fields KPIs. What should we do?</a:t>
            </a:r>
          </a:p>
          <a:p>
            <a:endParaRPr kumimoji="1" lang="en-US" altLang="ja-JP" dirty="0">
              <a:solidFill>
                <a:srgbClr val="FF0000"/>
              </a:solidFill>
              <a:latin typeface="Calibri" panose="020F0502020204030204" pitchFamily="34" charset="0"/>
            </a:endParaRPr>
          </a:p>
          <a:p>
            <a:r>
              <a:rPr kumimoji="1" lang="en-US" altLang="ja-JP" dirty="0">
                <a:solidFill>
                  <a:srgbClr val="518ADC"/>
                </a:solidFill>
                <a:latin typeface="Calibri" panose="020F0502020204030204" pitchFamily="34" charset="0"/>
              </a:rPr>
              <a:t>A: In case we will see no KPI improvements, in general approach is below:</a:t>
            </a:r>
          </a:p>
          <a:p>
            <a:r>
              <a:rPr kumimoji="1" lang="en-US" altLang="ja-JP" dirty="0">
                <a:solidFill>
                  <a:srgbClr val="518ADC"/>
                </a:solidFill>
                <a:latin typeface="Calibri" panose="020F0502020204030204" pitchFamily="34" charset="0"/>
              </a:rPr>
              <a:t>1. Collect latest GEO data and calculate dominance/SINR</a:t>
            </a:r>
          </a:p>
          <a:p>
            <a:r>
              <a:rPr kumimoji="1" lang="en-US" altLang="ja-JP" dirty="0">
                <a:solidFill>
                  <a:srgbClr val="518ADC"/>
                </a:solidFill>
                <a:latin typeface="Calibri" panose="020F0502020204030204" pitchFamily="34" charset="0"/>
              </a:rPr>
              <a:t>2. Check delta between expected dominance/SINR vs latest one</a:t>
            </a:r>
          </a:p>
          <a:p>
            <a:r>
              <a:rPr kumimoji="1" lang="en-US" altLang="ja-JP" dirty="0">
                <a:solidFill>
                  <a:srgbClr val="518ADC"/>
                </a:solidFill>
                <a:latin typeface="Calibri" panose="020F0502020204030204" pitchFamily="34" charset="0"/>
              </a:rPr>
              <a:t>3. Deeper analysis potential challenging/issue from delta</a:t>
            </a:r>
          </a:p>
          <a:p>
            <a:r>
              <a:rPr kumimoji="1" lang="en-US" altLang="ja-JP" dirty="0">
                <a:solidFill>
                  <a:srgbClr val="518ADC"/>
                </a:solidFill>
                <a:latin typeface="Calibri" panose="020F0502020204030204" pitchFamily="34" charset="0"/>
              </a:rPr>
              <a:t>4. Try next RFS run (with tuning model if needed)</a:t>
            </a:r>
          </a:p>
          <a:p>
            <a:endParaRPr kumimoji="1" lang="en-US" altLang="ja-JP" dirty="0">
              <a:solidFill>
                <a:srgbClr val="518ADC"/>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a:p>
            <a:endParaRPr kumimoji="1" lang="en-US" altLang="ja-JP" dirty="0">
              <a:solidFill>
                <a:srgbClr val="FF0000"/>
              </a:solidFill>
              <a:latin typeface="Calibri" panose="020F0502020204030204" pitchFamily="34" charset="0"/>
            </a:endParaRPr>
          </a:p>
        </p:txBody>
      </p:sp>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spTree>
    <p:extLst>
      <p:ext uri="{BB962C8B-B14F-4D97-AF65-F5344CB8AC3E}">
        <p14:creationId xmlns:p14="http://schemas.microsoft.com/office/powerpoint/2010/main" val="1991214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Hackathon workshop for NTT-WEST (June 13</a:t>
            </a:r>
            <a:r>
              <a:rPr kumimoji="1" lang="en-US" altLang="ja-JP" sz="2000" baseline="30000" dirty="0">
                <a:latin typeface="Meiryo UI" panose="020B0604030504040204" pitchFamily="34" charset="-128"/>
                <a:ea typeface="Meiryo UI" panose="020B0604030504040204" pitchFamily="34" charset="-128"/>
              </a:rPr>
              <a:t>th</a:t>
            </a:r>
            <a:r>
              <a:rPr kumimoji="1" lang="en-US" altLang="ja-JP" sz="2000" dirty="0">
                <a:latin typeface="Meiryo UI" panose="020B0604030504040204" pitchFamily="34" charset="-128"/>
                <a:ea typeface="Meiryo UI" panose="020B0604030504040204" pitchFamily="34" charset="-128"/>
              </a:rPr>
              <a:t> 2023)</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888D4A44-D65B-8F83-C984-B75BAF4261FC}"/>
              </a:ext>
            </a:extLst>
          </p:cNvPr>
          <p:cNvSpPr txBox="1"/>
          <p:nvPr/>
        </p:nvSpPr>
        <p:spPr>
          <a:xfrm>
            <a:off x="236589" y="1113058"/>
            <a:ext cx="1160890" cy="369332"/>
          </a:xfrm>
          <a:prstGeom prst="rect">
            <a:avLst/>
          </a:prstGeom>
          <a:noFill/>
        </p:spPr>
        <p:txBody>
          <a:bodyPr wrap="square" rtlCol="0">
            <a:spAutoFit/>
          </a:bodyPr>
          <a:lstStyle/>
          <a:p>
            <a:r>
              <a:rPr kumimoji="1" lang="en-US" altLang="ja-JP" dirty="0">
                <a:solidFill>
                  <a:srgbClr val="FF0000"/>
                </a:solidFill>
                <a:latin typeface="Calibri" panose="020F0502020204030204" pitchFamily="34" charset="0"/>
              </a:rPr>
              <a:t>KPI</a:t>
            </a:r>
            <a:r>
              <a:rPr kumimoji="1" lang="ja-JP" altLang="en-US">
                <a:solidFill>
                  <a:srgbClr val="FF0000"/>
                </a:solidFill>
                <a:latin typeface="Calibri" panose="020F0502020204030204" pitchFamily="34" charset="0"/>
              </a:rPr>
              <a:t>化</a:t>
            </a:r>
            <a:endParaRPr kumimoji="1" lang="en-US" altLang="ja-JP" dirty="0">
              <a:solidFill>
                <a:srgbClr val="518ADC"/>
              </a:solidFill>
              <a:latin typeface="Calibri" panose="020F0502020204030204" pitchFamily="34" charset="0"/>
            </a:endParaRPr>
          </a:p>
        </p:txBody>
      </p:sp>
      <p:sp>
        <p:nvSpPr>
          <p:cNvPr id="6" name="正方形/長方形 5">
            <a:extLst>
              <a:ext uri="{FF2B5EF4-FFF2-40B4-BE49-F238E27FC236}">
                <a16:creationId xmlns:a16="http://schemas.microsoft.com/office/drawing/2014/main" id="{E3DE3AD3-8E07-102A-6FFF-90F63173B173}"/>
              </a:ext>
            </a:extLst>
          </p:cNvPr>
          <p:cNvSpPr/>
          <p:nvPr/>
        </p:nvSpPr>
        <p:spPr>
          <a:xfrm>
            <a:off x="9591772" y="69012"/>
            <a:ext cx="2286000" cy="345056"/>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Need to answer</a:t>
            </a:r>
            <a:endParaRPr kumimoji="1" lang="ja-JP" altLang="en-US"/>
          </a:p>
        </p:txBody>
      </p:sp>
    </p:spTree>
    <p:extLst>
      <p:ext uri="{BB962C8B-B14F-4D97-AF65-F5344CB8AC3E}">
        <p14:creationId xmlns:p14="http://schemas.microsoft.com/office/powerpoint/2010/main" val="250578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a:t>
            </a:r>
            <a:r>
              <a:rPr kumimoji="1" lang="ja-JP" altLang="en-US" sz="4000" b="1">
                <a:latin typeface="Meiryo UI" panose="020B0604030504040204" pitchFamily="50" charset="-128"/>
                <a:ea typeface="Meiryo UI" panose="020B0604030504040204" pitchFamily="50" charset="-128"/>
              </a:rPr>
              <a:t>ドコモ様</a:t>
            </a:r>
            <a:br>
              <a:rPr kumimoji="1" lang="en-US" altLang="ja-JP" sz="4000" b="1" dirty="0">
                <a:latin typeface="Meiryo UI" panose="020B0604030504040204" pitchFamily="50" charset="-128"/>
                <a:ea typeface="Meiryo UI" panose="020B0604030504040204" pitchFamily="50" charset="-128"/>
              </a:rPr>
            </a:br>
            <a:r>
              <a:rPr kumimoji="1" lang="ja-JP" altLang="en-US" sz="4000" b="1">
                <a:latin typeface="Meiryo UI" panose="020B0604030504040204" pitchFamily="50" charset="-128"/>
                <a:ea typeface="Meiryo UI" panose="020B0604030504040204" pitchFamily="50" charset="-128"/>
              </a:rPr>
              <a:t>教師なし学習を活用した特徴量設計</a:t>
            </a:r>
            <a:br>
              <a:rPr kumimoji="1" lang="en-US" altLang="ja-JP" sz="4000" b="1" dirty="0">
                <a:latin typeface="Meiryo UI" panose="020B0604030504040204" pitchFamily="50" charset="-128"/>
                <a:ea typeface="Meiryo UI" panose="020B0604030504040204" pitchFamily="50" charset="-128"/>
              </a:rPr>
            </a:br>
            <a:r>
              <a:rPr kumimoji="1" lang="ja-JP" altLang="en-US" sz="4000" b="1">
                <a:latin typeface="Meiryo UI" panose="020B0604030504040204" pitchFamily="50" charset="-128"/>
                <a:ea typeface="Meiryo UI" panose="020B0604030504040204" pitchFamily="50" charset="-128"/>
              </a:rPr>
              <a:t>アプローチ</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6</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30</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65578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機械学習における特徴量エンジニアリングの重要性・課題</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pic>
        <p:nvPicPr>
          <p:cNvPr id="8" name="グラフィックス 7" descr="ブライユ点字 枠線">
            <a:extLst>
              <a:ext uri="{FF2B5EF4-FFF2-40B4-BE49-F238E27FC236}">
                <a16:creationId xmlns:a16="http://schemas.microsoft.com/office/drawing/2014/main" id="{D00E793B-33CA-DC52-AB63-5A1E430FF9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66486" y="3484639"/>
            <a:ext cx="914400" cy="914400"/>
          </a:xfrm>
          <a:prstGeom prst="rect">
            <a:avLst/>
          </a:prstGeom>
        </p:spPr>
      </p:pic>
      <p:pic>
        <p:nvPicPr>
          <p:cNvPr id="10" name="グラフィックス 9" descr="ブライユ点字 単色塗りつぶし">
            <a:extLst>
              <a:ext uri="{FF2B5EF4-FFF2-40B4-BE49-F238E27FC236}">
                <a16:creationId xmlns:a16="http://schemas.microsoft.com/office/drawing/2014/main" id="{38A65BDB-8997-EED2-A09F-DE0489F1C2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4820" y="2881191"/>
            <a:ext cx="914400" cy="914400"/>
          </a:xfrm>
          <a:prstGeom prst="rect">
            <a:avLst/>
          </a:prstGeom>
        </p:spPr>
      </p:pic>
      <p:pic>
        <p:nvPicPr>
          <p:cNvPr id="12" name="グラフィックス 11" descr="ブレーンストーミング 枠線">
            <a:extLst>
              <a:ext uri="{FF2B5EF4-FFF2-40B4-BE49-F238E27FC236}">
                <a16:creationId xmlns:a16="http://schemas.microsoft.com/office/drawing/2014/main" id="{94F020E2-834D-1A50-EBC8-22DBBAA6CF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77624" y="4180238"/>
            <a:ext cx="692124" cy="692124"/>
          </a:xfrm>
          <a:prstGeom prst="rect">
            <a:avLst/>
          </a:prstGeom>
        </p:spPr>
      </p:pic>
      <p:pic>
        <p:nvPicPr>
          <p:cNvPr id="14" name="グラフィックス 13" descr="クリップボード: 部分的にチェックマーク 単色塗りつぶし">
            <a:extLst>
              <a:ext uri="{FF2B5EF4-FFF2-40B4-BE49-F238E27FC236}">
                <a16:creationId xmlns:a16="http://schemas.microsoft.com/office/drawing/2014/main" id="{8220245B-3538-D6D8-5A3C-FACD46BE57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8830" y="2458527"/>
            <a:ext cx="914400" cy="914400"/>
          </a:xfrm>
          <a:prstGeom prst="rect">
            <a:avLst/>
          </a:prstGeom>
        </p:spPr>
      </p:pic>
      <p:pic>
        <p:nvPicPr>
          <p:cNvPr id="16" name="グラフィックス 15" descr="クリップボード: チェックマーク 単色塗りつぶし">
            <a:extLst>
              <a:ext uri="{FF2B5EF4-FFF2-40B4-BE49-F238E27FC236}">
                <a16:creationId xmlns:a16="http://schemas.microsoft.com/office/drawing/2014/main" id="{E8B870B5-8AC4-CE89-0C59-A499EC5D15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4299" y="3372927"/>
            <a:ext cx="914400" cy="914400"/>
          </a:xfrm>
          <a:prstGeom prst="rect">
            <a:avLst/>
          </a:prstGeom>
        </p:spPr>
      </p:pic>
      <p:pic>
        <p:nvPicPr>
          <p:cNvPr id="18" name="グラフィックス 17" descr="チェックリスト 単色塗りつぶし">
            <a:extLst>
              <a:ext uri="{FF2B5EF4-FFF2-40B4-BE49-F238E27FC236}">
                <a16:creationId xmlns:a16="http://schemas.microsoft.com/office/drawing/2014/main" id="{7063A9CD-4BA9-57D0-B099-61C334842E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39767" y="2499503"/>
            <a:ext cx="914400" cy="914400"/>
          </a:xfrm>
          <a:prstGeom prst="rect">
            <a:avLst/>
          </a:prstGeom>
        </p:spPr>
      </p:pic>
      <p:pic>
        <p:nvPicPr>
          <p:cNvPr id="19" name="グラフィックス 18" descr="ブライユ点字 単色塗りつぶし">
            <a:extLst>
              <a:ext uri="{FF2B5EF4-FFF2-40B4-BE49-F238E27FC236}">
                <a16:creationId xmlns:a16="http://schemas.microsoft.com/office/drawing/2014/main" id="{A3331F79-8414-4C57-9F38-600837A0AA9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44820" y="2231245"/>
            <a:ext cx="914400" cy="914400"/>
          </a:xfrm>
          <a:prstGeom prst="rect">
            <a:avLst/>
          </a:prstGeom>
        </p:spPr>
      </p:pic>
      <p:sp>
        <p:nvSpPr>
          <p:cNvPr id="21" name="テキスト ボックス 20">
            <a:extLst>
              <a:ext uri="{FF2B5EF4-FFF2-40B4-BE49-F238E27FC236}">
                <a16:creationId xmlns:a16="http://schemas.microsoft.com/office/drawing/2014/main" id="{6FB829DD-B325-8C28-4D49-F28E9D77A874}"/>
              </a:ext>
            </a:extLst>
          </p:cNvPr>
          <p:cNvSpPr txBox="1"/>
          <p:nvPr/>
        </p:nvSpPr>
        <p:spPr>
          <a:xfrm>
            <a:off x="864299" y="1772375"/>
            <a:ext cx="1160890" cy="369332"/>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データ</a:t>
            </a:r>
            <a:endParaRPr kumimoji="1" lang="en-US" altLang="ja-JP" dirty="0">
              <a:solidFill>
                <a:schemeClr val="bg2">
                  <a:lumMod val="50000"/>
                </a:schemeClr>
              </a:solidFill>
              <a:latin typeface="Calibri" panose="020F0502020204030204" pitchFamily="34" charset="0"/>
            </a:endParaRPr>
          </a:p>
        </p:txBody>
      </p:sp>
      <p:sp>
        <p:nvSpPr>
          <p:cNvPr id="22" name="円/楕円 21">
            <a:extLst>
              <a:ext uri="{FF2B5EF4-FFF2-40B4-BE49-F238E27FC236}">
                <a16:creationId xmlns:a16="http://schemas.microsoft.com/office/drawing/2014/main" id="{75045B96-D73A-B975-4482-F3EE73CD01E5}"/>
              </a:ext>
            </a:extLst>
          </p:cNvPr>
          <p:cNvSpPr/>
          <p:nvPr/>
        </p:nvSpPr>
        <p:spPr>
          <a:xfrm>
            <a:off x="3456887" y="2572728"/>
            <a:ext cx="2559636" cy="1382821"/>
          </a:xfrm>
          <a:prstGeom prst="ellipse">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特徴量エンジニアリング</a:t>
            </a:r>
          </a:p>
        </p:txBody>
      </p:sp>
      <p:sp>
        <p:nvSpPr>
          <p:cNvPr id="27" name="角丸四角形 26">
            <a:extLst>
              <a:ext uri="{FF2B5EF4-FFF2-40B4-BE49-F238E27FC236}">
                <a16:creationId xmlns:a16="http://schemas.microsoft.com/office/drawing/2014/main" id="{E03DA884-8FCC-CFF2-B829-B0A96DE67B94}"/>
              </a:ext>
            </a:extLst>
          </p:cNvPr>
          <p:cNvSpPr/>
          <p:nvPr/>
        </p:nvSpPr>
        <p:spPr>
          <a:xfrm>
            <a:off x="284671" y="2182483"/>
            <a:ext cx="2087593" cy="2389517"/>
          </a:xfrm>
          <a:prstGeom prst="roundRect">
            <a:avLst/>
          </a:prstGeom>
          <a:noFill/>
          <a:ln w="254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8E66AD56-52CE-47A7-78E0-2D23D5F3AABC}"/>
              </a:ext>
            </a:extLst>
          </p:cNvPr>
          <p:cNvSpPr/>
          <p:nvPr/>
        </p:nvSpPr>
        <p:spPr>
          <a:xfrm rot="5400000">
            <a:off x="2653594" y="3013879"/>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グラフィックス 4" descr="人工知能 枠線">
            <a:extLst>
              <a:ext uri="{FF2B5EF4-FFF2-40B4-BE49-F238E27FC236}">
                <a16:creationId xmlns:a16="http://schemas.microsoft.com/office/drawing/2014/main" id="{939CFAE6-5AE0-1B4F-CEC6-0D03F626B7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67276" y="1675734"/>
            <a:ext cx="914400" cy="914400"/>
          </a:xfrm>
          <a:prstGeom prst="rect">
            <a:avLst/>
          </a:prstGeom>
        </p:spPr>
      </p:pic>
      <p:sp>
        <p:nvSpPr>
          <p:cNvPr id="72" name="テキスト ボックス 71">
            <a:extLst>
              <a:ext uri="{FF2B5EF4-FFF2-40B4-BE49-F238E27FC236}">
                <a16:creationId xmlns:a16="http://schemas.microsoft.com/office/drawing/2014/main" id="{278972BF-6A70-C9ED-B4E7-DE116CBD573C}"/>
              </a:ext>
            </a:extLst>
          </p:cNvPr>
          <p:cNvSpPr txBox="1"/>
          <p:nvPr/>
        </p:nvSpPr>
        <p:spPr>
          <a:xfrm>
            <a:off x="2879355" y="4098026"/>
            <a:ext cx="3714700" cy="523220"/>
          </a:xfrm>
          <a:prstGeom prst="rect">
            <a:avLst/>
          </a:prstGeom>
          <a:noFill/>
        </p:spPr>
        <p:txBody>
          <a:bodyPr wrap="square" rtlCol="0">
            <a:spAutoFit/>
          </a:bodyPr>
          <a:lstStyle/>
          <a:p>
            <a:pPr algn="ctr"/>
            <a:r>
              <a:rPr kumimoji="1" lang="ja-JP" altLang="en-US" sz="1400">
                <a:solidFill>
                  <a:schemeClr val="bg2">
                    <a:lumMod val="50000"/>
                  </a:schemeClr>
                </a:solidFill>
                <a:latin typeface="Calibri" panose="020F0502020204030204" pitchFamily="34" charset="0"/>
              </a:rPr>
              <a:t>データのどのような特徴に注目すべきか？（人のノウハウ）</a:t>
            </a:r>
            <a:endParaRPr kumimoji="1" lang="en-US" altLang="ja-JP" sz="1400" dirty="0">
              <a:solidFill>
                <a:schemeClr val="bg2">
                  <a:lumMod val="50000"/>
                </a:schemeClr>
              </a:solidFill>
              <a:latin typeface="Calibri" panose="020F0502020204030204" pitchFamily="34" charset="0"/>
            </a:endParaRPr>
          </a:p>
        </p:txBody>
      </p:sp>
      <p:pic>
        <p:nvPicPr>
          <p:cNvPr id="74" name="図 73" descr="アイコン&#10;&#10;自動的に生成された説明">
            <a:extLst>
              <a:ext uri="{FF2B5EF4-FFF2-40B4-BE49-F238E27FC236}">
                <a16:creationId xmlns:a16="http://schemas.microsoft.com/office/drawing/2014/main" id="{AE097D41-6261-4B12-F921-CE2CD34556D1}"/>
              </a:ext>
            </a:extLst>
          </p:cNvPr>
          <p:cNvPicPr>
            <a:picLocks noChangeAspect="1"/>
          </p:cNvPicPr>
          <p:nvPr/>
        </p:nvPicPr>
        <p:blipFill>
          <a:blip r:embed="rId18"/>
          <a:stretch>
            <a:fillRect/>
          </a:stretch>
        </p:blipFill>
        <p:spPr>
          <a:xfrm>
            <a:off x="4384903" y="1496563"/>
            <a:ext cx="1328681" cy="1043501"/>
          </a:xfrm>
          <a:prstGeom prst="rect">
            <a:avLst/>
          </a:prstGeom>
        </p:spPr>
      </p:pic>
      <p:sp>
        <p:nvSpPr>
          <p:cNvPr id="75" name="上矢印 74">
            <a:extLst>
              <a:ext uri="{FF2B5EF4-FFF2-40B4-BE49-F238E27FC236}">
                <a16:creationId xmlns:a16="http://schemas.microsoft.com/office/drawing/2014/main" id="{697C16B5-ABEF-20AD-6DA5-44996F8C5FF3}"/>
              </a:ext>
            </a:extLst>
          </p:cNvPr>
          <p:cNvSpPr/>
          <p:nvPr/>
        </p:nvSpPr>
        <p:spPr>
          <a:xfrm rot="5400000">
            <a:off x="6258102" y="3013879"/>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A82A7C0F-B40D-418F-CF04-78F6AA0F9749}"/>
              </a:ext>
            </a:extLst>
          </p:cNvPr>
          <p:cNvSpPr txBox="1"/>
          <p:nvPr/>
        </p:nvSpPr>
        <p:spPr>
          <a:xfrm>
            <a:off x="6744820" y="1977291"/>
            <a:ext cx="1160890" cy="369332"/>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特徴量</a:t>
            </a:r>
            <a:endParaRPr kumimoji="1" lang="en-US" altLang="ja-JP" dirty="0">
              <a:solidFill>
                <a:schemeClr val="bg2">
                  <a:lumMod val="50000"/>
                </a:schemeClr>
              </a:solidFill>
              <a:latin typeface="Calibri" panose="020F0502020204030204" pitchFamily="34" charset="0"/>
            </a:endParaRPr>
          </a:p>
        </p:txBody>
      </p:sp>
      <p:sp>
        <p:nvSpPr>
          <p:cNvPr id="77" name="上矢印 76">
            <a:extLst>
              <a:ext uri="{FF2B5EF4-FFF2-40B4-BE49-F238E27FC236}">
                <a16:creationId xmlns:a16="http://schemas.microsoft.com/office/drawing/2014/main" id="{62623F94-E6EB-AD9E-EB34-103F6133BDFD}"/>
              </a:ext>
            </a:extLst>
          </p:cNvPr>
          <p:cNvSpPr/>
          <p:nvPr/>
        </p:nvSpPr>
        <p:spPr>
          <a:xfrm rot="3951338">
            <a:off x="7840554" y="2592466"/>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上矢印 77">
            <a:extLst>
              <a:ext uri="{FF2B5EF4-FFF2-40B4-BE49-F238E27FC236}">
                <a16:creationId xmlns:a16="http://schemas.microsoft.com/office/drawing/2014/main" id="{8B3542D3-44A2-EC3C-18ED-6236A27B5E87}"/>
              </a:ext>
            </a:extLst>
          </p:cNvPr>
          <p:cNvSpPr/>
          <p:nvPr/>
        </p:nvSpPr>
        <p:spPr>
          <a:xfrm rot="6897387">
            <a:off x="7833801" y="3369922"/>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角丸四角形 78">
            <a:extLst>
              <a:ext uri="{FF2B5EF4-FFF2-40B4-BE49-F238E27FC236}">
                <a16:creationId xmlns:a16="http://schemas.microsoft.com/office/drawing/2014/main" id="{F2623B8C-EBD6-4242-30C1-43A715378F19}"/>
              </a:ext>
            </a:extLst>
          </p:cNvPr>
          <p:cNvSpPr/>
          <p:nvPr/>
        </p:nvSpPr>
        <p:spPr>
          <a:xfrm>
            <a:off x="8654261" y="3473629"/>
            <a:ext cx="2223648" cy="70660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教師あり学習</a:t>
            </a:r>
          </a:p>
        </p:txBody>
      </p:sp>
      <p:sp>
        <p:nvSpPr>
          <p:cNvPr id="80" name="テキスト ボックス 79">
            <a:extLst>
              <a:ext uri="{FF2B5EF4-FFF2-40B4-BE49-F238E27FC236}">
                <a16:creationId xmlns:a16="http://schemas.microsoft.com/office/drawing/2014/main" id="{D0A4BBD4-1DF4-A951-6FCA-0977A3DCFC03}"/>
              </a:ext>
            </a:extLst>
          </p:cNvPr>
          <p:cNvSpPr txBox="1"/>
          <p:nvPr/>
        </p:nvSpPr>
        <p:spPr>
          <a:xfrm>
            <a:off x="7976728" y="4349142"/>
            <a:ext cx="3714700" cy="523220"/>
          </a:xfrm>
          <a:prstGeom prst="rect">
            <a:avLst/>
          </a:prstGeom>
          <a:noFill/>
        </p:spPr>
        <p:txBody>
          <a:bodyPr wrap="square" rtlCol="0">
            <a:spAutoFit/>
          </a:bodyPr>
          <a:lstStyle/>
          <a:p>
            <a:pPr algn="ctr"/>
            <a:r>
              <a:rPr kumimoji="1" lang="ja-JP" altLang="en-US" sz="1400">
                <a:solidFill>
                  <a:schemeClr val="bg2">
                    <a:lumMod val="50000"/>
                  </a:schemeClr>
                </a:solidFill>
                <a:latin typeface="Calibri" panose="020F0502020204030204" pitchFamily="34" charset="0"/>
              </a:rPr>
              <a:t>特徴量からデータの法則やパターンを学習しアウトプットとして分類、予測を行う</a:t>
            </a:r>
            <a:endParaRPr kumimoji="1" lang="en-US" altLang="ja-JP" sz="1400" dirty="0">
              <a:solidFill>
                <a:schemeClr val="bg2">
                  <a:lumMod val="50000"/>
                </a:schemeClr>
              </a:solidFill>
              <a:latin typeface="Calibri" panose="020F0502020204030204" pitchFamily="34" charset="0"/>
            </a:endParaRPr>
          </a:p>
        </p:txBody>
      </p:sp>
      <p:sp>
        <p:nvSpPr>
          <p:cNvPr id="81" name="角丸四角形 80">
            <a:extLst>
              <a:ext uri="{FF2B5EF4-FFF2-40B4-BE49-F238E27FC236}">
                <a16:creationId xmlns:a16="http://schemas.microsoft.com/office/drawing/2014/main" id="{AE79E7CD-52AF-B479-3709-DA3F1EDDD6E1}"/>
              </a:ext>
            </a:extLst>
          </p:cNvPr>
          <p:cNvSpPr/>
          <p:nvPr/>
        </p:nvSpPr>
        <p:spPr>
          <a:xfrm>
            <a:off x="8654260" y="2388119"/>
            <a:ext cx="2223649" cy="70660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教師なし学習</a:t>
            </a:r>
          </a:p>
        </p:txBody>
      </p:sp>
      <p:sp>
        <p:nvSpPr>
          <p:cNvPr id="82" name="テキスト ボックス 81">
            <a:extLst>
              <a:ext uri="{FF2B5EF4-FFF2-40B4-BE49-F238E27FC236}">
                <a16:creationId xmlns:a16="http://schemas.microsoft.com/office/drawing/2014/main" id="{8170FEBB-359F-AF9E-435A-53A1E1EF627C}"/>
              </a:ext>
            </a:extLst>
          </p:cNvPr>
          <p:cNvSpPr txBox="1"/>
          <p:nvPr/>
        </p:nvSpPr>
        <p:spPr>
          <a:xfrm>
            <a:off x="7976728" y="1853062"/>
            <a:ext cx="3714700" cy="523220"/>
          </a:xfrm>
          <a:prstGeom prst="rect">
            <a:avLst/>
          </a:prstGeom>
          <a:noFill/>
        </p:spPr>
        <p:txBody>
          <a:bodyPr wrap="square" rtlCol="0">
            <a:spAutoFit/>
          </a:bodyPr>
          <a:lstStyle/>
          <a:p>
            <a:pPr algn="ctr"/>
            <a:r>
              <a:rPr kumimoji="1" lang="ja-JP" altLang="en-US" sz="1400">
                <a:solidFill>
                  <a:schemeClr val="bg2">
                    <a:lumMod val="50000"/>
                  </a:schemeClr>
                </a:solidFill>
                <a:latin typeface="Calibri" panose="020F0502020204030204" pitchFamily="34" charset="0"/>
              </a:rPr>
              <a:t>特徴量をもとにデータを類似度に基づいてグループ化</a:t>
            </a:r>
            <a:endParaRPr kumimoji="1" lang="en-US" altLang="ja-JP" sz="1400" dirty="0">
              <a:solidFill>
                <a:schemeClr val="bg2">
                  <a:lumMod val="50000"/>
                </a:schemeClr>
              </a:solidFill>
              <a:latin typeface="Calibri" panose="020F0502020204030204" pitchFamily="34" charset="0"/>
            </a:endParaRPr>
          </a:p>
        </p:txBody>
      </p:sp>
      <p:sp>
        <p:nvSpPr>
          <p:cNvPr id="83" name="U ターン矢印 82">
            <a:extLst>
              <a:ext uri="{FF2B5EF4-FFF2-40B4-BE49-F238E27FC236}">
                <a16:creationId xmlns:a16="http://schemas.microsoft.com/office/drawing/2014/main" id="{BA4D7C32-0D45-317A-23B7-EF569B24CD28}"/>
              </a:ext>
            </a:extLst>
          </p:cNvPr>
          <p:cNvSpPr/>
          <p:nvPr/>
        </p:nvSpPr>
        <p:spPr>
          <a:xfrm rot="5400000">
            <a:off x="10684549" y="2948670"/>
            <a:ext cx="1284942" cy="728816"/>
          </a:xfrm>
          <a:prstGeom prst="uturn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1C64F6C6-948A-85BF-DC85-309D3959F95F}"/>
              </a:ext>
            </a:extLst>
          </p:cNvPr>
          <p:cNvSpPr txBox="1"/>
          <p:nvPr/>
        </p:nvSpPr>
        <p:spPr>
          <a:xfrm>
            <a:off x="-37347" y="1076310"/>
            <a:ext cx="6594021" cy="369332"/>
          </a:xfrm>
          <a:prstGeom prst="rect">
            <a:avLst/>
          </a:prstGeom>
          <a:noFill/>
        </p:spPr>
        <p:txBody>
          <a:bodyPr wrap="square" rtlCol="0">
            <a:spAutoFit/>
          </a:bodyPr>
          <a:lstStyle/>
          <a:p>
            <a:pPr algn="ctr"/>
            <a:r>
              <a:rPr kumimoji="1" lang="ja-JP" altLang="en-US" u="sng">
                <a:solidFill>
                  <a:srgbClr val="0070C0"/>
                </a:solidFill>
                <a:latin typeface="Calibri" panose="020F0502020204030204" pitchFamily="34" charset="0"/>
              </a:rPr>
              <a:t>機械学習モデルを実装するうえで、特徴量設計は必須の工程</a:t>
            </a:r>
            <a:endParaRPr kumimoji="1" lang="en-US" altLang="ja-JP" u="sng" dirty="0">
              <a:solidFill>
                <a:srgbClr val="0070C0"/>
              </a:solidFill>
              <a:latin typeface="Calibri" panose="020F0502020204030204" pitchFamily="34" charset="0"/>
            </a:endParaRPr>
          </a:p>
        </p:txBody>
      </p:sp>
      <p:sp>
        <p:nvSpPr>
          <p:cNvPr id="88" name="円/楕円 87">
            <a:extLst>
              <a:ext uri="{FF2B5EF4-FFF2-40B4-BE49-F238E27FC236}">
                <a16:creationId xmlns:a16="http://schemas.microsoft.com/office/drawing/2014/main" id="{277FDF40-E3C8-6718-5C17-15CD80FC1FE6}"/>
              </a:ext>
            </a:extLst>
          </p:cNvPr>
          <p:cNvSpPr/>
          <p:nvPr/>
        </p:nvSpPr>
        <p:spPr>
          <a:xfrm>
            <a:off x="2268807" y="5233285"/>
            <a:ext cx="2224810" cy="1025488"/>
          </a:xfrm>
          <a:prstGeom prst="ellipse">
            <a:avLst/>
          </a:prstGeom>
          <a:solidFill>
            <a:schemeClr val="tx1">
              <a:lumMod val="50000"/>
              <a:lumOff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新しい事象・未知の事象に対するノウハウ不足</a:t>
            </a:r>
          </a:p>
        </p:txBody>
      </p:sp>
      <p:sp>
        <p:nvSpPr>
          <p:cNvPr id="89" name="円/楕円 88">
            <a:extLst>
              <a:ext uri="{FF2B5EF4-FFF2-40B4-BE49-F238E27FC236}">
                <a16:creationId xmlns:a16="http://schemas.microsoft.com/office/drawing/2014/main" id="{351CA76B-3E90-D4C6-A788-7998F823A7F3}"/>
              </a:ext>
            </a:extLst>
          </p:cNvPr>
          <p:cNvSpPr/>
          <p:nvPr/>
        </p:nvSpPr>
        <p:spPr>
          <a:xfrm>
            <a:off x="139303" y="5233285"/>
            <a:ext cx="2335607" cy="1025488"/>
          </a:xfrm>
          <a:prstGeom prst="ellipse">
            <a:avLst/>
          </a:prstGeom>
          <a:solidFill>
            <a:schemeClr val="tx1">
              <a:lumMod val="50000"/>
              <a:lumOff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人のノウハウのデジタル化・共通化</a:t>
            </a:r>
          </a:p>
        </p:txBody>
      </p:sp>
      <p:sp>
        <p:nvSpPr>
          <p:cNvPr id="90" name="円/楕円 89">
            <a:extLst>
              <a:ext uri="{FF2B5EF4-FFF2-40B4-BE49-F238E27FC236}">
                <a16:creationId xmlns:a16="http://schemas.microsoft.com/office/drawing/2014/main" id="{F1C421DA-1BD7-E885-554D-6C452635FC67}"/>
              </a:ext>
            </a:extLst>
          </p:cNvPr>
          <p:cNvSpPr/>
          <p:nvPr/>
        </p:nvSpPr>
        <p:spPr>
          <a:xfrm>
            <a:off x="4297932" y="5218797"/>
            <a:ext cx="2335608" cy="1025488"/>
          </a:xfrm>
          <a:prstGeom prst="ellipse">
            <a:avLst/>
          </a:prstGeom>
          <a:solidFill>
            <a:schemeClr val="tx1">
              <a:lumMod val="50000"/>
              <a:lumOff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特徴量設計にかかる時間・コスト</a:t>
            </a:r>
          </a:p>
        </p:txBody>
      </p:sp>
      <p:sp>
        <p:nvSpPr>
          <p:cNvPr id="91" name="上矢印 90">
            <a:extLst>
              <a:ext uri="{FF2B5EF4-FFF2-40B4-BE49-F238E27FC236}">
                <a16:creationId xmlns:a16="http://schemas.microsoft.com/office/drawing/2014/main" id="{BFA32E80-3DE4-7631-C175-2B656E856B61}"/>
              </a:ext>
            </a:extLst>
          </p:cNvPr>
          <p:cNvSpPr/>
          <p:nvPr/>
        </p:nvSpPr>
        <p:spPr>
          <a:xfrm rot="5400000">
            <a:off x="6865613" y="5382945"/>
            <a:ext cx="484632" cy="64633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a:extLst>
              <a:ext uri="{FF2B5EF4-FFF2-40B4-BE49-F238E27FC236}">
                <a16:creationId xmlns:a16="http://schemas.microsoft.com/office/drawing/2014/main" id="{B75E4B27-2B00-0F4C-446F-531511953F31}"/>
              </a:ext>
            </a:extLst>
          </p:cNvPr>
          <p:cNvSpPr txBox="1"/>
          <p:nvPr/>
        </p:nvSpPr>
        <p:spPr>
          <a:xfrm>
            <a:off x="7223686" y="5552221"/>
            <a:ext cx="4853295" cy="307777"/>
          </a:xfrm>
          <a:prstGeom prst="rect">
            <a:avLst/>
          </a:prstGeom>
          <a:noFill/>
        </p:spPr>
        <p:txBody>
          <a:bodyPr wrap="square" rtlCol="0">
            <a:spAutoFit/>
          </a:bodyPr>
          <a:lstStyle/>
          <a:p>
            <a:pPr algn="ctr"/>
            <a:r>
              <a:rPr kumimoji="1" lang="ja-JP" altLang="en-US" sz="1400" u="sng">
                <a:solidFill>
                  <a:srgbClr val="FF0000"/>
                </a:solidFill>
                <a:latin typeface="Calibri" panose="020F0502020204030204" pitchFamily="34" charset="0"/>
              </a:rPr>
              <a:t>特徴量設計を比較的容易に進める手段はないのか？</a:t>
            </a:r>
            <a:endParaRPr kumimoji="1" lang="en-US" altLang="ja-JP" sz="1400" u="sng" dirty="0">
              <a:solidFill>
                <a:srgbClr val="FF0000"/>
              </a:solidFill>
              <a:latin typeface="Calibri" panose="020F0502020204030204" pitchFamily="34" charset="0"/>
            </a:endParaRPr>
          </a:p>
        </p:txBody>
      </p:sp>
    </p:spTree>
    <p:extLst>
      <p:ext uri="{BB962C8B-B14F-4D97-AF65-F5344CB8AC3E}">
        <p14:creationId xmlns:p14="http://schemas.microsoft.com/office/powerpoint/2010/main" val="508035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B0520E19-EE1E-E580-3F7C-A11957080FB0}"/>
              </a:ext>
            </a:extLst>
          </p:cNvPr>
          <p:cNvSpPr/>
          <p:nvPr/>
        </p:nvSpPr>
        <p:spPr>
          <a:xfrm>
            <a:off x="186905" y="3772764"/>
            <a:ext cx="11818189" cy="2921334"/>
          </a:xfrm>
          <a:prstGeom prst="rect">
            <a:avLst/>
          </a:prstGeom>
          <a:solidFill>
            <a:schemeClr val="accent1">
              <a:lumMod val="40000"/>
              <a:lumOff val="60000"/>
            </a:schemeClr>
          </a:solidFill>
          <a:ln w="12700">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教師なし学習（クラスタリング）を活用した特徴量探索</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pic>
        <p:nvPicPr>
          <p:cNvPr id="8" name="グラフィックス 7" descr="ブライユ点字 枠線">
            <a:extLst>
              <a:ext uri="{FF2B5EF4-FFF2-40B4-BE49-F238E27FC236}">
                <a16:creationId xmlns:a16="http://schemas.microsoft.com/office/drawing/2014/main" id="{D00E793B-33CA-DC52-AB63-5A1E430FF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2410" y="2571556"/>
            <a:ext cx="856437" cy="795269"/>
          </a:xfrm>
          <a:prstGeom prst="rect">
            <a:avLst/>
          </a:prstGeom>
        </p:spPr>
      </p:pic>
      <p:pic>
        <p:nvPicPr>
          <p:cNvPr id="10" name="グラフィックス 9" descr="ブライユ点字 単色塗りつぶし">
            <a:extLst>
              <a:ext uri="{FF2B5EF4-FFF2-40B4-BE49-F238E27FC236}">
                <a16:creationId xmlns:a16="http://schemas.microsoft.com/office/drawing/2014/main" id="{38A65BDB-8997-EED2-A09F-DE0489F1C2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02118" y="2046727"/>
            <a:ext cx="856437" cy="795269"/>
          </a:xfrm>
          <a:prstGeom prst="rect">
            <a:avLst/>
          </a:prstGeom>
        </p:spPr>
      </p:pic>
      <p:pic>
        <p:nvPicPr>
          <p:cNvPr id="12" name="グラフィックス 11" descr="ブレーンストーミング 枠線">
            <a:extLst>
              <a:ext uri="{FF2B5EF4-FFF2-40B4-BE49-F238E27FC236}">
                <a16:creationId xmlns:a16="http://schemas.microsoft.com/office/drawing/2014/main" id="{94F020E2-834D-1A50-EBC8-22DBBAA6CF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26502" y="3128078"/>
            <a:ext cx="648251" cy="601951"/>
          </a:xfrm>
          <a:prstGeom prst="rect">
            <a:avLst/>
          </a:prstGeom>
        </p:spPr>
      </p:pic>
      <p:pic>
        <p:nvPicPr>
          <p:cNvPr id="14" name="グラフィックス 13" descr="クリップボード: 部分的にチェックマーク 単色塗りつぶし">
            <a:extLst>
              <a:ext uri="{FF2B5EF4-FFF2-40B4-BE49-F238E27FC236}">
                <a16:creationId xmlns:a16="http://schemas.microsoft.com/office/drawing/2014/main" id="{8220245B-3538-D6D8-5A3C-FACD46BE57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2688" y="1679130"/>
            <a:ext cx="856437" cy="795269"/>
          </a:xfrm>
          <a:prstGeom prst="rect">
            <a:avLst/>
          </a:prstGeom>
        </p:spPr>
      </p:pic>
      <p:pic>
        <p:nvPicPr>
          <p:cNvPr id="16" name="グラフィックス 15" descr="クリップボード: チェックマーク 単色塗りつぶし">
            <a:extLst>
              <a:ext uri="{FF2B5EF4-FFF2-40B4-BE49-F238E27FC236}">
                <a16:creationId xmlns:a16="http://schemas.microsoft.com/office/drawing/2014/main" id="{E8B870B5-8AC4-CE89-0C59-A499EC5D1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4356" y="2474398"/>
            <a:ext cx="856437" cy="795269"/>
          </a:xfrm>
          <a:prstGeom prst="rect">
            <a:avLst/>
          </a:prstGeom>
        </p:spPr>
      </p:pic>
      <p:pic>
        <p:nvPicPr>
          <p:cNvPr id="18" name="グラフィックス 17" descr="チェックリスト 単色塗りつぶし">
            <a:extLst>
              <a:ext uri="{FF2B5EF4-FFF2-40B4-BE49-F238E27FC236}">
                <a16:creationId xmlns:a16="http://schemas.microsoft.com/office/drawing/2014/main" id="{7063A9CD-4BA9-57D0-B099-61C334842E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46024" y="1714767"/>
            <a:ext cx="856437" cy="795269"/>
          </a:xfrm>
          <a:prstGeom prst="rect">
            <a:avLst/>
          </a:prstGeom>
        </p:spPr>
      </p:pic>
      <p:pic>
        <p:nvPicPr>
          <p:cNvPr id="19" name="グラフィックス 18" descr="ブライユ点字 単色塗りつぶし">
            <a:extLst>
              <a:ext uri="{FF2B5EF4-FFF2-40B4-BE49-F238E27FC236}">
                <a16:creationId xmlns:a16="http://schemas.microsoft.com/office/drawing/2014/main" id="{A3331F79-8414-4C57-9F38-600837A0AA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02118" y="1481459"/>
            <a:ext cx="856437" cy="795269"/>
          </a:xfrm>
          <a:prstGeom prst="rect">
            <a:avLst/>
          </a:prstGeom>
        </p:spPr>
      </p:pic>
      <p:sp>
        <p:nvSpPr>
          <p:cNvPr id="21" name="テキスト ボックス 20">
            <a:extLst>
              <a:ext uri="{FF2B5EF4-FFF2-40B4-BE49-F238E27FC236}">
                <a16:creationId xmlns:a16="http://schemas.microsoft.com/office/drawing/2014/main" id="{6FB829DD-B325-8C28-4D49-F28E9D77A874}"/>
              </a:ext>
            </a:extLst>
          </p:cNvPr>
          <p:cNvSpPr txBox="1"/>
          <p:nvPr/>
        </p:nvSpPr>
        <p:spPr>
          <a:xfrm>
            <a:off x="994356" y="1082372"/>
            <a:ext cx="1087303" cy="321214"/>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データ</a:t>
            </a:r>
            <a:endParaRPr kumimoji="1" lang="en-US" altLang="ja-JP" dirty="0">
              <a:solidFill>
                <a:schemeClr val="bg2">
                  <a:lumMod val="50000"/>
                </a:schemeClr>
              </a:solidFill>
              <a:latin typeface="Calibri" panose="020F0502020204030204" pitchFamily="34" charset="0"/>
            </a:endParaRPr>
          </a:p>
        </p:txBody>
      </p:sp>
      <p:sp>
        <p:nvSpPr>
          <p:cNvPr id="22" name="円/楕円 21">
            <a:extLst>
              <a:ext uri="{FF2B5EF4-FFF2-40B4-BE49-F238E27FC236}">
                <a16:creationId xmlns:a16="http://schemas.microsoft.com/office/drawing/2014/main" id="{75045B96-D73A-B975-4482-F3EE73CD01E5}"/>
              </a:ext>
            </a:extLst>
          </p:cNvPr>
          <p:cNvSpPr/>
          <p:nvPr/>
        </p:nvSpPr>
        <p:spPr>
          <a:xfrm>
            <a:off x="3422603" y="1778452"/>
            <a:ext cx="2397384" cy="1202662"/>
          </a:xfrm>
          <a:prstGeom prst="ellipse">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特徴量エンジニアリング</a:t>
            </a:r>
          </a:p>
        </p:txBody>
      </p:sp>
      <p:sp>
        <p:nvSpPr>
          <p:cNvPr id="27" name="角丸四角形 26">
            <a:extLst>
              <a:ext uri="{FF2B5EF4-FFF2-40B4-BE49-F238E27FC236}">
                <a16:creationId xmlns:a16="http://schemas.microsoft.com/office/drawing/2014/main" id="{E03DA884-8FCC-CFF2-B829-B0A96DE67B94}"/>
              </a:ext>
            </a:extLst>
          </p:cNvPr>
          <p:cNvSpPr/>
          <p:nvPr/>
        </p:nvSpPr>
        <p:spPr>
          <a:xfrm>
            <a:off x="451470" y="1439050"/>
            <a:ext cx="1955263" cy="2078202"/>
          </a:xfrm>
          <a:prstGeom prst="roundRect">
            <a:avLst/>
          </a:prstGeom>
          <a:noFill/>
          <a:ln w="254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上矢印 27">
            <a:extLst>
              <a:ext uri="{FF2B5EF4-FFF2-40B4-BE49-F238E27FC236}">
                <a16:creationId xmlns:a16="http://schemas.microsoft.com/office/drawing/2014/main" id="{8E66AD56-52CE-47A7-78E0-2D23D5F3AABC}"/>
              </a:ext>
            </a:extLst>
          </p:cNvPr>
          <p:cNvSpPr/>
          <p:nvPr/>
        </p:nvSpPr>
        <p:spPr>
          <a:xfrm rot="5400000">
            <a:off x="2686439" y="2140510"/>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上矢印 74">
            <a:extLst>
              <a:ext uri="{FF2B5EF4-FFF2-40B4-BE49-F238E27FC236}">
                <a16:creationId xmlns:a16="http://schemas.microsoft.com/office/drawing/2014/main" id="{697C16B5-ABEF-20AD-6DA5-44996F8C5FF3}"/>
              </a:ext>
            </a:extLst>
          </p:cNvPr>
          <p:cNvSpPr/>
          <p:nvPr/>
        </p:nvSpPr>
        <p:spPr>
          <a:xfrm rot="5400000">
            <a:off x="6062462" y="2140510"/>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A82A7C0F-B40D-418F-CF04-78F6AA0F9749}"/>
              </a:ext>
            </a:extLst>
          </p:cNvPr>
          <p:cNvSpPr txBox="1"/>
          <p:nvPr/>
        </p:nvSpPr>
        <p:spPr>
          <a:xfrm>
            <a:off x="6502118" y="1260591"/>
            <a:ext cx="1087303" cy="321214"/>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特徴量</a:t>
            </a:r>
            <a:endParaRPr kumimoji="1" lang="en-US" altLang="ja-JP" dirty="0">
              <a:solidFill>
                <a:schemeClr val="bg2">
                  <a:lumMod val="50000"/>
                </a:schemeClr>
              </a:solidFill>
              <a:latin typeface="Calibri" panose="020F0502020204030204" pitchFamily="34" charset="0"/>
            </a:endParaRPr>
          </a:p>
        </p:txBody>
      </p:sp>
      <p:sp>
        <p:nvSpPr>
          <p:cNvPr id="77" name="上矢印 76">
            <a:extLst>
              <a:ext uri="{FF2B5EF4-FFF2-40B4-BE49-F238E27FC236}">
                <a16:creationId xmlns:a16="http://schemas.microsoft.com/office/drawing/2014/main" id="{62623F94-E6EB-AD9E-EB34-103F6133BDFD}"/>
              </a:ext>
            </a:extLst>
          </p:cNvPr>
          <p:cNvSpPr/>
          <p:nvPr/>
        </p:nvSpPr>
        <p:spPr>
          <a:xfrm rot="3951338">
            <a:off x="7544604" y="1774000"/>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上矢印 77">
            <a:extLst>
              <a:ext uri="{FF2B5EF4-FFF2-40B4-BE49-F238E27FC236}">
                <a16:creationId xmlns:a16="http://schemas.microsoft.com/office/drawing/2014/main" id="{8B3542D3-44A2-EC3C-18ED-6236A27B5E87}"/>
              </a:ext>
            </a:extLst>
          </p:cNvPr>
          <p:cNvSpPr/>
          <p:nvPr/>
        </p:nvSpPr>
        <p:spPr>
          <a:xfrm rot="6897387">
            <a:off x="7538279" y="2450166"/>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角丸四角形 78">
            <a:extLst>
              <a:ext uri="{FF2B5EF4-FFF2-40B4-BE49-F238E27FC236}">
                <a16:creationId xmlns:a16="http://schemas.microsoft.com/office/drawing/2014/main" id="{F2623B8C-EBD6-4242-30C1-43A715378F19}"/>
              </a:ext>
            </a:extLst>
          </p:cNvPr>
          <p:cNvSpPr/>
          <p:nvPr/>
        </p:nvSpPr>
        <p:spPr>
          <a:xfrm>
            <a:off x="8290521" y="2561980"/>
            <a:ext cx="2082694" cy="61454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教師あり学習</a:t>
            </a:r>
          </a:p>
        </p:txBody>
      </p:sp>
      <p:sp>
        <p:nvSpPr>
          <p:cNvPr id="81" name="角丸四角形 80">
            <a:extLst>
              <a:ext uri="{FF2B5EF4-FFF2-40B4-BE49-F238E27FC236}">
                <a16:creationId xmlns:a16="http://schemas.microsoft.com/office/drawing/2014/main" id="{AE79E7CD-52AF-B479-3709-DA3F1EDDD6E1}"/>
              </a:ext>
            </a:extLst>
          </p:cNvPr>
          <p:cNvSpPr/>
          <p:nvPr/>
        </p:nvSpPr>
        <p:spPr>
          <a:xfrm>
            <a:off x="8290521" y="1617895"/>
            <a:ext cx="2082694" cy="61454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教師なし学習</a:t>
            </a:r>
          </a:p>
        </p:txBody>
      </p:sp>
      <p:sp>
        <p:nvSpPr>
          <p:cNvPr id="83" name="U ターン矢印 82">
            <a:extLst>
              <a:ext uri="{FF2B5EF4-FFF2-40B4-BE49-F238E27FC236}">
                <a16:creationId xmlns:a16="http://schemas.microsoft.com/office/drawing/2014/main" id="{BA4D7C32-0D45-317A-23B7-EF569B24CD28}"/>
              </a:ext>
            </a:extLst>
          </p:cNvPr>
          <p:cNvSpPr/>
          <p:nvPr/>
        </p:nvSpPr>
        <p:spPr>
          <a:xfrm rot="5400000">
            <a:off x="10235090" y="2081038"/>
            <a:ext cx="1117535" cy="682617"/>
          </a:xfrm>
          <a:prstGeom prst="uturn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グラフィックス 3" descr="クリップボード: 部分的にチェックマーク 単色塗りつぶし">
            <a:extLst>
              <a:ext uri="{FF2B5EF4-FFF2-40B4-BE49-F238E27FC236}">
                <a16:creationId xmlns:a16="http://schemas.microsoft.com/office/drawing/2014/main" id="{86F6ACD8-3D97-E1C7-E52E-DF4B845741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640" y="4558740"/>
            <a:ext cx="856437" cy="795269"/>
          </a:xfrm>
          <a:prstGeom prst="rect">
            <a:avLst/>
          </a:prstGeom>
        </p:spPr>
      </p:pic>
      <p:pic>
        <p:nvPicPr>
          <p:cNvPr id="6" name="グラフィックス 5" descr="クリップボード: チェックマーク 単色塗りつぶし">
            <a:extLst>
              <a:ext uri="{FF2B5EF4-FFF2-40B4-BE49-F238E27FC236}">
                <a16:creationId xmlns:a16="http://schemas.microsoft.com/office/drawing/2014/main" id="{24F0014E-CCAB-FC67-4F74-6FFFF2C9D0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308" y="5354008"/>
            <a:ext cx="856437" cy="795269"/>
          </a:xfrm>
          <a:prstGeom prst="rect">
            <a:avLst/>
          </a:prstGeom>
        </p:spPr>
      </p:pic>
      <p:pic>
        <p:nvPicPr>
          <p:cNvPr id="7" name="グラフィックス 6" descr="チェックリスト 単色塗りつぶし">
            <a:extLst>
              <a:ext uri="{FF2B5EF4-FFF2-40B4-BE49-F238E27FC236}">
                <a16:creationId xmlns:a16="http://schemas.microsoft.com/office/drawing/2014/main" id="{EBEA1CDE-4A3F-03CB-586F-4C6A4F62F1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22976" y="4594377"/>
            <a:ext cx="856437" cy="795269"/>
          </a:xfrm>
          <a:prstGeom prst="rect">
            <a:avLst/>
          </a:prstGeom>
        </p:spPr>
      </p:pic>
      <p:sp>
        <p:nvSpPr>
          <p:cNvPr id="9" name="テキスト ボックス 8">
            <a:extLst>
              <a:ext uri="{FF2B5EF4-FFF2-40B4-BE49-F238E27FC236}">
                <a16:creationId xmlns:a16="http://schemas.microsoft.com/office/drawing/2014/main" id="{53678A48-8673-2F03-8AD5-EB486D37FA1B}"/>
              </a:ext>
            </a:extLst>
          </p:cNvPr>
          <p:cNvSpPr txBox="1"/>
          <p:nvPr/>
        </p:nvSpPr>
        <p:spPr>
          <a:xfrm>
            <a:off x="971308" y="3961982"/>
            <a:ext cx="1087303" cy="321214"/>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データ</a:t>
            </a:r>
            <a:endParaRPr kumimoji="1" lang="en-US" altLang="ja-JP" dirty="0">
              <a:solidFill>
                <a:schemeClr val="bg2">
                  <a:lumMod val="50000"/>
                </a:schemeClr>
              </a:solidFill>
              <a:latin typeface="Calibri" panose="020F0502020204030204" pitchFamily="34" charset="0"/>
            </a:endParaRPr>
          </a:p>
        </p:txBody>
      </p:sp>
      <p:sp>
        <p:nvSpPr>
          <p:cNvPr id="11" name="角丸四角形 10">
            <a:extLst>
              <a:ext uri="{FF2B5EF4-FFF2-40B4-BE49-F238E27FC236}">
                <a16:creationId xmlns:a16="http://schemas.microsoft.com/office/drawing/2014/main" id="{4A06D9FB-EE71-4836-4017-6661AB97738F}"/>
              </a:ext>
            </a:extLst>
          </p:cNvPr>
          <p:cNvSpPr/>
          <p:nvPr/>
        </p:nvSpPr>
        <p:spPr>
          <a:xfrm>
            <a:off x="428422" y="4318660"/>
            <a:ext cx="1955263" cy="2078202"/>
          </a:xfrm>
          <a:prstGeom prst="roundRect">
            <a:avLst/>
          </a:prstGeom>
          <a:noFill/>
          <a:ln w="25400">
            <a:solidFill>
              <a:schemeClr val="bg2">
                <a:lumMod val="2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上矢印 12">
            <a:extLst>
              <a:ext uri="{FF2B5EF4-FFF2-40B4-BE49-F238E27FC236}">
                <a16:creationId xmlns:a16="http://schemas.microsoft.com/office/drawing/2014/main" id="{0410F680-0647-8C9B-A8E2-1D7D161104CE}"/>
              </a:ext>
            </a:extLst>
          </p:cNvPr>
          <p:cNvSpPr/>
          <p:nvPr/>
        </p:nvSpPr>
        <p:spPr>
          <a:xfrm rot="5400000">
            <a:off x="2672002" y="4572786"/>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06A2017F-3080-D2A8-59E6-5CC285CC03E4}"/>
              </a:ext>
            </a:extLst>
          </p:cNvPr>
          <p:cNvSpPr/>
          <p:nvPr/>
        </p:nvSpPr>
        <p:spPr>
          <a:xfrm>
            <a:off x="3322511" y="4568191"/>
            <a:ext cx="2082694" cy="61454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教師なし学習</a:t>
            </a:r>
          </a:p>
        </p:txBody>
      </p:sp>
      <p:sp>
        <p:nvSpPr>
          <p:cNvPr id="17" name="円/楕円 16">
            <a:extLst>
              <a:ext uri="{FF2B5EF4-FFF2-40B4-BE49-F238E27FC236}">
                <a16:creationId xmlns:a16="http://schemas.microsoft.com/office/drawing/2014/main" id="{F580F8A8-F263-1CCA-FC59-D1086E9F76BB}"/>
              </a:ext>
            </a:extLst>
          </p:cNvPr>
          <p:cNvSpPr/>
          <p:nvPr/>
        </p:nvSpPr>
        <p:spPr>
          <a:xfrm>
            <a:off x="6344031" y="4303678"/>
            <a:ext cx="2397384" cy="1202662"/>
          </a:xfrm>
          <a:prstGeom prst="ellipse">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特徴量エンジニアリング</a:t>
            </a:r>
          </a:p>
        </p:txBody>
      </p:sp>
      <p:sp>
        <p:nvSpPr>
          <p:cNvPr id="20" name="上矢印 19">
            <a:extLst>
              <a:ext uri="{FF2B5EF4-FFF2-40B4-BE49-F238E27FC236}">
                <a16:creationId xmlns:a16="http://schemas.microsoft.com/office/drawing/2014/main" id="{025F5AD9-1985-5C0E-CFCE-9867F1E9CF7B}"/>
              </a:ext>
            </a:extLst>
          </p:cNvPr>
          <p:cNvSpPr/>
          <p:nvPr/>
        </p:nvSpPr>
        <p:spPr>
          <a:xfrm rot="5400000">
            <a:off x="5675696" y="4576021"/>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上矢印 22">
            <a:extLst>
              <a:ext uri="{FF2B5EF4-FFF2-40B4-BE49-F238E27FC236}">
                <a16:creationId xmlns:a16="http://schemas.microsoft.com/office/drawing/2014/main" id="{2A005128-F8D3-3A83-B7FB-2F91A02A9055}"/>
              </a:ext>
            </a:extLst>
          </p:cNvPr>
          <p:cNvSpPr/>
          <p:nvPr/>
        </p:nvSpPr>
        <p:spPr>
          <a:xfrm rot="5400000">
            <a:off x="9009405" y="4572785"/>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角丸四角形 23">
            <a:extLst>
              <a:ext uri="{FF2B5EF4-FFF2-40B4-BE49-F238E27FC236}">
                <a16:creationId xmlns:a16="http://schemas.microsoft.com/office/drawing/2014/main" id="{4540250A-557A-8F65-E583-40F847886B7B}"/>
              </a:ext>
            </a:extLst>
          </p:cNvPr>
          <p:cNvSpPr/>
          <p:nvPr/>
        </p:nvSpPr>
        <p:spPr>
          <a:xfrm>
            <a:off x="6820955" y="5894930"/>
            <a:ext cx="2082694" cy="614549"/>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機械学習</a:t>
            </a:r>
            <a:endParaRPr kumimoji="1" lang="en-US" altLang="ja-JP" dirty="0"/>
          </a:p>
          <a:p>
            <a:pPr algn="ctr"/>
            <a:r>
              <a:rPr kumimoji="1" lang="ja-JP" altLang="en-US"/>
              <a:t>教師あり学習</a:t>
            </a:r>
          </a:p>
        </p:txBody>
      </p:sp>
      <p:pic>
        <p:nvPicPr>
          <p:cNvPr id="26" name="グラフィックス 25" descr="ブライユ点字 枠線">
            <a:extLst>
              <a:ext uri="{FF2B5EF4-FFF2-40B4-BE49-F238E27FC236}">
                <a16:creationId xmlns:a16="http://schemas.microsoft.com/office/drawing/2014/main" id="{801A6A77-E7AA-4ACA-EDE9-B550A8533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6778" y="5018984"/>
            <a:ext cx="856437" cy="795269"/>
          </a:xfrm>
          <a:prstGeom prst="rect">
            <a:avLst/>
          </a:prstGeom>
        </p:spPr>
      </p:pic>
      <p:pic>
        <p:nvPicPr>
          <p:cNvPr id="29" name="グラフィックス 28" descr="ブライユ点字 単色塗りつぶし">
            <a:extLst>
              <a:ext uri="{FF2B5EF4-FFF2-40B4-BE49-F238E27FC236}">
                <a16:creationId xmlns:a16="http://schemas.microsoft.com/office/drawing/2014/main" id="{9D46742E-E980-EC3B-942E-BEE4869C52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6486" y="4494155"/>
            <a:ext cx="856437" cy="795269"/>
          </a:xfrm>
          <a:prstGeom prst="rect">
            <a:avLst/>
          </a:prstGeom>
        </p:spPr>
      </p:pic>
      <p:pic>
        <p:nvPicPr>
          <p:cNvPr id="30" name="グラフィックス 29" descr="ブライユ点字 単色塗りつぶし">
            <a:extLst>
              <a:ext uri="{FF2B5EF4-FFF2-40B4-BE49-F238E27FC236}">
                <a16:creationId xmlns:a16="http://schemas.microsoft.com/office/drawing/2014/main" id="{BE98436E-5AC3-08D2-045D-4CB427D87C8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96486" y="3928887"/>
            <a:ext cx="856437" cy="795269"/>
          </a:xfrm>
          <a:prstGeom prst="rect">
            <a:avLst/>
          </a:prstGeom>
        </p:spPr>
      </p:pic>
      <p:sp>
        <p:nvSpPr>
          <p:cNvPr id="31" name="テキスト ボックス 30">
            <a:extLst>
              <a:ext uri="{FF2B5EF4-FFF2-40B4-BE49-F238E27FC236}">
                <a16:creationId xmlns:a16="http://schemas.microsoft.com/office/drawing/2014/main" id="{8C005312-C252-5C16-AAED-857419869D79}"/>
              </a:ext>
            </a:extLst>
          </p:cNvPr>
          <p:cNvSpPr txBox="1"/>
          <p:nvPr/>
        </p:nvSpPr>
        <p:spPr>
          <a:xfrm>
            <a:off x="9477410" y="3812337"/>
            <a:ext cx="1087303" cy="321214"/>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特徴量</a:t>
            </a:r>
            <a:endParaRPr kumimoji="1" lang="en-US" altLang="ja-JP" dirty="0">
              <a:solidFill>
                <a:schemeClr val="bg2">
                  <a:lumMod val="50000"/>
                </a:schemeClr>
              </a:solidFill>
              <a:latin typeface="Calibri" panose="020F0502020204030204" pitchFamily="34" charset="0"/>
            </a:endParaRPr>
          </a:p>
        </p:txBody>
      </p:sp>
      <p:pic>
        <p:nvPicPr>
          <p:cNvPr id="32" name="グラフィックス 31" descr="ブレーンストーミング 枠線">
            <a:extLst>
              <a:ext uri="{FF2B5EF4-FFF2-40B4-BE49-F238E27FC236}">
                <a16:creationId xmlns:a16="http://schemas.microsoft.com/office/drawing/2014/main" id="{42A8A10C-0DE7-F896-DBBF-09CF950B1B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20870" y="5593955"/>
            <a:ext cx="648251" cy="601951"/>
          </a:xfrm>
          <a:prstGeom prst="rect">
            <a:avLst/>
          </a:prstGeom>
        </p:spPr>
      </p:pic>
      <p:sp>
        <p:nvSpPr>
          <p:cNvPr id="33" name="上矢印 32">
            <a:extLst>
              <a:ext uri="{FF2B5EF4-FFF2-40B4-BE49-F238E27FC236}">
                <a16:creationId xmlns:a16="http://schemas.microsoft.com/office/drawing/2014/main" id="{9FD35077-5633-29C6-EFDE-C87CE13B6602}"/>
              </a:ext>
            </a:extLst>
          </p:cNvPr>
          <p:cNvSpPr/>
          <p:nvPr/>
        </p:nvSpPr>
        <p:spPr>
          <a:xfrm rot="13964581">
            <a:off x="9041628" y="5665994"/>
            <a:ext cx="421492" cy="605361"/>
          </a:xfrm>
          <a:prstGeom prst="upArrow">
            <a:avLst/>
          </a:prstGeom>
          <a:gradFill flip="none" rotWithShape="1">
            <a:gsLst>
              <a:gs pos="0">
                <a:schemeClr val="accent1">
                  <a:lumMod val="5000"/>
                  <a:lumOff val="95000"/>
                </a:schemeClr>
              </a:gs>
              <a:gs pos="62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グラフィックス 34" descr="頭の中の脳 枠線">
            <a:extLst>
              <a:ext uri="{FF2B5EF4-FFF2-40B4-BE49-F238E27FC236}">
                <a16:creationId xmlns:a16="http://schemas.microsoft.com/office/drawing/2014/main" id="{E575CC99-59A6-0AFA-D002-C24B57CEFC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02219" y="3812337"/>
            <a:ext cx="761947" cy="761947"/>
          </a:xfrm>
          <a:prstGeom prst="rect">
            <a:avLst/>
          </a:prstGeom>
        </p:spPr>
      </p:pic>
      <p:sp>
        <p:nvSpPr>
          <p:cNvPr id="37" name="テキスト ボックス 36">
            <a:extLst>
              <a:ext uri="{FF2B5EF4-FFF2-40B4-BE49-F238E27FC236}">
                <a16:creationId xmlns:a16="http://schemas.microsoft.com/office/drawing/2014/main" id="{ECFDE6CE-AC4F-E79F-4046-C4582B54DEB6}"/>
              </a:ext>
            </a:extLst>
          </p:cNvPr>
          <p:cNvSpPr txBox="1"/>
          <p:nvPr/>
        </p:nvSpPr>
        <p:spPr>
          <a:xfrm>
            <a:off x="3516480" y="5248363"/>
            <a:ext cx="1904361" cy="369332"/>
          </a:xfrm>
          <a:prstGeom prst="rect">
            <a:avLst/>
          </a:prstGeom>
          <a:noFill/>
        </p:spPr>
        <p:txBody>
          <a:bodyPr wrap="square" rtlCol="0">
            <a:spAutoFit/>
          </a:bodyPr>
          <a:lstStyle/>
          <a:p>
            <a:r>
              <a:rPr kumimoji="1" lang="ja-JP" altLang="en-US">
                <a:solidFill>
                  <a:schemeClr val="bg2">
                    <a:lumMod val="50000"/>
                  </a:schemeClr>
                </a:solidFill>
                <a:latin typeface="Calibri" panose="020F0502020204030204" pitchFamily="34" charset="0"/>
              </a:rPr>
              <a:t>クラスタリング</a:t>
            </a:r>
            <a:endParaRPr kumimoji="1" lang="en-US" altLang="ja-JP" dirty="0">
              <a:solidFill>
                <a:schemeClr val="bg2">
                  <a:lumMod val="50000"/>
                </a:schemeClr>
              </a:solidFill>
              <a:latin typeface="Calibri" panose="020F0502020204030204" pitchFamily="34" charset="0"/>
            </a:endParaRPr>
          </a:p>
        </p:txBody>
      </p:sp>
      <p:sp>
        <p:nvSpPr>
          <p:cNvPr id="38" name="上矢印 37">
            <a:extLst>
              <a:ext uri="{FF2B5EF4-FFF2-40B4-BE49-F238E27FC236}">
                <a16:creationId xmlns:a16="http://schemas.microsoft.com/office/drawing/2014/main" id="{D7FB7395-1CF4-C4FE-461A-56FDF2EE787D}"/>
              </a:ext>
            </a:extLst>
          </p:cNvPr>
          <p:cNvSpPr/>
          <p:nvPr/>
        </p:nvSpPr>
        <p:spPr>
          <a:xfrm rot="10800000">
            <a:off x="4818288" y="3413870"/>
            <a:ext cx="1904359" cy="900068"/>
          </a:xfrm>
          <a:prstGeom prst="upArrow">
            <a:avLst/>
          </a:prstGeom>
          <a:gradFill flip="none" rotWithShape="1">
            <a:gsLst>
              <a:gs pos="100000">
                <a:srgbClr val="518ADC"/>
              </a:gs>
              <a:gs pos="0">
                <a:schemeClr val="accent1">
                  <a:lumMod val="5000"/>
                  <a:lumOff val="95000"/>
                </a:schemeClr>
              </a:gs>
              <a:gs pos="100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8351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F0F9A4DB-42D6-34CE-7BAF-4430211BBA69}"/>
              </a:ext>
            </a:extLst>
          </p:cNvPr>
          <p:cNvSpPr txBox="1"/>
          <p:nvPr/>
        </p:nvSpPr>
        <p:spPr>
          <a:xfrm>
            <a:off x="4260686" y="2595903"/>
            <a:ext cx="6620019" cy="523220"/>
          </a:xfrm>
          <a:prstGeom prst="rect">
            <a:avLst/>
          </a:prstGeom>
          <a:noFill/>
        </p:spPr>
        <p:txBody>
          <a:bodyPr wrap="square" rtlCol="0">
            <a:spAutoFit/>
          </a:bodyPr>
          <a:lstStyle/>
          <a:p>
            <a:pPr algn="ctr"/>
            <a:r>
              <a:rPr kumimoji="1" lang="ja-JP" altLang="en-US" sz="1400">
                <a:solidFill>
                  <a:srgbClr val="FF0000"/>
                </a:solidFill>
                <a:latin typeface="Calibri" panose="020F0502020204030204" pitchFamily="34" charset="0"/>
              </a:rPr>
              <a:t>さまざまなデータを時系列、正規化し</a:t>
            </a:r>
            <a:endParaRPr kumimoji="1" lang="en-US" altLang="ja-JP" sz="1400" dirty="0">
              <a:solidFill>
                <a:srgbClr val="FF0000"/>
              </a:solidFill>
              <a:latin typeface="Calibri" panose="020F0502020204030204" pitchFamily="34" charset="0"/>
            </a:endParaRPr>
          </a:p>
          <a:p>
            <a:pPr algn="ctr"/>
            <a:r>
              <a:rPr kumimoji="1" lang="ja-JP" altLang="en-US" sz="1400">
                <a:solidFill>
                  <a:srgbClr val="FF0000"/>
                </a:solidFill>
                <a:latin typeface="Calibri" panose="020F0502020204030204" pitchFamily="34" charset="0"/>
              </a:rPr>
              <a:t>直接クラスタリングを行うことが可能</a:t>
            </a:r>
            <a:endParaRPr kumimoji="1" lang="en-US" altLang="ja-JP" sz="1400" dirty="0">
              <a:solidFill>
                <a:srgbClr val="FF0000"/>
              </a:solidFill>
              <a:latin typeface="Calibri" panose="020F0502020204030204" pitchFamily="34" charset="0"/>
            </a:endParaRPr>
          </a:p>
        </p:txBody>
      </p:sp>
      <p:pic>
        <p:nvPicPr>
          <p:cNvPr id="15" name="図 14" descr="テーブル&#10;&#10;自動的に生成された説明">
            <a:extLst>
              <a:ext uri="{FF2B5EF4-FFF2-40B4-BE49-F238E27FC236}">
                <a16:creationId xmlns:a16="http://schemas.microsoft.com/office/drawing/2014/main" id="{77FF13CE-AE70-E828-8391-49A8501640E7}"/>
              </a:ext>
            </a:extLst>
          </p:cNvPr>
          <p:cNvPicPr>
            <a:picLocks noChangeAspect="1"/>
          </p:cNvPicPr>
          <p:nvPr/>
        </p:nvPicPr>
        <p:blipFill>
          <a:blip r:embed="rId2"/>
          <a:stretch>
            <a:fillRect/>
          </a:stretch>
        </p:blipFill>
        <p:spPr>
          <a:xfrm>
            <a:off x="560797" y="2463146"/>
            <a:ext cx="5285633" cy="2312464"/>
          </a:xfrm>
          <a:prstGeom prst="rect">
            <a:avLst/>
          </a:prstGeom>
          <a:ln w="25400">
            <a:solidFill>
              <a:schemeClr val="accent1"/>
            </a:solidFill>
          </a:ln>
        </p:spPr>
      </p:pic>
      <p:pic>
        <p:nvPicPr>
          <p:cNvPr id="25" name="図 24" descr="グラフィカル ユーザー インターフェイス&#10;&#10;中程度の精度で自動的に生成された説明">
            <a:extLst>
              <a:ext uri="{FF2B5EF4-FFF2-40B4-BE49-F238E27FC236}">
                <a16:creationId xmlns:a16="http://schemas.microsoft.com/office/drawing/2014/main" id="{959E001E-B7C2-32DA-213A-EC5CC754301B}"/>
              </a:ext>
            </a:extLst>
          </p:cNvPr>
          <p:cNvPicPr>
            <a:picLocks noChangeAspect="1"/>
          </p:cNvPicPr>
          <p:nvPr/>
        </p:nvPicPr>
        <p:blipFill>
          <a:blip r:embed="rId3"/>
          <a:stretch>
            <a:fillRect/>
          </a:stretch>
        </p:blipFill>
        <p:spPr>
          <a:xfrm>
            <a:off x="422774" y="5820418"/>
            <a:ext cx="7147922" cy="900281"/>
          </a:xfrm>
          <a:prstGeom prst="rect">
            <a:avLst/>
          </a:prstGeom>
          <a:ln>
            <a:solidFill>
              <a:schemeClr val="accent1"/>
            </a:solidFill>
          </a:ln>
        </p:spPr>
      </p:pic>
      <p:sp>
        <p:nvSpPr>
          <p:cNvPr id="26" name="テキスト ボックス 25">
            <a:extLst>
              <a:ext uri="{FF2B5EF4-FFF2-40B4-BE49-F238E27FC236}">
                <a16:creationId xmlns:a16="http://schemas.microsoft.com/office/drawing/2014/main" id="{A32C1CD3-3DDB-3A50-2323-BCEC0EE7C1EF}"/>
              </a:ext>
            </a:extLst>
          </p:cNvPr>
          <p:cNvSpPr txBox="1"/>
          <p:nvPr/>
        </p:nvSpPr>
        <p:spPr>
          <a:xfrm>
            <a:off x="1940812" y="5532810"/>
            <a:ext cx="4111845" cy="307777"/>
          </a:xfrm>
          <a:prstGeom prst="rect">
            <a:avLst/>
          </a:prstGeom>
          <a:noFill/>
        </p:spPr>
        <p:txBody>
          <a:bodyPr wrap="square" rtlCol="0">
            <a:spAutoFit/>
          </a:bodyPr>
          <a:lstStyle/>
          <a:p>
            <a:pPr algn="ctr"/>
            <a:r>
              <a:rPr kumimoji="1" lang="ja-JP" altLang="en-US" sz="1400">
                <a:solidFill>
                  <a:srgbClr val="518ADC"/>
                </a:solidFill>
                <a:latin typeface="Calibri" panose="020F0502020204030204" pitchFamily="34" charset="0"/>
              </a:rPr>
              <a:t>データの中の重要な指標や特徴を発見</a:t>
            </a:r>
            <a:endParaRPr kumimoji="1" lang="en-US" altLang="ja-JP" sz="1400" dirty="0">
              <a:solidFill>
                <a:srgbClr val="518ADC"/>
              </a:solidFill>
              <a:latin typeface="Calibri" panose="020F0502020204030204" pitchFamily="34" charset="0"/>
            </a:endParaRPr>
          </a:p>
        </p:txBody>
      </p:sp>
      <p:pic>
        <p:nvPicPr>
          <p:cNvPr id="6" name="図 5" descr="カレンダー&#10;&#10;自動的に生成された説明">
            <a:extLst>
              <a:ext uri="{FF2B5EF4-FFF2-40B4-BE49-F238E27FC236}">
                <a16:creationId xmlns:a16="http://schemas.microsoft.com/office/drawing/2014/main" id="{BA2B2C7B-23FC-E826-42B1-0903E7F446AA}"/>
              </a:ext>
            </a:extLst>
          </p:cNvPr>
          <p:cNvPicPr>
            <a:picLocks noChangeAspect="1"/>
          </p:cNvPicPr>
          <p:nvPr/>
        </p:nvPicPr>
        <p:blipFill>
          <a:blip r:embed="rId4"/>
          <a:stretch>
            <a:fillRect/>
          </a:stretch>
        </p:blipFill>
        <p:spPr>
          <a:xfrm>
            <a:off x="7813970" y="3429000"/>
            <a:ext cx="3749881" cy="3292806"/>
          </a:xfrm>
          <a:prstGeom prst="rect">
            <a:avLst/>
          </a:prstGeom>
        </p:spPr>
      </p:pic>
      <p:sp>
        <p:nvSpPr>
          <p:cNvPr id="7" name="テキスト ボックス 6">
            <a:extLst>
              <a:ext uri="{FF2B5EF4-FFF2-40B4-BE49-F238E27FC236}">
                <a16:creationId xmlns:a16="http://schemas.microsoft.com/office/drawing/2014/main" id="{966AD67D-1ACC-5857-CED4-2AD0256AEF7E}"/>
              </a:ext>
            </a:extLst>
          </p:cNvPr>
          <p:cNvSpPr txBox="1"/>
          <p:nvPr/>
        </p:nvSpPr>
        <p:spPr>
          <a:xfrm>
            <a:off x="8316867" y="3135807"/>
            <a:ext cx="2744085" cy="307777"/>
          </a:xfrm>
          <a:prstGeom prst="rect">
            <a:avLst/>
          </a:prstGeom>
          <a:noFill/>
        </p:spPr>
        <p:txBody>
          <a:bodyPr wrap="square" rtlCol="0">
            <a:spAutoFit/>
          </a:bodyPr>
          <a:lstStyle/>
          <a:p>
            <a:pPr algn="ctr"/>
            <a:r>
              <a:rPr kumimoji="1" lang="ja-JP" altLang="en-US" sz="1400">
                <a:solidFill>
                  <a:srgbClr val="518ADC"/>
                </a:solidFill>
                <a:latin typeface="Calibri" panose="020F0502020204030204" pitchFamily="34" charset="0"/>
              </a:rPr>
              <a:t>異なるデータの相関関係を発見</a:t>
            </a:r>
            <a:endParaRPr kumimoji="1" lang="en-US" altLang="ja-JP" sz="1400" dirty="0">
              <a:solidFill>
                <a:srgbClr val="518ADC"/>
              </a:solidFill>
              <a:latin typeface="Calibri" panose="020F0502020204030204" pitchFamily="34" charset="0"/>
            </a:endParaRPr>
          </a:p>
        </p:txBody>
      </p:sp>
      <p:sp>
        <p:nvSpPr>
          <p:cNvPr id="8" name="上矢印 7">
            <a:extLst>
              <a:ext uri="{FF2B5EF4-FFF2-40B4-BE49-F238E27FC236}">
                <a16:creationId xmlns:a16="http://schemas.microsoft.com/office/drawing/2014/main" id="{42959889-9DC9-3E8D-8DFE-2F232FDF7F0F}"/>
              </a:ext>
            </a:extLst>
          </p:cNvPr>
          <p:cNvSpPr/>
          <p:nvPr/>
        </p:nvSpPr>
        <p:spPr>
          <a:xfrm rot="10800000">
            <a:off x="3395149" y="4865554"/>
            <a:ext cx="814794" cy="678423"/>
          </a:xfrm>
          <a:prstGeom prst="upArrow">
            <a:avLst/>
          </a:prstGeom>
          <a:gradFill flip="none" rotWithShape="1">
            <a:gsLst>
              <a:gs pos="100000">
                <a:srgbClr val="518ADC"/>
              </a:gs>
              <a:gs pos="0">
                <a:schemeClr val="accent1">
                  <a:lumMod val="5000"/>
                  <a:lumOff val="95000"/>
                </a:schemeClr>
              </a:gs>
              <a:gs pos="100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2605D6E7-1EA1-AB64-8843-7BB875BE522E}"/>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教師なし学習（クラスタリング）を活用した特徴量探索</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9A865FD1-A341-2C2C-9E4E-A72A7AC17BD3}"/>
              </a:ext>
            </a:extLst>
          </p:cNvPr>
          <p:cNvSpPr txBox="1"/>
          <p:nvPr/>
        </p:nvSpPr>
        <p:spPr>
          <a:xfrm>
            <a:off x="69011" y="1204431"/>
            <a:ext cx="7229440" cy="1261884"/>
          </a:xfrm>
          <a:prstGeom prst="rect">
            <a:avLst/>
          </a:prstGeom>
          <a:noFill/>
        </p:spPr>
        <p:txBody>
          <a:bodyPr wrap="square" rtlCol="0">
            <a:spAutoFit/>
          </a:bodyPr>
          <a:lstStyle/>
          <a:p>
            <a:r>
              <a:rPr kumimoji="1" lang="ja-JP" altLang="en-US" u="sng">
                <a:solidFill>
                  <a:srgbClr val="518ADC"/>
                </a:solidFill>
                <a:latin typeface="Calibri" panose="020F0502020204030204" pitchFamily="34" charset="0"/>
              </a:rPr>
              <a:t>集められたデータを教師なし学習へ利用するメリット</a:t>
            </a:r>
            <a:endParaRPr kumimoji="1" lang="en-US" altLang="ja-JP" u="sng"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pPr marL="342900" indent="-342900">
              <a:buFont typeface="+mj-lt"/>
              <a:buAutoNum type="arabicPeriod"/>
            </a:pPr>
            <a:r>
              <a:rPr kumimoji="1" lang="ja-JP" altLang="en-US" sz="1400">
                <a:solidFill>
                  <a:schemeClr val="bg2">
                    <a:lumMod val="50000"/>
                  </a:schemeClr>
                </a:solidFill>
                <a:latin typeface="Calibri" panose="020F0502020204030204" pitchFamily="34" charset="0"/>
              </a:rPr>
              <a:t>データの中に隠れている特徴量となり得る重要な指標や特徴を発見することが可能</a:t>
            </a:r>
            <a:endParaRPr kumimoji="1" lang="en-US" altLang="ja-JP" sz="1400" dirty="0">
              <a:solidFill>
                <a:schemeClr val="bg2">
                  <a:lumMod val="50000"/>
                </a:schemeClr>
              </a:solidFill>
              <a:latin typeface="Calibri" panose="020F0502020204030204" pitchFamily="34" charset="0"/>
            </a:endParaRPr>
          </a:p>
          <a:p>
            <a:pPr marL="342900" indent="-342900">
              <a:buFont typeface="+mj-lt"/>
              <a:buAutoNum type="arabicPeriod"/>
            </a:pPr>
            <a:r>
              <a:rPr kumimoji="1" lang="ja-JP" altLang="en-US" sz="1400">
                <a:solidFill>
                  <a:schemeClr val="bg2">
                    <a:lumMod val="50000"/>
                  </a:schemeClr>
                </a:solidFill>
                <a:latin typeface="Calibri" panose="020F0502020204030204" pitchFamily="34" charset="0"/>
              </a:rPr>
              <a:t>異なるデータの相関関係の有無を発見することが可能</a:t>
            </a:r>
            <a:endParaRPr kumimoji="1" lang="en-US" altLang="ja-JP" sz="1400" dirty="0">
              <a:solidFill>
                <a:schemeClr val="bg2">
                  <a:lumMod val="50000"/>
                </a:schemeClr>
              </a:solidFill>
              <a:latin typeface="Calibri" panose="020F0502020204030204" pitchFamily="34" charset="0"/>
            </a:endParaRPr>
          </a:p>
          <a:p>
            <a:r>
              <a:rPr kumimoji="1" lang="ja-JP" altLang="en-US" sz="1400" b="1">
                <a:solidFill>
                  <a:srgbClr val="518ADC"/>
                </a:solidFill>
                <a:latin typeface="Calibri" panose="020F0502020204030204" pitchFamily="34" charset="0"/>
              </a:rPr>
              <a:t>これらの知見をもとに特徴量設計に役立てることが可能</a:t>
            </a:r>
            <a:endParaRPr kumimoji="1" lang="en-US" altLang="ja-JP" sz="1400" b="1" dirty="0">
              <a:solidFill>
                <a:srgbClr val="518ADC"/>
              </a:solidFill>
              <a:latin typeface="Calibri" panose="020F0502020204030204" pitchFamily="34" charset="0"/>
            </a:endParaRPr>
          </a:p>
        </p:txBody>
      </p:sp>
      <p:sp>
        <p:nvSpPr>
          <p:cNvPr id="5" name="上矢印 4">
            <a:extLst>
              <a:ext uri="{FF2B5EF4-FFF2-40B4-BE49-F238E27FC236}">
                <a16:creationId xmlns:a16="http://schemas.microsoft.com/office/drawing/2014/main" id="{5D2A68C4-C399-BA8B-DC4E-47B2C3AC40A2}"/>
              </a:ext>
            </a:extLst>
          </p:cNvPr>
          <p:cNvSpPr/>
          <p:nvPr/>
        </p:nvSpPr>
        <p:spPr>
          <a:xfrm rot="5400000">
            <a:off x="6518047" y="3837969"/>
            <a:ext cx="814794" cy="1290502"/>
          </a:xfrm>
          <a:prstGeom prst="upArrow">
            <a:avLst/>
          </a:prstGeom>
          <a:gradFill flip="none" rotWithShape="1">
            <a:gsLst>
              <a:gs pos="100000">
                <a:srgbClr val="518ADC"/>
              </a:gs>
              <a:gs pos="0">
                <a:schemeClr val="accent1">
                  <a:lumMod val="5000"/>
                  <a:lumOff val="95000"/>
                </a:schemeClr>
              </a:gs>
              <a:gs pos="100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2196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2605D6E7-1EA1-AB64-8843-7BB875BE522E}"/>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教師なし学習（クラスタリング）を活用した特徴量探索</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9A865FD1-A341-2C2C-9E4E-A72A7AC17BD3}"/>
              </a:ext>
            </a:extLst>
          </p:cNvPr>
          <p:cNvSpPr txBox="1"/>
          <p:nvPr/>
        </p:nvSpPr>
        <p:spPr>
          <a:xfrm>
            <a:off x="114836" y="1189514"/>
            <a:ext cx="7229440" cy="369332"/>
          </a:xfrm>
          <a:prstGeom prst="rect">
            <a:avLst/>
          </a:prstGeom>
          <a:noFill/>
        </p:spPr>
        <p:txBody>
          <a:bodyPr wrap="square" rtlCol="0">
            <a:spAutoFit/>
          </a:bodyPr>
          <a:lstStyle/>
          <a:p>
            <a:r>
              <a:rPr kumimoji="1" lang="ja-JP" altLang="en-US" u="sng">
                <a:solidFill>
                  <a:srgbClr val="518ADC"/>
                </a:solidFill>
                <a:latin typeface="Calibri" panose="020F0502020204030204" pitchFamily="34" charset="0"/>
              </a:rPr>
              <a:t>データを教師なし学習で利用するための留意点</a:t>
            </a:r>
            <a:endParaRPr kumimoji="1" lang="en-US" altLang="ja-JP" u="sng"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AD9854FE-DD0A-A1BC-BA2E-50CC467780B2}"/>
              </a:ext>
            </a:extLst>
          </p:cNvPr>
          <p:cNvSpPr txBox="1"/>
          <p:nvPr/>
        </p:nvSpPr>
        <p:spPr>
          <a:xfrm>
            <a:off x="310551" y="1655128"/>
            <a:ext cx="11386868" cy="507831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b="1">
                <a:solidFill>
                  <a:srgbClr val="518ADC"/>
                </a:solidFill>
                <a:latin typeface="Calibri" panose="020F0502020204030204" pitchFamily="34" charset="0"/>
              </a:rPr>
              <a:t>データの正規化</a:t>
            </a:r>
            <a:endParaRPr kumimoji="1" lang="en-US" altLang="ja-JP" sz="16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chemeClr val="bg2">
                    <a:lumMod val="50000"/>
                  </a:schemeClr>
                </a:solidFill>
                <a:latin typeface="Calibri" panose="020F0502020204030204" pitchFamily="34" charset="0"/>
              </a:rPr>
              <a:t>特に通信装置から生成されるパフォーマンスカウンタ（</a:t>
            </a:r>
            <a:r>
              <a:rPr kumimoji="1" lang="en-US" altLang="ja-JP" sz="1400" dirty="0">
                <a:solidFill>
                  <a:schemeClr val="bg2">
                    <a:lumMod val="50000"/>
                  </a:schemeClr>
                </a:solidFill>
                <a:latin typeface="Calibri" panose="020F0502020204030204" pitchFamily="34" charset="0"/>
              </a:rPr>
              <a:t>PM)</a:t>
            </a:r>
            <a:r>
              <a:rPr kumimoji="1" lang="ja-JP" altLang="en-US" sz="1400">
                <a:solidFill>
                  <a:schemeClr val="bg2">
                    <a:lumMod val="50000"/>
                  </a:schemeClr>
                </a:solidFill>
                <a:latin typeface="Calibri" panose="020F0502020204030204" pitchFamily="34" charset="0"/>
              </a:rPr>
              <a:t>に関するデータは、クラスタリングに活用する際にそのままの値であるとノイズとなりクラスタリングの結果に影響を及ぼす可能性があります。</a:t>
            </a:r>
            <a:endParaRPr kumimoji="1" lang="en-US" altLang="ja-JP" sz="1400" dirty="0">
              <a:solidFill>
                <a:schemeClr val="bg2">
                  <a:lumMod val="50000"/>
                </a:schemeClr>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例）</a:t>
            </a:r>
            <a:r>
              <a:rPr kumimoji="1" lang="en-US" altLang="ja-JP" sz="1400" dirty="0" err="1">
                <a:solidFill>
                  <a:srgbClr val="518ADC"/>
                </a:solidFill>
                <a:latin typeface="Calibri" panose="020F0502020204030204" pitchFamily="34" charset="0"/>
              </a:rPr>
              <a:t>drop_counter</a:t>
            </a:r>
            <a:r>
              <a:rPr kumimoji="1" lang="en-US" altLang="ja-JP" sz="1400" dirty="0">
                <a:solidFill>
                  <a:srgbClr val="518ADC"/>
                </a:solidFill>
                <a:latin typeface="Calibri" panose="020F0502020204030204" pitchFamily="34" charset="0"/>
              </a:rPr>
              <a:t> = 10</a:t>
            </a:r>
          </a:p>
          <a:p>
            <a:r>
              <a:rPr kumimoji="1" lang="en-US" altLang="ja-JP" sz="1400" dirty="0">
                <a:solidFill>
                  <a:srgbClr val="518ADC"/>
                </a:solidFill>
                <a:latin typeface="Calibri" panose="020F0502020204030204" pitchFamily="34" charset="0"/>
              </a:rPr>
              <a:t> </a:t>
            </a:r>
          </a:p>
          <a:p>
            <a:endParaRPr kumimoji="1" lang="en-US" altLang="ja-JP" sz="1400" dirty="0">
              <a:solidFill>
                <a:srgbClr val="518ADC"/>
              </a:solidFill>
              <a:latin typeface="Calibri" panose="020F0502020204030204" pitchFamily="34" charset="0"/>
            </a:endParaRPr>
          </a:p>
          <a:p>
            <a:r>
              <a:rPr kumimoji="1" lang="ja-JP" altLang="en-US" sz="1400">
                <a:solidFill>
                  <a:schemeClr val="bg2">
                    <a:lumMod val="50000"/>
                  </a:schemeClr>
                </a:solidFill>
                <a:latin typeface="Calibri" panose="020F0502020204030204" pitchFamily="34" charset="0"/>
              </a:rPr>
              <a:t>このカウンタの値（絶対値）からは値が大きいもの（許容範囲外）なのか小さいもの（許容範囲）なのか判断することができません。</a:t>
            </a:r>
            <a:endParaRPr kumimoji="1" lang="en-US" altLang="ja-JP" sz="1400" dirty="0">
              <a:solidFill>
                <a:schemeClr val="bg2">
                  <a:lumMod val="50000"/>
                </a:schemeClr>
              </a:solidFill>
              <a:latin typeface="Calibri" panose="020F0502020204030204" pitchFamily="34" charset="0"/>
            </a:endParaRPr>
          </a:p>
          <a:p>
            <a:endParaRPr kumimoji="1" lang="en-US" altLang="ja-JP" sz="1400" dirty="0">
              <a:solidFill>
                <a:schemeClr val="bg2">
                  <a:lumMod val="50000"/>
                </a:schemeClr>
              </a:solidFill>
              <a:latin typeface="Calibri" panose="020F0502020204030204" pitchFamily="34" charset="0"/>
            </a:endParaRPr>
          </a:p>
          <a:p>
            <a:r>
              <a:rPr kumimoji="1" lang="ja-JP" altLang="en-US" sz="1400">
                <a:solidFill>
                  <a:schemeClr val="bg2">
                    <a:lumMod val="50000"/>
                  </a:schemeClr>
                </a:solidFill>
                <a:latin typeface="Calibri" panose="020F0502020204030204" pitchFamily="34" charset="0"/>
              </a:rPr>
              <a:t>この値をより意味を持つデータとしてクラスタリングへ利用するために、装置から取得できる他のカウンタ値（例：コネクション数）と組み合わせて正規化することで、より意味のあるクラスタリングの入力データとして活用することができます。</a:t>
            </a:r>
            <a:endParaRPr kumimoji="1" lang="en-US" altLang="ja-JP" sz="1400" dirty="0">
              <a:solidFill>
                <a:schemeClr val="bg2">
                  <a:lumMod val="50000"/>
                </a:schemeClr>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装置</a:t>
            </a:r>
            <a:r>
              <a:rPr kumimoji="1" lang="en-US" altLang="ja-JP" sz="1400" dirty="0">
                <a:solidFill>
                  <a:srgbClr val="518ADC"/>
                </a:solidFill>
                <a:latin typeface="Calibri" panose="020F0502020204030204" pitchFamily="34" charset="0"/>
              </a:rPr>
              <a:t>A : 100</a:t>
            </a:r>
            <a:r>
              <a:rPr kumimoji="1" lang="ja-JP" altLang="en-US" sz="1400">
                <a:solidFill>
                  <a:srgbClr val="518ADC"/>
                </a:solidFill>
                <a:latin typeface="Calibri" panose="020F0502020204030204" pitchFamily="34" charset="0"/>
              </a:rPr>
              <a:t>コネクション</a:t>
            </a:r>
            <a:r>
              <a:rPr kumimoji="1" lang="en-US" altLang="ja-JP" sz="1400" dirty="0">
                <a:solidFill>
                  <a:srgbClr val="518ADC"/>
                </a:solidFill>
                <a:latin typeface="Calibri" panose="020F0502020204030204" pitchFamily="34" charset="0"/>
              </a:rPr>
              <a:t>   -&gt; 10 / 100 conn    -&gt;   </a:t>
            </a:r>
            <a:r>
              <a:rPr kumimoji="1" lang="en-US" altLang="ja-JP" sz="1400" b="1" dirty="0">
                <a:solidFill>
                  <a:srgbClr val="FF0000"/>
                </a:solidFill>
                <a:latin typeface="Calibri" panose="020F0502020204030204" pitchFamily="34" charset="0"/>
              </a:rPr>
              <a:t>0.1</a:t>
            </a:r>
          </a:p>
          <a:p>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装置</a:t>
            </a:r>
            <a:r>
              <a:rPr kumimoji="1" lang="en-US" altLang="ja-JP" sz="1400" dirty="0">
                <a:solidFill>
                  <a:srgbClr val="518ADC"/>
                </a:solidFill>
                <a:latin typeface="Calibri" panose="020F0502020204030204" pitchFamily="34" charset="0"/>
              </a:rPr>
              <a:t>B : 1000</a:t>
            </a:r>
            <a:r>
              <a:rPr kumimoji="1" lang="ja-JP" altLang="en-US" sz="1400">
                <a:solidFill>
                  <a:srgbClr val="518ADC"/>
                </a:solidFill>
                <a:latin typeface="Calibri" panose="020F0502020204030204" pitchFamily="34" charset="0"/>
              </a:rPr>
              <a:t>コネクション</a:t>
            </a:r>
            <a:r>
              <a:rPr kumimoji="1" lang="en-US" altLang="ja-JP" sz="1400" dirty="0">
                <a:solidFill>
                  <a:srgbClr val="518ADC"/>
                </a:solidFill>
                <a:latin typeface="Calibri" panose="020F0502020204030204" pitchFamily="34" charset="0"/>
              </a:rPr>
              <a:t> -&gt; 10 / 1000 conn  -&gt; </a:t>
            </a:r>
            <a:r>
              <a:rPr kumimoji="1" lang="en-US" altLang="ja-JP" sz="1400" b="1" dirty="0">
                <a:solidFill>
                  <a:srgbClr val="FF0000"/>
                </a:solidFill>
                <a:latin typeface="Calibri" panose="020F0502020204030204" pitchFamily="34" charset="0"/>
              </a:rPr>
              <a:t>0.01</a:t>
            </a:r>
          </a:p>
          <a:p>
            <a:endParaRPr kumimoji="1" lang="en-US" altLang="ja-JP" sz="1600" b="1" dirty="0">
              <a:solidFill>
                <a:srgbClr val="FF0000"/>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p:txBody>
      </p:sp>
      <p:cxnSp>
        <p:nvCxnSpPr>
          <p:cNvPr id="10" name="直線コネクタ 9">
            <a:extLst>
              <a:ext uri="{FF2B5EF4-FFF2-40B4-BE49-F238E27FC236}">
                <a16:creationId xmlns:a16="http://schemas.microsoft.com/office/drawing/2014/main" id="{865F3EC6-3E7E-95EA-A0AC-AF0BB1382E3E}"/>
              </a:ext>
            </a:extLst>
          </p:cNvPr>
          <p:cNvCxnSpPr/>
          <p:nvPr/>
        </p:nvCxnSpPr>
        <p:spPr>
          <a:xfrm>
            <a:off x="595224" y="3021940"/>
            <a:ext cx="1216324" cy="0"/>
          </a:xfrm>
          <a:prstGeom prst="line">
            <a:avLst/>
          </a:prstGeom>
          <a:ln w="38100">
            <a:solidFill>
              <a:srgbClr val="92D050"/>
            </a:solidFill>
          </a:ln>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4410019E-8131-33F7-7CCB-2B592CD54647}"/>
              </a:ext>
            </a:extLst>
          </p:cNvPr>
          <p:cNvSpPr txBox="1"/>
          <p:nvPr/>
        </p:nvSpPr>
        <p:spPr>
          <a:xfrm>
            <a:off x="690114" y="3026255"/>
            <a:ext cx="1121434" cy="307777"/>
          </a:xfrm>
          <a:prstGeom prst="rect">
            <a:avLst/>
          </a:prstGeom>
          <a:noFill/>
        </p:spPr>
        <p:txBody>
          <a:bodyPr wrap="square" rtlCol="0">
            <a:spAutoFit/>
          </a:bodyPr>
          <a:lstStyle/>
          <a:p>
            <a:r>
              <a:rPr kumimoji="1" lang="ja-JP" altLang="en-US" sz="1400">
                <a:solidFill>
                  <a:srgbClr val="92D050"/>
                </a:solidFill>
              </a:rPr>
              <a:t>カウンタ名</a:t>
            </a:r>
          </a:p>
        </p:txBody>
      </p:sp>
      <p:cxnSp>
        <p:nvCxnSpPr>
          <p:cNvPr id="13" name="直線コネクタ 12">
            <a:extLst>
              <a:ext uri="{FF2B5EF4-FFF2-40B4-BE49-F238E27FC236}">
                <a16:creationId xmlns:a16="http://schemas.microsoft.com/office/drawing/2014/main" id="{25DE51F1-25E1-61BF-DF62-02FC2BD2BF73}"/>
              </a:ext>
            </a:extLst>
          </p:cNvPr>
          <p:cNvCxnSpPr>
            <a:cxnSpLocks/>
          </p:cNvCxnSpPr>
          <p:nvPr/>
        </p:nvCxnSpPr>
        <p:spPr>
          <a:xfrm>
            <a:off x="1897816" y="3017988"/>
            <a:ext cx="253041"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sp>
        <p:nvSpPr>
          <p:cNvPr id="16" name="テキスト ボックス 15">
            <a:extLst>
              <a:ext uri="{FF2B5EF4-FFF2-40B4-BE49-F238E27FC236}">
                <a16:creationId xmlns:a16="http://schemas.microsoft.com/office/drawing/2014/main" id="{344D0006-77E8-857F-5E00-9818EDFBDE61}"/>
              </a:ext>
            </a:extLst>
          </p:cNvPr>
          <p:cNvSpPr txBox="1"/>
          <p:nvPr/>
        </p:nvSpPr>
        <p:spPr>
          <a:xfrm>
            <a:off x="1846055" y="3017988"/>
            <a:ext cx="465827" cy="307777"/>
          </a:xfrm>
          <a:prstGeom prst="rect">
            <a:avLst/>
          </a:prstGeom>
          <a:noFill/>
        </p:spPr>
        <p:txBody>
          <a:bodyPr wrap="square" rtlCol="0">
            <a:spAutoFit/>
          </a:bodyPr>
          <a:lstStyle/>
          <a:p>
            <a:r>
              <a:rPr kumimoji="1" lang="ja-JP" altLang="en-US" sz="1400">
                <a:solidFill>
                  <a:srgbClr val="FF0000"/>
                </a:solidFill>
              </a:rPr>
              <a:t>値</a:t>
            </a:r>
          </a:p>
        </p:txBody>
      </p:sp>
    </p:spTree>
    <p:extLst>
      <p:ext uri="{BB962C8B-B14F-4D97-AF65-F5344CB8AC3E}">
        <p14:creationId xmlns:p14="http://schemas.microsoft.com/office/powerpoint/2010/main" val="3966750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2605D6E7-1EA1-AB64-8843-7BB875BE522E}"/>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教師なし学習（クラスタリング）を活用した特徴量探索</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9A865FD1-A341-2C2C-9E4E-A72A7AC17BD3}"/>
              </a:ext>
            </a:extLst>
          </p:cNvPr>
          <p:cNvSpPr txBox="1"/>
          <p:nvPr/>
        </p:nvSpPr>
        <p:spPr>
          <a:xfrm>
            <a:off x="114836" y="1189514"/>
            <a:ext cx="7229440" cy="369332"/>
          </a:xfrm>
          <a:prstGeom prst="rect">
            <a:avLst/>
          </a:prstGeom>
          <a:noFill/>
        </p:spPr>
        <p:txBody>
          <a:bodyPr wrap="square" rtlCol="0">
            <a:spAutoFit/>
          </a:bodyPr>
          <a:lstStyle/>
          <a:p>
            <a:r>
              <a:rPr kumimoji="1" lang="ja-JP" altLang="en-US" u="sng">
                <a:solidFill>
                  <a:srgbClr val="518ADC"/>
                </a:solidFill>
                <a:latin typeface="Calibri" panose="020F0502020204030204" pitchFamily="34" charset="0"/>
              </a:rPr>
              <a:t>データを教師なし学習で利用するための留意点</a:t>
            </a:r>
            <a:endParaRPr kumimoji="1" lang="en-US" altLang="ja-JP" u="sng"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AD9854FE-DD0A-A1BC-BA2E-50CC467780B2}"/>
              </a:ext>
            </a:extLst>
          </p:cNvPr>
          <p:cNvSpPr txBox="1"/>
          <p:nvPr/>
        </p:nvSpPr>
        <p:spPr>
          <a:xfrm>
            <a:off x="185489" y="1536174"/>
            <a:ext cx="10972800" cy="3785652"/>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b="1">
                <a:solidFill>
                  <a:srgbClr val="518ADC"/>
                </a:solidFill>
                <a:latin typeface="Calibri" panose="020F0502020204030204" pitchFamily="34" charset="0"/>
              </a:rPr>
              <a:t>ハイパーパタメータ</a:t>
            </a:r>
            <a:endParaRPr kumimoji="1" lang="en-US" altLang="ja-JP" sz="1600" b="1" dirty="0">
              <a:solidFill>
                <a:srgbClr val="518ADC"/>
              </a:solidFill>
              <a:latin typeface="Calibri" panose="020F0502020204030204" pitchFamily="34" charset="0"/>
            </a:endParaRPr>
          </a:p>
          <a:p>
            <a:endParaRPr kumimoji="1" lang="en-US" altLang="ja-JP" sz="1600" dirty="0">
              <a:solidFill>
                <a:srgbClr val="FF0000"/>
              </a:solidFill>
              <a:latin typeface="Calibri" panose="020F0502020204030204" pitchFamily="34" charset="0"/>
            </a:endParaRPr>
          </a:p>
          <a:p>
            <a:r>
              <a:rPr kumimoji="1" lang="ja-JP" altLang="en-US" sz="1400">
                <a:solidFill>
                  <a:schemeClr val="bg2">
                    <a:lumMod val="50000"/>
                  </a:schemeClr>
                </a:solidFill>
                <a:latin typeface="Calibri" panose="020F0502020204030204" pitchFamily="34" charset="0"/>
              </a:rPr>
              <a:t>クラスタリングを実行する際にはハイパーパラメータと呼ばれるパラメータの設定を行います。</a:t>
            </a:r>
            <a:endParaRPr kumimoji="1" lang="en-US" altLang="ja-JP" sz="1400" dirty="0">
              <a:solidFill>
                <a:schemeClr val="bg2">
                  <a:lumMod val="50000"/>
                </a:schemeClr>
              </a:solidFill>
              <a:latin typeface="Calibri" panose="020F0502020204030204" pitchFamily="34" charset="0"/>
            </a:endParaRPr>
          </a:p>
          <a:p>
            <a:endParaRPr kumimoji="1" lang="en-US" altLang="ja-JP" sz="1400" dirty="0">
              <a:solidFill>
                <a:schemeClr val="bg2">
                  <a:lumMod val="50000"/>
                </a:schemeClr>
              </a:solidFill>
              <a:latin typeface="Calibri" panose="020F0502020204030204" pitchFamily="34" charset="0"/>
            </a:endParaRPr>
          </a:p>
          <a:p>
            <a:r>
              <a:rPr kumimoji="1" lang="en-US" altLang="ja-JP" sz="1400" dirty="0">
                <a:solidFill>
                  <a:schemeClr val="bg2">
                    <a:lumMod val="50000"/>
                  </a:schemeClr>
                </a:solidFill>
                <a:latin typeface="Calibri" panose="020F0502020204030204" pitchFamily="34" charset="0"/>
              </a:rPr>
              <a:t>K</a:t>
            </a:r>
            <a:r>
              <a:rPr kumimoji="1" lang="ja-JP" altLang="en-US" sz="1400">
                <a:solidFill>
                  <a:schemeClr val="bg2">
                    <a:lumMod val="50000"/>
                  </a:schemeClr>
                </a:solidFill>
                <a:latin typeface="Calibri" panose="020F0502020204030204" pitchFamily="34" charset="0"/>
              </a:rPr>
              <a:t>平均法</a:t>
            </a:r>
            <a:r>
              <a:rPr kumimoji="1" lang="en-US" altLang="ja-JP" sz="1400" dirty="0">
                <a:solidFill>
                  <a:schemeClr val="bg2">
                    <a:lumMod val="50000"/>
                  </a:schemeClr>
                </a:solidFill>
                <a:latin typeface="Calibri" panose="020F0502020204030204" pitchFamily="34" charset="0"/>
              </a:rPr>
              <a:t>(K-Means)</a:t>
            </a:r>
            <a:r>
              <a:rPr kumimoji="1" lang="ja-JP" altLang="en-US" sz="1400">
                <a:solidFill>
                  <a:schemeClr val="bg2">
                    <a:lumMod val="50000"/>
                  </a:schemeClr>
                </a:solidFill>
                <a:latin typeface="Calibri" panose="020F0502020204030204" pitchFamily="34" charset="0"/>
              </a:rPr>
              <a:t>を例にとると、最も重要なパラメータとして</a:t>
            </a:r>
            <a:r>
              <a:rPr kumimoji="1" lang="en-US" altLang="ja-JP" sz="1400" dirty="0">
                <a:solidFill>
                  <a:schemeClr val="bg2">
                    <a:lumMod val="50000"/>
                  </a:schemeClr>
                </a:solidFill>
                <a:latin typeface="Calibri" panose="020F0502020204030204" pitchFamily="34" charset="0"/>
              </a:rPr>
              <a:t> k</a:t>
            </a:r>
            <a:r>
              <a:rPr kumimoji="1" lang="ja-JP" altLang="en-US" sz="1400">
                <a:solidFill>
                  <a:schemeClr val="bg2">
                    <a:lumMod val="50000"/>
                  </a:schemeClr>
                </a:solidFill>
                <a:latin typeface="Calibri" panose="020F0502020204030204" pitchFamily="34" charset="0"/>
              </a:rPr>
              <a:t>（分類したいクラスタの数）を定義する必要があります。</a:t>
            </a:r>
            <a:endParaRPr kumimoji="1" lang="en-US" altLang="ja-JP" sz="1400" dirty="0">
              <a:solidFill>
                <a:schemeClr val="bg2">
                  <a:lumMod val="50000"/>
                </a:schemeClr>
              </a:solidFill>
              <a:latin typeface="Calibri" panose="020F0502020204030204" pitchFamily="34" charset="0"/>
            </a:endParaRPr>
          </a:p>
          <a:p>
            <a:r>
              <a:rPr kumimoji="1" lang="ja-JP" altLang="en-US" sz="1400">
                <a:solidFill>
                  <a:schemeClr val="bg2">
                    <a:lumMod val="50000"/>
                  </a:schemeClr>
                </a:solidFill>
                <a:latin typeface="Calibri" panose="020F0502020204030204" pitchFamily="34" charset="0"/>
              </a:rPr>
              <a:t>この値については、基本的な考え方は</a:t>
            </a:r>
            <a:r>
              <a:rPr kumimoji="1" lang="ja-JP" altLang="en-US" sz="1400" b="1">
                <a:solidFill>
                  <a:srgbClr val="518ADC"/>
                </a:solidFill>
                <a:latin typeface="Calibri" panose="020F0502020204030204" pitchFamily="34" charset="0"/>
              </a:rPr>
              <a:t>「最初は大きな数から分類を進め徐々に少なくしていく」</a:t>
            </a:r>
            <a:r>
              <a:rPr kumimoji="1" lang="ja-JP" altLang="en-US" sz="1400">
                <a:solidFill>
                  <a:schemeClr val="bg2">
                    <a:lumMod val="50000"/>
                  </a:schemeClr>
                </a:solidFill>
                <a:latin typeface="Calibri" panose="020F0502020204030204" pitchFamily="34" charset="0"/>
              </a:rPr>
              <a:t>となります。</a:t>
            </a:r>
            <a:endParaRPr kumimoji="1" lang="en-US" altLang="ja-JP" sz="1400" dirty="0">
              <a:solidFill>
                <a:schemeClr val="bg2">
                  <a:lumMod val="50000"/>
                </a:schemeClr>
              </a:solidFill>
              <a:latin typeface="Calibri" panose="020F0502020204030204" pitchFamily="34" charset="0"/>
            </a:endParaRPr>
          </a:p>
          <a:p>
            <a:endParaRPr kumimoji="1" lang="en-US" altLang="ja-JP" sz="1400" dirty="0">
              <a:solidFill>
                <a:schemeClr val="bg2">
                  <a:lumMod val="50000"/>
                </a:schemeClr>
              </a:solidFill>
              <a:latin typeface="Calibri" panose="020F0502020204030204" pitchFamily="34" charset="0"/>
            </a:endParaRPr>
          </a:p>
          <a:p>
            <a:r>
              <a:rPr kumimoji="1" lang="ja-JP" altLang="en-US" sz="1400" b="1">
                <a:solidFill>
                  <a:schemeClr val="bg2">
                    <a:lumMod val="50000"/>
                  </a:schemeClr>
                </a:solidFill>
                <a:latin typeface="Calibri" panose="020F0502020204030204" pitchFamily="34" charset="0"/>
              </a:rPr>
              <a:t>予め答え（ラベル）がわかっているデータを用いて</a:t>
            </a:r>
            <a:r>
              <a:rPr kumimoji="1" lang="en-US" altLang="ja-JP" sz="1400" b="1" dirty="0">
                <a:solidFill>
                  <a:schemeClr val="bg2">
                    <a:lumMod val="50000"/>
                  </a:schemeClr>
                </a:solidFill>
                <a:latin typeface="Calibri" panose="020F0502020204030204" pitchFamily="34" charset="0"/>
              </a:rPr>
              <a:t>K-Means</a:t>
            </a:r>
            <a:r>
              <a:rPr kumimoji="1" lang="ja-JP" altLang="en-US" sz="1400" b="1">
                <a:solidFill>
                  <a:schemeClr val="bg2">
                    <a:lumMod val="50000"/>
                  </a:schemeClr>
                </a:solidFill>
                <a:latin typeface="Calibri" panose="020F0502020204030204" pitchFamily="34" charset="0"/>
              </a:rPr>
              <a:t>を行う場合、</a:t>
            </a:r>
            <a:r>
              <a:rPr kumimoji="1" lang="en-US" altLang="ja-JP" sz="1400" b="1" dirty="0">
                <a:solidFill>
                  <a:schemeClr val="bg2">
                    <a:lumMod val="50000"/>
                  </a:schemeClr>
                </a:solidFill>
                <a:latin typeface="Calibri" panose="020F0502020204030204" pitchFamily="34" charset="0"/>
              </a:rPr>
              <a:t>k</a:t>
            </a:r>
            <a:r>
              <a:rPr kumimoji="1" lang="ja-JP" altLang="en-US" sz="1400" b="1">
                <a:solidFill>
                  <a:schemeClr val="bg2">
                    <a:lumMod val="50000"/>
                  </a:schemeClr>
                </a:solidFill>
                <a:latin typeface="Calibri" panose="020F0502020204030204" pitchFamily="34" charset="0"/>
              </a:rPr>
              <a:t>の値は答えの数の</a:t>
            </a:r>
            <a:r>
              <a:rPr kumimoji="1" lang="ja-JP" altLang="en-US" sz="1400" b="1">
                <a:solidFill>
                  <a:srgbClr val="518ADC"/>
                </a:solidFill>
                <a:latin typeface="Calibri" panose="020F0502020204030204" pitchFamily="34" charset="0"/>
              </a:rPr>
              <a:t>２倍</a:t>
            </a:r>
            <a:r>
              <a:rPr kumimoji="1" lang="ja-JP" altLang="en-US" sz="1400" b="1">
                <a:solidFill>
                  <a:schemeClr val="bg2">
                    <a:lumMod val="50000"/>
                  </a:schemeClr>
                </a:solidFill>
                <a:latin typeface="Calibri" panose="020F0502020204030204" pitchFamily="34" charset="0"/>
              </a:rPr>
              <a:t>から始めることを推奨致します。</a:t>
            </a:r>
            <a:endParaRPr kumimoji="1" lang="en-US" altLang="ja-JP" sz="1400" b="1" dirty="0">
              <a:solidFill>
                <a:schemeClr val="bg2">
                  <a:lumMod val="50000"/>
                </a:schemeClr>
              </a:solidFill>
              <a:latin typeface="Calibri" panose="020F0502020204030204" pitchFamily="34" charset="0"/>
            </a:endParaRPr>
          </a:p>
          <a:p>
            <a:r>
              <a:rPr kumimoji="1" lang="ja-JP" altLang="en-US" sz="1400" b="1">
                <a:solidFill>
                  <a:schemeClr val="bg2">
                    <a:lumMod val="50000"/>
                  </a:schemeClr>
                </a:solidFill>
                <a:latin typeface="Calibri" panose="020F0502020204030204" pitchFamily="34" charset="0"/>
              </a:rPr>
              <a:t>答えがわからないデータを用いる場合は、</a:t>
            </a:r>
            <a:r>
              <a:rPr kumimoji="1" lang="en-US" altLang="ja-JP" sz="1400" b="1" dirty="0">
                <a:solidFill>
                  <a:schemeClr val="bg2">
                    <a:lumMod val="50000"/>
                  </a:schemeClr>
                </a:solidFill>
                <a:latin typeface="Calibri" panose="020F0502020204030204" pitchFamily="34" charset="0"/>
              </a:rPr>
              <a:t>k</a:t>
            </a:r>
            <a:r>
              <a:rPr kumimoji="1" lang="ja-JP" altLang="en-US" sz="1400" b="1">
                <a:solidFill>
                  <a:schemeClr val="bg2">
                    <a:lumMod val="50000"/>
                  </a:schemeClr>
                </a:solidFill>
                <a:latin typeface="Calibri" panose="020F0502020204030204" pitchFamily="34" charset="0"/>
              </a:rPr>
              <a:t>の値を</a:t>
            </a:r>
            <a:r>
              <a:rPr kumimoji="1" lang="en-US" altLang="ja-JP" sz="1400" b="1" dirty="0">
                <a:solidFill>
                  <a:srgbClr val="518ADC"/>
                </a:solidFill>
                <a:latin typeface="Calibri" panose="020F0502020204030204" pitchFamily="34" charset="0"/>
              </a:rPr>
              <a:t>100</a:t>
            </a:r>
            <a:r>
              <a:rPr kumimoji="1" lang="ja-JP" altLang="en-US" sz="1400" b="1">
                <a:solidFill>
                  <a:schemeClr val="bg2">
                    <a:lumMod val="50000"/>
                  </a:schemeClr>
                </a:solidFill>
                <a:latin typeface="Calibri" panose="020F0502020204030204" pitchFamily="34" charset="0"/>
              </a:rPr>
              <a:t>から始め、結果を確認しながら徐々に少なくしていく手法を推奨致します。</a:t>
            </a:r>
            <a:endParaRPr kumimoji="1" lang="en-US" altLang="ja-JP" sz="1400" b="1" dirty="0">
              <a:solidFill>
                <a:schemeClr val="bg2">
                  <a:lumMod val="50000"/>
                </a:schemeClr>
              </a:solidFill>
              <a:latin typeface="Calibri" panose="020F0502020204030204" pitchFamily="34" charset="0"/>
            </a:endParaRPr>
          </a:p>
          <a:p>
            <a:r>
              <a:rPr kumimoji="1" lang="en-US" altLang="ja-JP" sz="1400" dirty="0">
                <a:solidFill>
                  <a:schemeClr val="bg2">
                    <a:lumMod val="50000"/>
                  </a:schemeClr>
                </a:solidFill>
                <a:latin typeface="Calibri" panose="020F0502020204030204" pitchFamily="34" charset="0"/>
              </a:rPr>
              <a:t>K</a:t>
            </a:r>
            <a:r>
              <a:rPr kumimoji="1" lang="ja-JP" altLang="en-US" sz="1400">
                <a:solidFill>
                  <a:schemeClr val="bg2">
                    <a:lumMod val="50000"/>
                  </a:schemeClr>
                </a:solidFill>
                <a:latin typeface="Calibri" panose="020F0502020204030204" pitchFamily="34" charset="0"/>
              </a:rPr>
              <a:t>の値を大きくとることで、</a:t>
            </a:r>
            <a:r>
              <a:rPr kumimoji="1" lang="en-US" altLang="ja-JP" sz="1400" dirty="0">
                <a:solidFill>
                  <a:schemeClr val="bg2">
                    <a:lumMod val="50000"/>
                  </a:schemeClr>
                </a:solidFill>
                <a:latin typeface="Calibri" panose="020F0502020204030204" pitchFamily="34" charset="0"/>
              </a:rPr>
              <a:t>k</a:t>
            </a:r>
            <a:r>
              <a:rPr kumimoji="1" lang="ja-JP" altLang="en-US" sz="1400">
                <a:solidFill>
                  <a:schemeClr val="bg2">
                    <a:lumMod val="50000"/>
                  </a:schemeClr>
                </a:solidFill>
                <a:latin typeface="Calibri" panose="020F0502020204030204" pitchFamily="34" charset="0"/>
              </a:rPr>
              <a:t>の円を小さく沢山とることができ、満遍なくデータをカバーしてクラスタリングすることができます。</a:t>
            </a:r>
            <a:endParaRPr kumimoji="1" lang="en-US" altLang="ja-JP" sz="1400" dirty="0">
              <a:solidFill>
                <a:schemeClr val="bg2">
                  <a:lumMod val="50000"/>
                </a:schemeClr>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p:txBody>
      </p:sp>
      <p:grpSp>
        <p:nvGrpSpPr>
          <p:cNvPr id="28" name="グループ化 27">
            <a:extLst>
              <a:ext uri="{FF2B5EF4-FFF2-40B4-BE49-F238E27FC236}">
                <a16:creationId xmlns:a16="http://schemas.microsoft.com/office/drawing/2014/main" id="{E3F48BB1-1FFD-4718-826E-6FC04D2F035A}"/>
              </a:ext>
            </a:extLst>
          </p:cNvPr>
          <p:cNvGrpSpPr/>
          <p:nvPr/>
        </p:nvGrpSpPr>
        <p:grpSpPr>
          <a:xfrm>
            <a:off x="119223" y="3847862"/>
            <a:ext cx="5132718" cy="2820915"/>
            <a:chOff x="5564037" y="3562632"/>
            <a:chExt cx="5417389" cy="3148642"/>
          </a:xfrm>
          <a:effectLst>
            <a:outerShdw blurRad="50800" dist="38100" dir="2700000" algn="tl" rotWithShape="0">
              <a:prstClr val="black">
                <a:alpha val="40000"/>
              </a:prstClr>
            </a:outerShdw>
          </a:effectLst>
        </p:grpSpPr>
        <p:sp>
          <p:nvSpPr>
            <p:cNvPr id="25" name="正方形/長方形 24">
              <a:extLst>
                <a:ext uri="{FF2B5EF4-FFF2-40B4-BE49-F238E27FC236}">
                  <a16:creationId xmlns:a16="http://schemas.microsoft.com/office/drawing/2014/main" id="{463C4CA7-0512-02A3-6E95-C9F1C94CB79D}"/>
                </a:ext>
              </a:extLst>
            </p:cNvPr>
            <p:cNvSpPr/>
            <p:nvPr/>
          </p:nvSpPr>
          <p:spPr>
            <a:xfrm>
              <a:off x="5564037" y="3562632"/>
              <a:ext cx="5417389" cy="314864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Oval 3">
              <a:extLst>
                <a:ext uri="{FF2B5EF4-FFF2-40B4-BE49-F238E27FC236}">
                  <a16:creationId xmlns:a16="http://schemas.microsoft.com/office/drawing/2014/main" id="{95ED028E-1395-C26E-09F2-F31AD1060200}"/>
                </a:ext>
              </a:extLst>
            </p:cNvPr>
            <p:cNvSpPr/>
            <p:nvPr/>
          </p:nvSpPr>
          <p:spPr>
            <a:xfrm>
              <a:off x="6604013" y="4246127"/>
              <a:ext cx="1606504" cy="114201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Labe3</a:t>
              </a:r>
              <a:endParaRPr lang="en-ES" sz="1200"/>
            </a:p>
          </p:txBody>
        </p:sp>
        <p:sp>
          <p:nvSpPr>
            <p:cNvPr id="5" name="Oval 4">
              <a:extLst>
                <a:ext uri="{FF2B5EF4-FFF2-40B4-BE49-F238E27FC236}">
                  <a16:creationId xmlns:a16="http://schemas.microsoft.com/office/drawing/2014/main" id="{C0903048-BAB8-DFF4-B4C3-46D56F53EFB3}"/>
                </a:ext>
              </a:extLst>
            </p:cNvPr>
            <p:cNvSpPr/>
            <p:nvPr/>
          </p:nvSpPr>
          <p:spPr>
            <a:xfrm rot="19868633">
              <a:off x="7625702" y="5075515"/>
              <a:ext cx="909632" cy="126604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Label-1</a:t>
              </a:r>
              <a:endParaRPr lang="en-ES" sz="1200"/>
            </a:p>
          </p:txBody>
        </p:sp>
        <p:sp>
          <p:nvSpPr>
            <p:cNvPr id="6" name="Oval 5">
              <a:extLst>
                <a:ext uri="{FF2B5EF4-FFF2-40B4-BE49-F238E27FC236}">
                  <a16:creationId xmlns:a16="http://schemas.microsoft.com/office/drawing/2014/main" id="{3B3C521B-6CA7-EFBB-A9B8-1CF688DDF251}"/>
                </a:ext>
              </a:extLst>
            </p:cNvPr>
            <p:cNvSpPr/>
            <p:nvPr/>
          </p:nvSpPr>
          <p:spPr>
            <a:xfrm>
              <a:off x="8610240" y="4052275"/>
              <a:ext cx="914400" cy="914400"/>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Label-2</a:t>
              </a:r>
              <a:endParaRPr lang="en-ES" sz="1200"/>
            </a:p>
          </p:txBody>
        </p:sp>
        <p:sp>
          <p:nvSpPr>
            <p:cNvPr id="7" name="Oval 2">
              <a:extLst>
                <a:ext uri="{FF2B5EF4-FFF2-40B4-BE49-F238E27FC236}">
                  <a16:creationId xmlns:a16="http://schemas.microsoft.com/office/drawing/2014/main" id="{5DC18A48-7AA6-3C8D-4091-EFD6EA951467}"/>
                </a:ext>
              </a:extLst>
            </p:cNvPr>
            <p:cNvSpPr>
              <a:spLocks noChangeAspect="1"/>
            </p:cNvSpPr>
            <p:nvPr/>
          </p:nvSpPr>
          <p:spPr>
            <a:xfrm>
              <a:off x="8492353" y="3776878"/>
              <a:ext cx="1510132" cy="1510132"/>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Oval 11">
              <a:extLst>
                <a:ext uri="{FF2B5EF4-FFF2-40B4-BE49-F238E27FC236}">
                  <a16:creationId xmlns:a16="http://schemas.microsoft.com/office/drawing/2014/main" id="{3503FF1E-1A27-E6D6-6AD8-B6EEB841B304}"/>
                </a:ext>
              </a:extLst>
            </p:cNvPr>
            <p:cNvSpPr>
              <a:spLocks noChangeAspect="1"/>
            </p:cNvSpPr>
            <p:nvPr/>
          </p:nvSpPr>
          <p:spPr>
            <a:xfrm>
              <a:off x="7559037" y="4575155"/>
              <a:ext cx="836113" cy="836113"/>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4" name="Oval 6">
              <a:extLst>
                <a:ext uri="{FF2B5EF4-FFF2-40B4-BE49-F238E27FC236}">
                  <a16:creationId xmlns:a16="http://schemas.microsoft.com/office/drawing/2014/main" id="{AE1B928D-261B-F2E2-D533-40E381B6522B}"/>
                </a:ext>
              </a:extLst>
            </p:cNvPr>
            <p:cNvSpPr>
              <a:spLocks noChangeAspect="1"/>
            </p:cNvSpPr>
            <p:nvPr/>
          </p:nvSpPr>
          <p:spPr>
            <a:xfrm>
              <a:off x="7859933" y="5640495"/>
              <a:ext cx="836113" cy="836113"/>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Oval 12">
              <a:extLst>
                <a:ext uri="{FF2B5EF4-FFF2-40B4-BE49-F238E27FC236}">
                  <a16:creationId xmlns:a16="http://schemas.microsoft.com/office/drawing/2014/main" id="{114C56D0-4092-98A0-D4CD-6BDCA4BE1398}"/>
                </a:ext>
              </a:extLst>
            </p:cNvPr>
            <p:cNvSpPr>
              <a:spLocks noChangeAspect="1"/>
            </p:cNvSpPr>
            <p:nvPr/>
          </p:nvSpPr>
          <p:spPr>
            <a:xfrm>
              <a:off x="7571808" y="5119623"/>
              <a:ext cx="836113" cy="836113"/>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7" name="Oval 13">
              <a:extLst>
                <a:ext uri="{FF2B5EF4-FFF2-40B4-BE49-F238E27FC236}">
                  <a16:creationId xmlns:a16="http://schemas.microsoft.com/office/drawing/2014/main" id="{F9A72EC6-9B67-E6BB-B65E-F0AFE6E65C4F}"/>
                </a:ext>
              </a:extLst>
            </p:cNvPr>
            <p:cNvSpPr>
              <a:spLocks noChangeAspect="1"/>
            </p:cNvSpPr>
            <p:nvPr/>
          </p:nvSpPr>
          <p:spPr>
            <a:xfrm>
              <a:off x="7026462" y="4031153"/>
              <a:ext cx="836113" cy="836113"/>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8" name="Oval 14">
              <a:extLst>
                <a:ext uri="{FF2B5EF4-FFF2-40B4-BE49-F238E27FC236}">
                  <a16:creationId xmlns:a16="http://schemas.microsoft.com/office/drawing/2014/main" id="{A54A1FD6-B310-DA48-8C69-E0FB6BF57DF3}"/>
                </a:ext>
              </a:extLst>
            </p:cNvPr>
            <p:cNvSpPr>
              <a:spLocks noChangeAspect="1"/>
            </p:cNvSpPr>
            <p:nvPr/>
          </p:nvSpPr>
          <p:spPr>
            <a:xfrm>
              <a:off x="6718532" y="4647138"/>
              <a:ext cx="836113" cy="836113"/>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9" name="TextBox 16">
              <a:extLst>
                <a:ext uri="{FF2B5EF4-FFF2-40B4-BE49-F238E27FC236}">
                  <a16:creationId xmlns:a16="http://schemas.microsoft.com/office/drawing/2014/main" id="{5C47B8DE-A3DB-17B6-6127-8C3467A56672}"/>
                </a:ext>
              </a:extLst>
            </p:cNvPr>
            <p:cNvSpPr txBox="1"/>
            <p:nvPr/>
          </p:nvSpPr>
          <p:spPr>
            <a:xfrm>
              <a:off x="8402272" y="6309221"/>
              <a:ext cx="1117357" cy="307777"/>
            </a:xfrm>
            <a:prstGeom prst="rect">
              <a:avLst/>
            </a:prstGeom>
            <a:noFill/>
          </p:spPr>
          <p:txBody>
            <a:bodyPr wrap="none" rtlCol="0">
              <a:spAutoFit/>
            </a:bodyPr>
            <a:lstStyle/>
            <a:p>
              <a:r>
                <a:rPr lang="en-ES" sz="1400"/>
                <a:t>A </a:t>
              </a:r>
              <a:r>
                <a:rPr lang="en-ES" sz="1400">
                  <a:sym typeface="Wingdings" pitchFamily="2" charset="2"/>
                </a:rPr>
                <a:t></a:t>
              </a:r>
              <a:r>
                <a:rPr lang="en-US" sz="1400" dirty="0">
                  <a:sym typeface="Wingdings" pitchFamily="2" charset="2"/>
                </a:rPr>
                <a:t>Label-</a:t>
              </a:r>
              <a:r>
                <a:rPr lang="en-ES" sz="1400">
                  <a:sym typeface="Wingdings" pitchFamily="2" charset="2"/>
                </a:rPr>
                <a:t>1</a:t>
              </a:r>
              <a:endParaRPr lang="en-ES" sz="1400" dirty="0"/>
            </a:p>
          </p:txBody>
        </p:sp>
        <p:sp>
          <p:nvSpPr>
            <p:cNvPr id="20" name="TextBox 17">
              <a:extLst>
                <a:ext uri="{FF2B5EF4-FFF2-40B4-BE49-F238E27FC236}">
                  <a16:creationId xmlns:a16="http://schemas.microsoft.com/office/drawing/2014/main" id="{801546B1-C5B2-60BE-4089-9FBE6AA8F571}"/>
                </a:ext>
              </a:extLst>
            </p:cNvPr>
            <p:cNvSpPr txBox="1"/>
            <p:nvPr/>
          </p:nvSpPr>
          <p:spPr>
            <a:xfrm>
              <a:off x="8169584" y="5297065"/>
              <a:ext cx="1127232" cy="307777"/>
            </a:xfrm>
            <a:prstGeom prst="rect">
              <a:avLst/>
            </a:prstGeom>
            <a:noFill/>
          </p:spPr>
          <p:txBody>
            <a:bodyPr wrap="none" rtlCol="0">
              <a:spAutoFit/>
            </a:bodyPr>
            <a:lstStyle/>
            <a:p>
              <a:r>
                <a:rPr lang="en-ES" sz="1400" dirty="0"/>
                <a:t>B</a:t>
              </a:r>
              <a:r>
                <a:rPr lang="en-ES" sz="1400">
                  <a:sym typeface="Wingdings" pitchFamily="2" charset="2"/>
                </a:rPr>
                <a:t> </a:t>
              </a:r>
              <a:r>
                <a:rPr lang="en-US" sz="1400" dirty="0">
                  <a:sym typeface="Wingdings" pitchFamily="2" charset="2"/>
                </a:rPr>
                <a:t>Label-</a:t>
              </a:r>
              <a:r>
                <a:rPr lang="en-ES" sz="1400">
                  <a:sym typeface="Wingdings" pitchFamily="2" charset="2"/>
                </a:rPr>
                <a:t>1</a:t>
              </a:r>
              <a:endParaRPr lang="en-ES" sz="1400" dirty="0"/>
            </a:p>
          </p:txBody>
        </p:sp>
        <p:sp>
          <p:nvSpPr>
            <p:cNvPr id="21" name="TextBox 18">
              <a:extLst>
                <a:ext uri="{FF2B5EF4-FFF2-40B4-BE49-F238E27FC236}">
                  <a16:creationId xmlns:a16="http://schemas.microsoft.com/office/drawing/2014/main" id="{CD20A993-0401-5D66-C8CE-13E065DC4929}"/>
                </a:ext>
              </a:extLst>
            </p:cNvPr>
            <p:cNvSpPr txBox="1"/>
            <p:nvPr/>
          </p:nvSpPr>
          <p:spPr>
            <a:xfrm>
              <a:off x="9580002" y="4031153"/>
              <a:ext cx="1186543" cy="307777"/>
            </a:xfrm>
            <a:prstGeom prst="rect">
              <a:avLst/>
            </a:prstGeom>
            <a:noFill/>
          </p:spPr>
          <p:txBody>
            <a:bodyPr wrap="none" rtlCol="0">
              <a:spAutoFit/>
            </a:bodyPr>
            <a:lstStyle/>
            <a:p>
              <a:r>
                <a:rPr lang="en-ES" sz="1400" dirty="0"/>
                <a:t>C </a:t>
              </a:r>
              <a:r>
                <a:rPr lang="en-ES" sz="1400">
                  <a:sym typeface="Wingdings" pitchFamily="2" charset="2"/>
                </a:rPr>
                <a:t> </a:t>
              </a:r>
              <a:r>
                <a:rPr lang="en-US" sz="1400" dirty="0">
                  <a:sym typeface="Wingdings" pitchFamily="2" charset="2"/>
                </a:rPr>
                <a:t>Label-</a:t>
              </a:r>
              <a:r>
                <a:rPr lang="en-ES" sz="1400">
                  <a:sym typeface="Wingdings" pitchFamily="2" charset="2"/>
                </a:rPr>
                <a:t>2</a:t>
              </a:r>
              <a:endParaRPr lang="en-ES" sz="1400" dirty="0"/>
            </a:p>
          </p:txBody>
        </p:sp>
        <p:sp>
          <p:nvSpPr>
            <p:cNvPr id="22" name="TextBox 19">
              <a:extLst>
                <a:ext uri="{FF2B5EF4-FFF2-40B4-BE49-F238E27FC236}">
                  <a16:creationId xmlns:a16="http://schemas.microsoft.com/office/drawing/2014/main" id="{7FFA21CD-C7F8-AD9B-0685-07191CC6C7C2}"/>
                </a:ext>
              </a:extLst>
            </p:cNvPr>
            <p:cNvSpPr txBox="1"/>
            <p:nvPr/>
          </p:nvSpPr>
          <p:spPr>
            <a:xfrm>
              <a:off x="6068131" y="5388138"/>
              <a:ext cx="1087157" cy="307777"/>
            </a:xfrm>
            <a:prstGeom prst="rect">
              <a:avLst/>
            </a:prstGeom>
            <a:noFill/>
          </p:spPr>
          <p:txBody>
            <a:bodyPr wrap="none" rtlCol="0">
              <a:spAutoFit/>
            </a:bodyPr>
            <a:lstStyle/>
            <a:p>
              <a:r>
                <a:rPr lang="en-ES" sz="1400"/>
                <a:t>D</a:t>
              </a:r>
              <a:r>
                <a:rPr lang="en-ES" sz="1400">
                  <a:sym typeface="Wingdings" pitchFamily="2" charset="2"/>
                </a:rPr>
                <a:t></a:t>
              </a:r>
              <a:r>
                <a:rPr lang="en-US" sz="1400" dirty="0">
                  <a:sym typeface="Wingdings" pitchFamily="2" charset="2"/>
                </a:rPr>
                <a:t>Label-</a:t>
              </a:r>
              <a:r>
                <a:rPr lang="en-ES" sz="1400">
                  <a:sym typeface="Wingdings" pitchFamily="2" charset="2"/>
                </a:rPr>
                <a:t>3</a:t>
              </a:r>
              <a:endParaRPr lang="en-ES" sz="1400" dirty="0"/>
            </a:p>
          </p:txBody>
        </p:sp>
        <p:sp>
          <p:nvSpPr>
            <p:cNvPr id="23" name="TextBox 20">
              <a:extLst>
                <a:ext uri="{FF2B5EF4-FFF2-40B4-BE49-F238E27FC236}">
                  <a16:creationId xmlns:a16="http://schemas.microsoft.com/office/drawing/2014/main" id="{ACAB6667-C0BB-D1AE-C4EB-7E730FB54804}"/>
                </a:ext>
              </a:extLst>
            </p:cNvPr>
            <p:cNvSpPr txBox="1"/>
            <p:nvPr/>
          </p:nvSpPr>
          <p:spPr>
            <a:xfrm>
              <a:off x="6946801" y="3766635"/>
              <a:ext cx="1077539" cy="307777"/>
            </a:xfrm>
            <a:prstGeom prst="rect">
              <a:avLst/>
            </a:prstGeom>
            <a:noFill/>
          </p:spPr>
          <p:txBody>
            <a:bodyPr wrap="none" rtlCol="0">
              <a:spAutoFit/>
            </a:bodyPr>
            <a:lstStyle/>
            <a:p>
              <a:r>
                <a:rPr lang="en-ES" sz="1400"/>
                <a:t>E</a:t>
              </a:r>
              <a:r>
                <a:rPr lang="en-ES" sz="1400">
                  <a:sym typeface="Wingdings" pitchFamily="2" charset="2"/>
                </a:rPr>
                <a:t></a:t>
              </a:r>
              <a:r>
                <a:rPr lang="en-US" sz="1400" dirty="0">
                  <a:sym typeface="Wingdings" pitchFamily="2" charset="2"/>
                </a:rPr>
                <a:t>Label-3</a:t>
              </a:r>
              <a:endParaRPr lang="en-ES" sz="1400" dirty="0"/>
            </a:p>
          </p:txBody>
        </p:sp>
        <p:sp>
          <p:nvSpPr>
            <p:cNvPr id="24" name="TextBox 21">
              <a:extLst>
                <a:ext uri="{FF2B5EF4-FFF2-40B4-BE49-F238E27FC236}">
                  <a16:creationId xmlns:a16="http://schemas.microsoft.com/office/drawing/2014/main" id="{421FC09A-F922-7CF0-38EF-96EB1A73A95B}"/>
                </a:ext>
              </a:extLst>
            </p:cNvPr>
            <p:cNvSpPr txBox="1"/>
            <p:nvPr/>
          </p:nvSpPr>
          <p:spPr>
            <a:xfrm>
              <a:off x="8117079" y="4886595"/>
              <a:ext cx="1066318" cy="307777"/>
            </a:xfrm>
            <a:prstGeom prst="rect">
              <a:avLst/>
            </a:prstGeom>
            <a:noFill/>
          </p:spPr>
          <p:txBody>
            <a:bodyPr wrap="none" rtlCol="0">
              <a:spAutoFit/>
            </a:bodyPr>
            <a:lstStyle/>
            <a:p>
              <a:r>
                <a:rPr lang="en-ES" sz="1400"/>
                <a:t>F</a:t>
              </a:r>
              <a:r>
                <a:rPr lang="en-ES" sz="1400">
                  <a:sym typeface="Wingdings" pitchFamily="2" charset="2"/>
                </a:rPr>
                <a:t></a:t>
              </a:r>
              <a:r>
                <a:rPr lang="en-US" sz="1400" dirty="0">
                  <a:sym typeface="Wingdings" pitchFamily="2" charset="2"/>
                </a:rPr>
                <a:t>Label-</a:t>
              </a:r>
              <a:r>
                <a:rPr lang="en-ES" sz="1400">
                  <a:sym typeface="Wingdings" pitchFamily="2" charset="2"/>
                </a:rPr>
                <a:t>3</a:t>
              </a:r>
              <a:endParaRPr lang="en-ES" sz="1400" dirty="0"/>
            </a:p>
          </p:txBody>
        </p:sp>
        <p:sp>
          <p:nvSpPr>
            <p:cNvPr id="26" name="Oval 6">
              <a:extLst>
                <a:ext uri="{FF2B5EF4-FFF2-40B4-BE49-F238E27FC236}">
                  <a16:creationId xmlns:a16="http://schemas.microsoft.com/office/drawing/2014/main" id="{5434A66C-1A85-9907-8938-D483E22F333E}"/>
                </a:ext>
              </a:extLst>
            </p:cNvPr>
            <p:cNvSpPr>
              <a:spLocks noChangeAspect="1"/>
            </p:cNvSpPr>
            <p:nvPr/>
          </p:nvSpPr>
          <p:spPr>
            <a:xfrm>
              <a:off x="5828546" y="6111118"/>
              <a:ext cx="396205" cy="396205"/>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7" name="TextBox 19">
              <a:extLst>
                <a:ext uri="{FF2B5EF4-FFF2-40B4-BE49-F238E27FC236}">
                  <a16:creationId xmlns:a16="http://schemas.microsoft.com/office/drawing/2014/main" id="{7B988892-E8D7-357B-A293-07D70E7D06AA}"/>
                </a:ext>
              </a:extLst>
            </p:cNvPr>
            <p:cNvSpPr txBox="1"/>
            <p:nvPr/>
          </p:nvSpPr>
          <p:spPr>
            <a:xfrm>
              <a:off x="5908938" y="6168831"/>
              <a:ext cx="274434" cy="343534"/>
            </a:xfrm>
            <a:prstGeom prst="rect">
              <a:avLst/>
            </a:prstGeom>
            <a:noFill/>
          </p:spPr>
          <p:txBody>
            <a:bodyPr wrap="square" rtlCol="0">
              <a:spAutoFit/>
            </a:bodyPr>
            <a:lstStyle/>
            <a:p>
              <a:r>
                <a:rPr lang="en-US" sz="1400" dirty="0"/>
                <a:t>k</a:t>
              </a:r>
              <a:endParaRPr lang="en-ES" sz="1400" dirty="0"/>
            </a:p>
          </p:txBody>
        </p:sp>
      </p:grpSp>
      <p:grpSp>
        <p:nvGrpSpPr>
          <p:cNvPr id="29" name="グループ化 28">
            <a:extLst>
              <a:ext uri="{FF2B5EF4-FFF2-40B4-BE49-F238E27FC236}">
                <a16:creationId xmlns:a16="http://schemas.microsoft.com/office/drawing/2014/main" id="{92677CC6-8DA9-F194-A381-94FC69834718}"/>
              </a:ext>
            </a:extLst>
          </p:cNvPr>
          <p:cNvGrpSpPr/>
          <p:nvPr/>
        </p:nvGrpSpPr>
        <p:grpSpPr>
          <a:xfrm>
            <a:off x="5477434" y="3844351"/>
            <a:ext cx="6635261" cy="2827936"/>
            <a:chOff x="4002657" y="1414732"/>
            <a:chExt cx="7823356" cy="3260785"/>
          </a:xfrm>
          <a:effectLst>
            <a:outerShdw blurRad="50800" dist="38100" dir="2700000" algn="tl" rotWithShape="0">
              <a:prstClr val="black">
                <a:alpha val="40000"/>
              </a:prstClr>
            </a:outerShdw>
          </a:effectLst>
        </p:grpSpPr>
        <p:sp>
          <p:nvSpPr>
            <p:cNvPr id="30" name="正方形/長方形 29">
              <a:extLst>
                <a:ext uri="{FF2B5EF4-FFF2-40B4-BE49-F238E27FC236}">
                  <a16:creationId xmlns:a16="http://schemas.microsoft.com/office/drawing/2014/main" id="{3B0F7D09-39F2-5CB4-4799-68FAE30397FA}"/>
                </a:ext>
              </a:extLst>
            </p:cNvPr>
            <p:cNvSpPr/>
            <p:nvPr/>
          </p:nvSpPr>
          <p:spPr>
            <a:xfrm>
              <a:off x="4002657" y="1414732"/>
              <a:ext cx="7823356" cy="326078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Oval 3">
              <a:extLst>
                <a:ext uri="{FF2B5EF4-FFF2-40B4-BE49-F238E27FC236}">
                  <a16:creationId xmlns:a16="http://schemas.microsoft.com/office/drawing/2014/main" id="{EE06257B-D2BC-823C-351D-DFE185463FD1}"/>
                </a:ext>
              </a:extLst>
            </p:cNvPr>
            <p:cNvSpPr/>
            <p:nvPr/>
          </p:nvSpPr>
          <p:spPr>
            <a:xfrm>
              <a:off x="8714377" y="2043023"/>
              <a:ext cx="1522086" cy="10231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Labe3</a:t>
              </a:r>
              <a:endParaRPr lang="en-ES" sz="1200"/>
            </a:p>
          </p:txBody>
        </p:sp>
        <p:sp>
          <p:nvSpPr>
            <p:cNvPr id="32" name="Oval 4">
              <a:extLst>
                <a:ext uri="{FF2B5EF4-FFF2-40B4-BE49-F238E27FC236}">
                  <a16:creationId xmlns:a16="http://schemas.microsoft.com/office/drawing/2014/main" id="{72F72B32-E22F-A2F2-90ED-80DED9BD44AC}"/>
                </a:ext>
              </a:extLst>
            </p:cNvPr>
            <p:cNvSpPr/>
            <p:nvPr/>
          </p:nvSpPr>
          <p:spPr>
            <a:xfrm rot="19868633">
              <a:off x="9682378" y="2786084"/>
              <a:ext cx="861833" cy="1134272"/>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Label-1</a:t>
              </a:r>
              <a:endParaRPr lang="en-ES" sz="1200"/>
            </a:p>
          </p:txBody>
        </p:sp>
        <p:sp>
          <p:nvSpPr>
            <p:cNvPr id="33" name="Oval 5">
              <a:extLst>
                <a:ext uri="{FF2B5EF4-FFF2-40B4-BE49-F238E27FC236}">
                  <a16:creationId xmlns:a16="http://schemas.microsoft.com/office/drawing/2014/main" id="{00630369-1871-D2A1-DF1F-CA8000086B41}"/>
                </a:ext>
              </a:extLst>
            </p:cNvPr>
            <p:cNvSpPr/>
            <p:nvPr/>
          </p:nvSpPr>
          <p:spPr>
            <a:xfrm>
              <a:off x="10615181" y="1869348"/>
              <a:ext cx="866350" cy="819225"/>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a:t>
              </a:r>
            </a:p>
            <a:p>
              <a:pPr algn="ctr"/>
              <a:r>
                <a:rPr lang="en-US" sz="1200" dirty="0"/>
                <a:t>Label-2</a:t>
              </a:r>
              <a:endParaRPr lang="en-ES" sz="1200"/>
            </a:p>
          </p:txBody>
        </p:sp>
        <p:sp>
          <p:nvSpPr>
            <p:cNvPr id="34" name="Oval 11">
              <a:extLst>
                <a:ext uri="{FF2B5EF4-FFF2-40B4-BE49-F238E27FC236}">
                  <a16:creationId xmlns:a16="http://schemas.microsoft.com/office/drawing/2014/main" id="{4D2E1F26-24A5-00AF-445D-33B877633C11}"/>
                </a:ext>
              </a:extLst>
            </p:cNvPr>
            <p:cNvSpPr>
              <a:spLocks noChangeAspect="1"/>
            </p:cNvSpPr>
            <p:nvPr/>
          </p:nvSpPr>
          <p:spPr>
            <a:xfrm>
              <a:off x="9619216" y="2337804"/>
              <a:ext cx="792177" cy="749086"/>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5" name="Oval 6">
              <a:extLst>
                <a:ext uri="{FF2B5EF4-FFF2-40B4-BE49-F238E27FC236}">
                  <a16:creationId xmlns:a16="http://schemas.microsoft.com/office/drawing/2014/main" id="{E6DF1415-33F4-9C20-6F47-263A749748A8}"/>
                </a:ext>
              </a:extLst>
            </p:cNvPr>
            <p:cNvSpPr>
              <a:spLocks noChangeAspect="1"/>
            </p:cNvSpPr>
            <p:nvPr/>
          </p:nvSpPr>
          <p:spPr>
            <a:xfrm>
              <a:off x="9742415" y="2859313"/>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pic>
          <p:nvPicPr>
            <p:cNvPr id="36" name="図 35" descr="ダイアグラム, ベン図表&#10;&#10;自動的に生成された説明">
              <a:extLst>
                <a:ext uri="{FF2B5EF4-FFF2-40B4-BE49-F238E27FC236}">
                  <a16:creationId xmlns:a16="http://schemas.microsoft.com/office/drawing/2014/main" id="{02D7CAFD-33E0-6F51-CC4C-0901E3191A5D}"/>
                </a:ext>
              </a:extLst>
            </p:cNvPr>
            <p:cNvPicPr>
              <a:picLocks noChangeAspect="1"/>
            </p:cNvPicPr>
            <p:nvPr/>
          </p:nvPicPr>
          <p:blipFill>
            <a:blip r:embed="rId2"/>
            <a:stretch>
              <a:fillRect/>
            </a:stretch>
          </p:blipFill>
          <p:spPr>
            <a:xfrm>
              <a:off x="4939758" y="1558607"/>
              <a:ext cx="3458175" cy="2488900"/>
            </a:xfrm>
            <a:prstGeom prst="rect">
              <a:avLst/>
            </a:prstGeom>
          </p:spPr>
        </p:pic>
        <p:sp>
          <p:nvSpPr>
            <p:cNvPr id="37" name="上矢印 36">
              <a:extLst>
                <a:ext uri="{FF2B5EF4-FFF2-40B4-BE49-F238E27FC236}">
                  <a16:creationId xmlns:a16="http://schemas.microsoft.com/office/drawing/2014/main" id="{5499C6A5-66A9-85CD-0238-29DFC33ACD08}"/>
                </a:ext>
              </a:extLst>
            </p:cNvPr>
            <p:cNvSpPr/>
            <p:nvPr/>
          </p:nvSpPr>
          <p:spPr>
            <a:xfrm rot="5400000">
              <a:off x="7906168" y="2460742"/>
              <a:ext cx="814794" cy="678423"/>
            </a:xfrm>
            <a:prstGeom prst="upArrow">
              <a:avLst/>
            </a:prstGeom>
            <a:gradFill flip="none" rotWithShape="1">
              <a:gsLst>
                <a:gs pos="100000">
                  <a:srgbClr val="518ADC"/>
                </a:gs>
                <a:gs pos="0">
                  <a:schemeClr val="accent1">
                    <a:lumMod val="5000"/>
                    <a:lumOff val="95000"/>
                  </a:schemeClr>
                </a:gs>
                <a:gs pos="100000">
                  <a:schemeClr val="tx1">
                    <a:lumMod val="65000"/>
                    <a:lumOff val="35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FA3B1D54-9259-EBA0-2102-9F329E4CD2D7}"/>
                </a:ext>
              </a:extLst>
            </p:cNvPr>
            <p:cNvSpPr txBox="1"/>
            <p:nvPr/>
          </p:nvSpPr>
          <p:spPr>
            <a:xfrm>
              <a:off x="4582548" y="3908773"/>
              <a:ext cx="4951571" cy="745260"/>
            </a:xfrm>
            <a:prstGeom prst="rect">
              <a:avLst/>
            </a:prstGeom>
            <a:noFill/>
          </p:spPr>
          <p:txBody>
            <a:bodyPr wrap="square" rtlCol="0">
              <a:spAutoFit/>
            </a:bodyPr>
            <a:lstStyle/>
            <a:p>
              <a:r>
                <a:rPr kumimoji="1" lang="ja-JP" altLang="en-US" sz="1200">
                  <a:solidFill>
                    <a:srgbClr val="518ADC"/>
                  </a:solidFill>
                  <a:latin typeface="Calibri" panose="020F0502020204030204" pitchFamily="34" charset="0"/>
                </a:rPr>
                <a:t>２つの</a:t>
              </a:r>
              <a:r>
                <a:rPr kumimoji="1" lang="en-US" altLang="ja-JP" sz="1200" dirty="0">
                  <a:solidFill>
                    <a:srgbClr val="518ADC"/>
                  </a:solidFill>
                  <a:latin typeface="Calibri" panose="020F0502020204030204" pitchFamily="34" charset="0"/>
                </a:rPr>
                <a:t>k</a:t>
              </a:r>
              <a:r>
                <a:rPr kumimoji="1" lang="ja-JP" altLang="en-US" sz="1200">
                  <a:solidFill>
                    <a:srgbClr val="518ADC"/>
                  </a:solidFill>
                  <a:latin typeface="Calibri" panose="020F0502020204030204" pitchFamily="34" charset="0"/>
                </a:rPr>
                <a:t>の円で重なる部分（赤字ハイライト部分）をさらにクラスタリングすることでどちらのラベルに属するデータなのか把握することが容易になります。</a:t>
              </a:r>
              <a:endParaRPr kumimoji="1" lang="en-US" altLang="ja-JP" sz="1200" dirty="0">
                <a:solidFill>
                  <a:srgbClr val="518ADC"/>
                </a:solidFill>
                <a:latin typeface="Calibri" panose="020F0502020204030204" pitchFamily="34" charset="0"/>
              </a:endParaRPr>
            </a:p>
          </p:txBody>
        </p:sp>
        <p:sp>
          <p:nvSpPr>
            <p:cNvPr id="39" name="Oval 6">
              <a:extLst>
                <a:ext uri="{FF2B5EF4-FFF2-40B4-BE49-F238E27FC236}">
                  <a16:creationId xmlns:a16="http://schemas.microsoft.com/office/drawing/2014/main" id="{62305B7E-6DFA-3413-AFC3-B786735E8C29}"/>
                </a:ext>
              </a:extLst>
            </p:cNvPr>
            <p:cNvSpPr>
              <a:spLocks noChangeAspect="1"/>
            </p:cNvSpPr>
            <p:nvPr/>
          </p:nvSpPr>
          <p:spPr>
            <a:xfrm>
              <a:off x="9936709" y="2903445"/>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0" name="Oval 6">
              <a:extLst>
                <a:ext uri="{FF2B5EF4-FFF2-40B4-BE49-F238E27FC236}">
                  <a16:creationId xmlns:a16="http://schemas.microsoft.com/office/drawing/2014/main" id="{8754C374-B0EC-7176-28A1-1409EECBB0AD}"/>
                </a:ext>
              </a:extLst>
            </p:cNvPr>
            <p:cNvSpPr>
              <a:spLocks noChangeAspect="1"/>
            </p:cNvSpPr>
            <p:nvPr/>
          </p:nvSpPr>
          <p:spPr>
            <a:xfrm>
              <a:off x="10108792" y="2822083"/>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1" name="Oval 6">
              <a:extLst>
                <a:ext uri="{FF2B5EF4-FFF2-40B4-BE49-F238E27FC236}">
                  <a16:creationId xmlns:a16="http://schemas.microsoft.com/office/drawing/2014/main" id="{91A1FD80-6BF5-1830-64E1-8C668C6A5681}"/>
                </a:ext>
              </a:extLst>
            </p:cNvPr>
            <p:cNvSpPr>
              <a:spLocks noChangeAspect="1"/>
            </p:cNvSpPr>
            <p:nvPr/>
          </p:nvSpPr>
          <p:spPr>
            <a:xfrm>
              <a:off x="10210685" y="2711183"/>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2" name="Oval 6">
              <a:extLst>
                <a:ext uri="{FF2B5EF4-FFF2-40B4-BE49-F238E27FC236}">
                  <a16:creationId xmlns:a16="http://schemas.microsoft.com/office/drawing/2014/main" id="{D436FF9B-9F03-956C-4633-BDA6B896D467}"/>
                </a:ext>
              </a:extLst>
            </p:cNvPr>
            <p:cNvSpPr>
              <a:spLocks noChangeAspect="1"/>
            </p:cNvSpPr>
            <p:nvPr/>
          </p:nvSpPr>
          <p:spPr>
            <a:xfrm>
              <a:off x="10218430" y="2522145"/>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3" name="Oval 6">
              <a:extLst>
                <a:ext uri="{FF2B5EF4-FFF2-40B4-BE49-F238E27FC236}">
                  <a16:creationId xmlns:a16="http://schemas.microsoft.com/office/drawing/2014/main" id="{50CE927A-230F-659D-44AE-BE4F37C4AC09}"/>
                </a:ext>
              </a:extLst>
            </p:cNvPr>
            <p:cNvSpPr>
              <a:spLocks noChangeAspect="1"/>
            </p:cNvSpPr>
            <p:nvPr/>
          </p:nvSpPr>
          <p:spPr>
            <a:xfrm>
              <a:off x="10132388" y="2348567"/>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4" name="Oval 6">
              <a:extLst>
                <a:ext uri="{FF2B5EF4-FFF2-40B4-BE49-F238E27FC236}">
                  <a16:creationId xmlns:a16="http://schemas.microsoft.com/office/drawing/2014/main" id="{FEC3DDC6-1810-A675-5EEC-E44E677BC150}"/>
                </a:ext>
              </a:extLst>
            </p:cNvPr>
            <p:cNvSpPr>
              <a:spLocks noChangeAspect="1"/>
            </p:cNvSpPr>
            <p:nvPr/>
          </p:nvSpPr>
          <p:spPr>
            <a:xfrm>
              <a:off x="9940580" y="2318872"/>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5" name="Oval 6">
              <a:extLst>
                <a:ext uri="{FF2B5EF4-FFF2-40B4-BE49-F238E27FC236}">
                  <a16:creationId xmlns:a16="http://schemas.microsoft.com/office/drawing/2014/main" id="{F56B6583-D437-4A83-E266-99A72EEE6F67}"/>
                </a:ext>
              </a:extLst>
            </p:cNvPr>
            <p:cNvSpPr>
              <a:spLocks noChangeAspect="1"/>
            </p:cNvSpPr>
            <p:nvPr/>
          </p:nvSpPr>
          <p:spPr>
            <a:xfrm>
              <a:off x="9752376" y="2348566"/>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6" name="Oval 6">
              <a:extLst>
                <a:ext uri="{FF2B5EF4-FFF2-40B4-BE49-F238E27FC236}">
                  <a16:creationId xmlns:a16="http://schemas.microsoft.com/office/drawing/2014/main" id="{28D848CF-A2F6-F428-7D6B-C82D37881671}"/>
                </a:ext>
              </a:extLst>
            </p:cNvPr>
            <p:cNvSpPr>
              <a:spLocks noChangeAspect="1"/>
            </p:cNvSpPr>
            <p:nvPr/>
          </p:nvSpPr>
          <p:spPr>
            <a:xfrm>
              <a:off x="9639347" y="2522051"/>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7" name="Oval 6">
              <a:extLst>
                <a:ext uri="{FF2B5EF4-FFF2-40B4-BE49-F238E27FC236}">
                  <a16:creationId xmlns:a16="http://schemas.microsoft.com/office/drawing/2014/main" id="{AA98320B-08F7-4C53-DB09-A80CB6899D2C}"/>
                </a:ext>
              </a:extLst>
            </p:cNvPr>
            <p:cNvSpPr>
              <a:spLocks noChangeAspect="1"/>
            </p:cNvSpPr>
            <p:nvPr/>
          </p:nvSpPr>
          <p:spPr>
            <a:xfrm>
              <a:off x="9639346" y="2689147"/>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8" name="Oval 6">
              <a:extLst>
                <a:ext uri="{FF2B5EF4-FFF2-40B4-BE49-F238E27FC236}">
                  <a16:creationId xmlns:a16="http://schemas.microsoft.com/office/drawing/2014/main" id="{98933D12-08D3-A365-5C1D-D892DB279E20}"/>
                </a:ext>
              </a:extLst>
            </p:cNvPr>
            <p:cNvSpPr>
              <a:spLocks noChangeAspect="1"/>
            </p:cNvSpPr>
            <p:nvPr/>
          </p:nvSpPr>
          <p:spPr>
            <a:xfrm>
              <a:off x="9836250" y="2518732"/>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9" name="Oval 6">
              <a:extLst>
                <a:ext uri="{FF2B5EF4-FFF2-40B4-BE49-F238E27FC236}">
                  <a16:creationId xmlns:a16="http://schemas.microsoft.com/office/drawing/2014/main" id="{0C366FE2-C24B-C66D-B9E7-68DCA149995D}"/>
                </a:ext>
              </a:extLst>
            </p:cNvPr>
            <p:cNvSpPr>
              <a:spLocks noChangeAspect="1"/>
            </p:cNvSpPr>
            <p:nvPr/>
          </p:nvSpPr>
          <p:spPr>
            <a:xfrm>
              <a:off x="9791747" y="2674451"/>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0" name="Oval 6">
              <a:extLst>
                <a:ext uri="{FF2B5EF4-FFF2-40B4-BE49-F238E27FC236}">
                  <a16:creationId xmlns:a16="http://schemas.microsoft.com/office/drawing/2014/main" id="{27160D2C-3290-E4F5-1CAC-0B71E834AD99}"/>
                </a:ext>
              </a:extLst>
            </p:cNvPr>
            <p:cNvSpPr>
              <a:spLocks noChangeAspect="1"/>
            </p:cNvSpPr>
            <p:nvPr/>
          </p:nvSpPr>
          <p:spPr>
            <a:xfrm>
              <a:off x="10014514" y="2637230"/>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1" name="Oval 6">
              <a:extLst>
                <a:ext uri="{FF2B5EF4-FFF2-40B4-BE49-F238E27FC236}">
                  <a16:creationId xmlns:a16="http://schemas.microsoft.com/office/drawing/2014/main" id="{9C1CC3D5-2924-FB5C-87E1-6FA13F45F6B3}"/>
                </a:ext>
              </a:extLst>
            </p:cNvPr>
            <p:cNvSpPr>
              <a:spLocks noChangeAspect="1"/>
            </p:cNvSpPr>
            <p:nvPr/>
          </p:nvSpPr>
          <p:spPr>
            <a:xfrm>
              <a:off x="10039447" y="2481921"/>
              <a:ext cx="172083" cy="162723"/>
            </a:xfrm>
            <a:prstGeom prst="ellipse">
              <a:avLst/>
            </a:prstGeom>
            <a:noFill/>
            <a:ln w="254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617627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タイトル 1">
            <a:extLst>
              <a:ext uri="{FF2B5EF4-FFF2-40B4-BE49-F238E27FC236}">
                <a16:creationId xmlns:a16="http://schemas.microsoft.com/office/drawing/2014/main" id="{2605D6E7-1EA1-AB64-8843-7BB875BE522E}"/>
              </a:ext>
            </a:extLst>
          </p:cNvPr>
          <p:cNvSpPr>
            <a:spLocks noGrp="1"/>
          </p:cNvSpPr>
          <p:nvPr>
            <p:ph type="title"/>
          </p:nvPr>
        </p:nvSpPr>
        <p:spPr>
          <a:xfrm>
            <a:off x="1032732" y="312988"/>
            <a:ext cx="10793281" cy="749467"/>
          </a:xfrm>
        </p:spPr>
        <p:txBody>
          <a:bodyPr/>
          <a:lstStyle/>
          <a:p>
            <a:r>
              <a:rPr kumimoji="1" lang="ja-JP" altLang="en-US" sz="2000">
                <a:latin typeface="Meiryo UI" panose="020B0604030504040204" pitchFamily="34" charset="-128"/>
                <a:ea typeface="Meiryo UI" panose="020B0604030504040204" pitchFamily="34" charset="-128"/>
              </a:rPr>
              <a:t>教師なし学習（クラスタリング）を活用した特徴量探索</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2" name="テキスト ボックス 1">
            <a:extLst>
              <a:ext uri="{FF2B5EF4-FFF2-40B4-BE49-F238E27FC236}">
                <a16:creationId xmlns:a16="http://schemas.microsoft.com/office/drawing/2014/main" id="{9A865FD1-A341-2C2C-9E4E-A72A7AC17BD3}"/>
              </a:ext>
            </a:extLst>
          </p:cNvPr>
          <p:cNvSpPr txBox="1"/>
          <p:nvPr/>
        </p:nvSpPr>
        <p:spPr>
          <a:xfrm>
            <a:off x="114836" y="1302091"/>
            <a:ext cx="8692734" cy="369332"/>
          </a:xfrm>
          <a:prstGeom prst="rect">
            <a:avLst/>
          </a:prstGeom>
          <a:noFill/>
        </p:spPr>
        <p:txBody>
          <a:bodyPr wrap="square" rtlCol="0">
            <a:spAutoFit/>
          </a:bodyPr>
          <a:lstStyle/>
          <a:p>
            <a:r>
              <a:rPr kumimoji="1" lang="ja-JP" altLang="en-US" u="sng">
                <a:solidFill>
                  <a:srgbClr val="518ADC"/>
                </a:solidFill>
                <a:latin typeface="Calibri" panose="020F0502020204030204" pitchFamily="34" charset="0"/>
              </a:rPr>
              <a:t>クラスタリングを用いた特徴量設計と最終的な機械学習モデル構築へのステップ</a:t>
            </a:r>
            <a:endParaRPr kumimoji="1" lang="en-US" altLang="ja-JP" u="sng" dirty="0">
              <a:solidFill>
                <a:srgbClr val="518ADC"/>
              </a:solidFill>
              <a:latin typeface="Calibri" panose="020F0502020204030204" pitchFamily="34" charset="0"/>
            </a:endParaRPr>
          </a:p>
        </p:txBody>
      </p:sp>
      <p:sp>
        <p:nvSpPr>
          <p:cNvPr id="9" name="山形 8">
            <a:extLst>
              <a:ext uri="{FF2B5EF4-FFF2-40B4-BE49-F238E27FC236}">
                <a16:creationId xmlns:a16="http://schemas.microsoft.com/office/drawing/2014/main" id="{F9B8E1C6-73D0-5D6B-2BBA-9846C81B5ACA}"/>
              </a:ext>
            </a:extLst>
          </p:cNvPr>
          <p:cNvSpPr/>
          <p:nvPr/>
        </p:nvSpPr>
        <p:spPr>
          <a:xfrm>
            <a:off x="114836" y="2399797"/>
            <a:ext cx="1839865" cy="672860"/>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データセットの準備</a:t>
            </a:r>
          </a:p>
        </p:txBody>
      </p:sp>
      <p:sp>
        <p:nvSpPr>
          <p:cNvPr id="10" name="山形 9">
            <a:extLst>
              <a:ext uri="{FF2B5EF4-FFF2-40B4-BE49-F238E27FC236}">
                <a16:creationId xmlns:a16="http://schemas.microsoft.com/office/drawing/2014/main" id="{CB0E13C9-E0C9-E0EE-233D-9A4C47B5389A}"/>
              </a:ext>
            </a:extLst>
          </p:cNvPr>
          <p:cNvSpPr/>
          <p:nvPr/>
        </p:nvSpPr>
        <p:spPr>
          <a:xfrm>
            <a:off x="1682623" y="2391902"/>
            <a:ext cx="1839865" cy="688650"/>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エンリッチメント</a:t>
            </a:r>
          </a:p>
        </p:txBody>
      </p:sp>
      <p:sp>
        <p:nvSpPr>
          <p:cNvPr id="12" name="山形 11">
            <a:extLst>
              <a:ext uri="{FF2B5EF4-FFF2-40B4-BE49-F238E27FC236}">
                <a16:creationId xmlns:a16="http://schemas.microsoft.com/office/drawing/2014/main" id="{53AD9B76-8ACA-D64E-9C5E-E66BE92DEEFF}"/>
              </a:ext>
            </a:extLst>
          </p:cNvPr>
          <p:cNvSpPr/>
          <p:nvPr/>
        </p:nvSpPr>
        <p:spPr>
          <a:xfrm>
            <a:off x="3250410" y="2388049"/>
            <a:ext cx="1954011" cy="692504"/>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データの正規化</a:t>
            </a:r>
          </a:p>
        </p:txBody>
      </p:sp>
      <p:sp>
        <p:nvSpPr>
          <p:cNvPr id="13" name="山形 12">
            <a:extLst>
              <a:ext uri="{FF2B5EF4-FFF2-40B4-BE49-F238E27FC236}">
                <a16:creationId xmlns:a16="http://schemas.microsoft.com/office/drawing/2014/main" id="{98B9485B-D378-456F-3BBE-42B30E8BFECE}"/>
              </a:ext>
            </a:extLst>
          </p:cNvPr>
          <p:cNvSpPr/>
          <p:nvPr/>
        </p:nvSpPr>
        <p:spPr>
          <a:xfrm>
            <a:off x="4932343" y="2388048"/>
            <a:ext cx="2276603" cy="692504"/>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教師なし学習</a:t>
            </a:r>
            <a:endParaRPr kumimoji="1" lang="en-US" altLang="ja-JP" sz="1200" dirty="0">
              <a:solidFill>
                <a:schemeClr val="bg1"/>
              </a:solidFill>
            </a:endParaRPr>
          </a:p>
          <a:p>
            <a:pPr algn="ctr"/>
            <a:r>
              <a:rPr kumimoji="1" lang="ja-JP" altLang="en-US" sz="1200">
                <a:solidFill>
                  <a:schemeClr val="bg1"/>
                </a:solidFill>
              </a:rPr>
              <a:t>（クラスタリング）</a:t>
            </a:r>
          </a:p>
        </p:txBody>
      </p:sp>
      <p:sp>
        <p:nvSpPr>
          <p:cNvPr id="16" name="山形 15">
            <a:extLst>
              <a:ext uri="{FF2B5EF4-FFF2-40B4-BE49-F238E27FC236}">
                <a16:creationId xmlns:a16="http://schemas.microsoft.com/office/drawing/2014/main" id="{AAF9AFE3-1695-C353-E857-A4B8CFF8A601}"/>
              </a:ext>
            </a:extLst>
          </p:cNvPr>
          <p:cNvSpPr/>
          <p:nvPr/>
        </p:nvSpPr>
        <p:spPr>
          <a:xfrm>
            <a:off x="6948704" y="2394073"/>
            <a:ext cx="1670097" cy="678450"/>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特徴量定義</a:t>
            </a:r>
          </a:p>
        </p:txBody>
      </p:sp>
      <p:sp>
        <p:nvSpPr>
          <p:cNvPr id="29" name="山形 28">
            <a:extLst>
              <a:ext uri="{FF2B5EF4-FFF2-40B4-BE49-F238E27FC236}">
                <a16:creationId xmlns:a16="http://schemas.microsoft.com/office/drawing/2014/main" id="{D858A9B6-30A9-3AED-DA80-3581A8F4156D}"/>
              </a:ext>
            </a:extLst>
          </p:cNvPr>
          <p:cNvSpPr/>
          <p:nvPr/>
        </p:nvSpPr>
        <p:spPr>
          <a:xfrm>
            <a:off x="8364348" y="2391902"/>
            <a:ext cx="2276603" cy="688650"/>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機械学習モデル構築</a:t>
            </a:r>
            <a:endParaRPr kumimoji="1" lang="en-US" altLang="ja-JP" sz="1200" dirty="0">
              <a:solidFill>
                <a:schemeClr val="bg1"/>
              </a:solidFill>
            </a:endParaRPr>
          </a:p>
          <a:p>
            <a:pPr algn="ctr"/>
            <a:r>
              <a:rPr kumimoji="1" lang="ja-JP" altLang="en-US" sz="1200">
                <a:solidFill>
                  <a:schemeClr val="bg1"/>
                </a:solidFill>
              </a:rPr>
              <a:t>（教師あり学習）</a:t>
            </a:r>
          </a:p>
        </p:txBody>
      </p:sp>
      <p:sp>
        <p:nvSpPr>
          <p:cNvPr id="30" name="山形 29">
            <a:extLst>
              <a:ext uri="{FF2B5EF4-FFF2-40B4-BE49-F238E27FC236}">
                <a16:creationId xmlns:a16="http://schemas.microsoft.com/office/drawing/2014/main" id="{A70329EE-B650-1C50-C578-196A8ED16D6A}"/>
              </a:ext>
            </a:extLst>
          </p:cNvPr>
          <p:cNvSpPr/>
          <p:nvPr/>
        </p:nvSpPr>
        <p:spPr>
          <a:xfrm>
            <a:off x="10363084" y="2391902"/>
            <a:ext cx="1569941" cy="688650"/>
          </a:xfrm>
          <a:prstGeom prst="chevron">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運用への適用</a:t>
            </a:r>
          </a:p>
        </p:txBody>
      </p:sp>
      <p:sp>
        <p:nvSpPr>
          <p:cNvPr id="32" name="角丸四角形 31">
            <a:extLst>
              <a:ext uri="{FF2B5EF4-FFF2-40B4-BE49-F238E27FC236}">
                <a16:creationId xmlns:a16="http://schemas.microsoft.com/office/drawing/2014/main" id="{B56F48A5-0196-7BC9-DA75-E6D30876E8CE}"/>
              </a:ext>
            </a:extLst>
          </p:cNvPr>
          <p:cNvSpPr/>
          <p:nvPr/>
        </p:nvSpPr>
        <p:spPr>
          <a:xfrm>
            <a:off x="1657215" y="3359988"/>
            <a:ext cx="1567787" cy="414068"/>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Tupl</a:t>
            </a:r>
            <a:r>
              <a:rPr kumimoji="1" lang="en-US" altLang="ja-JP" dirty="0"/>
              <a:t> Stream</a:t>
            </a:r>
            <a:endParaRPr kumimoji="1" lang="ja-JP" altLang="en-US"/>
          </a:p>
        </p:txBody>
      </p:sp>
      <p:sp>
        <p:nvSpPr>
          <p:cNvPr id="33" name="角丸四角形 32">
            <a:extLst>
              <a:ext uri="{FF2B5EF4-FFF2-40B4-BE49-F238E27FC236}">
                <a16:creationId xmlns:a16="http://schemas.microsoft.com/office/drawing/2014/main" id="{5913017F-7B15-ABA3-7FA5-0689FF9C26E9}"/>
              </a:ext>
            </a:extLst>
          </p:cNvPr>
          <p:cNvSpPr/>
          <p:nvPr/>
        </p:nvSpPr>
        <p:spPr>
          <a:xfrm>
            <a:off x="3339148" y="3357113"/>
            <a:ext cx="1567787" cy="414068"/>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KPI Editor</a:t>
            </a:r>
            <a:endParaRPr kumimoji="1" lang="ja-JP" altLang="en-US"/>
          </a:p>
        </p:txBody>
      </p:sp>
      <p:sp>
        <p:nvSpPr>
          <p:cNvPr id="34" name="角丸四角形 33">
            <a:extLst>
              <a:ext uri="{FF2B5EF4-FFF2-40B4-BE49-F238E27FC236}">
                <a16:creationId xmlns:a16="http://schemas.microsoft.com/office/drawing/2014/main" id="{279F6C1B-5FBF-4739-E802-42BB6CD5BC9F}"/>
              </a:ext>
            </a:extLst>
          </p:cNvPr>
          <p:cNvSpPr/>
          <p:nvPr/>
        </p:nvSpPr>
        <p:spPr>
          <a:xfrm>
            <a:off x="5198959" y="3357113"/>
            <a:ext cx="1567787" cy="414068"/>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MLTK</a:t>
            </a:r>
            <a:endParaRPr kumimoji="1" lang="ja-JP" altLang="en-US"/>
          </a:p>
        </p:txBody>
      </p:sp>
      <p:sp>
        <p:nvSpPr>
          <p:cNvPr id="35" name="角丸四角形 34">
            <a:extLst>
              <a:ext uri="{FF2B5EF4-FFF2-40B4-BE49-F238E27FC236}">
                <a16:creationId xmlns:a16="http://schemas.microsoft.com/office/drawing/2014/main" id="{87762359-567F-62E3-352A-A43F43586D22}"/>
              </a:ext>
            </a:extLst>
          </p:cNvPr>
          <p:cNvSpPr/>
          <p:nvPr/>
        </p:nvSpPr>
        <p:spPr>
          <a:xfrm>
            <a:off x="6923296" y="3355362"/>
            <a:ext cx="1567787" cy="414068"/>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Feature Editor</a:t>
            </a:r>
            <a:endParaRPr kumimoji="1" lang="ja-JP" altLang="en-US"/>
          </a:p>
        </p:txBody>
      </p:sp>
      <p:sp>
        <p:nvSpPr>
          <p:cNvPr id="36" name="角丸四角形 35">
            <a:extLst>
              <a:ext uri="{FF2B5EF4-FFF2-40B4-BE49-F238E27FC236}">
                <a16:creationId xmlns:a16="http://schemas.microsoft.com/office/drawing/2014/main" id="{12E88912-EBD4-53EE-1101-D7EF41E87200}"/>
              </a:ext>
            </a:extLst>
          </p:cNvPr>
          <p:cNvSpPr/>
          <p:nvPr/>
        </p:nvSpPr>
        <p:spPr>
          <a:xfrm>
            <a:off x="8647633" y="3355362"/>
            <a:ext cx="1567787" cy="414068"/>
          </a:xfrm>
          <a:prstGeom prst="round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MLTK</a:t>
            </a:r>
            <a:endParaRPr kumimoji="1" lang="ja-JP" altLang="en-US"/>
          </a:p>
        </p:txBody>
      </p:sp>
      <p:sp>
        <p:nvSpPr>
          <p:cNvPr id="37" name="山形 36">
            <a:extLst>
              <a:ext uri="{FF2B5EF4-FFF2-40B4-BE49-F238E27FC236}">
                <a16:creationId xmlns:a16="http://schemas.microsoft.com/office/drawing/2014/main" id="{C9A6FCCF-9E31-6E83-D3C6-FD1A7587A4BF}"/>
              </a:ext>
            </a:extLst>
          </p:cNvPr>
          <p:cNvSpPr/>
          <p:nvPr/>
        </p:nvSpPr>
        <p:spPr>
          <a:xfrm>
            <a:off x="114836" y="1951818"/>
            <a:ext cx="7027836" cy="286921"/>
          </a:xfrm>
          <a:prstGeom prst="chevron">
            <a:avLst/>
          </a:prstGeom>
          <a:solidFill>
            <a:srgbClr val="FF0000">
              <a:alpha val="73228"/>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特徴量探索に必要なステップ</a:t>
            </a:r>
          </a:p>
        </p:txBody>
      </p:sp>
      <p:sp>
        <p:nvSpPr>
          <p:cNvPr id="38" name="山形 37">
            <a:extLst>
              <a:ext uri="{FF2B5EF4-FFF2-40B4-BE49-F238E27FC236}">
                <a16:creationId xmlns:a16="http://schemas.microsoft.com/office/drawing/2014/main" id="{CE65D428-7075-A43B-F6E6-14D3B76FC64F}"/>
              </a:ext>
            </a:extLst>
          </p:cNvPr>
          <p:cNvSpPr/>
          <p:nvPr/>
        </p:nvSpPr>
        <p:spPr>
          <a:xfrm>
            <a:off x="7142672" y="1951817"/>
            <a:ext cx="3838754" cy="286921"/>
          </a:xfrm>
          <a:prstGeom prst="chevron">
            <a:avLst/>
          </a:prstGeom>
          <a:solidFill>
            <a:srgbClr val="92D050">
              <a:alpha val="73228"/>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bg1"/>
                </a:solidFill>
              </a:rPr>
              <a:t>本番環境構築へのステップ</a:t>
            </a:r>
          </a:p>
        </p:txBody>
      </p:sp>
      <p:sp>
        <p:nvSpPr>
          <p:cNvPr id="39" name="テキスト ボックス 38">
            <a:extLst>
              <a:ext uri="{FF2B5EF4-FFF2-40B4-BE49-F238E27FC236}">
                <a16:creationId xmlns:a16="http://schemas.microsoft.com/office/drawing/2014/main" id="{5FAFD234-0C3C-36F7-4D2E-055A26718962}"/>
              </a:ext>
            </a:extLst>
          </p:cNvPr>
          <p:cNvSpPr txBox="1"/>
          <p:nvPr/>
        </p:nvSpPr>
        <p:spPr>
          <a:xfrm>
            <a:off x="2181011" y="4063520"/>
            <a:ext cx="7386154" cy="523220"/>
          </a:xfrm>
          <a:prstGeom prst="rect">
            <a:avLst/>
          </a:prstGeom>
          <a:noFill/>
        </p:spPr>
        <p:txBody>
          <a:bodyPr wrap="square" rtlCol="0">
            <a:spAutoFit/>
          </a:bodyPr>
          <a:lstStyle/>
          <a:p>
            <a:pPr algn="ctr"/>
            <a:r>
              <a:rPr kumimoji="1" lang="ja-JP" altLang="en-US" sz="1400">
                <a:solidFill>
                  <a:schemeClr val="bg2">
                    <a:lumMod val="50000"/>
                  </a:schemeClr>
                </a:solidFill>
                <a:latin typeface="Calibri" panose="020F0502020204030204" pitchFamily="34" charset="0"/>
              </a:rPr>
              <a:t>データセットを使った特徴量探索の各ステップに必要な機能を</a:t>
            </a:r>
            <a:r>
              <a:rPr kumimoji="1" lang="en-US" altLang="ja-JP" sz="1400" dirty="0" err="1">
                <a:solidFill>
                  <a:schemeClr val="bg2">
                    <a:lumMod val="50000"/>
                  </a:schemeClr>
                </a:solidFill>
                <a:latin typeface="Calibri" panose="020F0502020204030204" pitchFamily="34" charset="0"/>
              </a:rPr>
              <a:t>TuplOS</a:t>
            </a:r>
            <a:r>
              <a:rPr kumimoji="1" lang="ja-JP" altLang="en-US" sz="1400">
                <a:solidFill>
                  <a:schemeClr val="bg2">
                    <a:lumMod val="50000"/>
                  </a:schemeClr>
                </a:solidFill>
                <a:latin typeface="Calibri" panose="020F0502020204030204" pitchFamily="34" charset="0"/>
              </a:rPr>
              <a:t>のアプリケーションを活用しながら柔軟に分析を実施することが可能</a:t>
            </a:r>
            <a:endParaRPr kumimoji="1" lang="en-US" altLang="ja-JP" sz="1400" dirty="0">
              <a:solidFill>
                <a:schemeClr val="bg2">
                  <a:lumMod val="50000"/>
                </a:schemeClr>
              </a:solidFill>
              <a:latin typeface="Calibri" panose="020F0502020204030204" pitchFamily="34" charset="0"/>
            </a:endParaRPr>
          </a:p>
        </p:txBody>
      </p:sp>
      <p:pic>
        <p:nvPicPr>
          <p:cNvPr id="41" name="グラフィックス 40" descr="アイデア 枠線">
            <a:extLst>
              <a:ext uri="{FF2B5EF4-FFF2-40B4-BE49-F238E27FC236}">
                <a16:creationId xmlns:a16="http://schemas.microsoft.com/office/drawing/2014/main" id="{DA6A0ECD-51C4-1FC0-4B32-8C56644A86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03864" y="3975118"/>
            <a:ext cx="523796" cy="523796"/>
          </a:xfrm>
          <a:prstGeom prst="rect">
            <a:avLst/>
          </a:prstGeom>
        </p:spPr>
      </p:pic>
      <p:pic>
        <p:nvPicPr>
          <p:cNvPr id="43" name="グラフィックス 42" descr="チェック マーク 単色塗りつぶし">
            <a:extLst>
              <a:ext uri="{FF2B5EF4-FFF2-40B4-BE49-F238E27FC236}">
                <a16:creationId xmlns:a16="http://schemas.microsoft.com/office/drawing/2014/main" id="{D26F5BCF-10CD-488E-ADDF-BC0CC1E07B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1032" y="2304076"/>
            <a:ext cx="365608" cy="365608"/>
          </a:xfrm>
          <a:prstGeom prst="rect">
            <a:avLst/>
          </a:prstGeom>
        </p:spPr>
      </p:pic>
      <p:pic>
        <p:nvPicPr>
          <p:cNvPr id="44" name="グラフィックス 43" descr="チェック マーク 単色塗りつぶし">
            <a:extLst>
              <a:ext uri="{FF2B5EF4-FFF2-40B4-BE49-F238E27FC236}">
                <a16:creationId xmlns:a16="http://schemas.microsoft.com/office/drawing/2014/main" id="{10C82C84-0517-24B1-32FC-4E30E1EDAA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5973" y="2288782"/>
            <a:ext cx="365608" cy="365608"/>
          </a:xfrm>
          <a:prstGeom prst="rect">
            <a:avLst/>
          </a:prstGeom>
        </p:spPr>
      </p:pic>
      <p:pic>
        <p:nvPicPr>
          <p:cNvPr id="45" name="グラフィックス 44" descr="チェック マーク 単色塗りつぶし">
            <a:extLst>
              <a:ext uri="{FF2B5EF4-FFF2-40B4-BE49-F238E27FC236}">
                <a16:creationId xmlns:a16="http://schemas.microsoft.com/office/drawing/2014/main" id="{F2A2C3B4-9E80-1F50-7C52-74114C49B0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275" y="2288782"/>
            <a:ext cx="365608" cy="365608"/>
          </a:xfrm>
          <a:prstGeom prst="rect">
            <a:avLst/>
          </a:prstGeom>
        </p:spPr>
      </p:pic>
      <p:pic>
        <p:nvPicPr>
          <p:cNvPr id="46" name="グラフィックス 45" descr="チェック マーク 単色塗りつぶし">
            <a:extLst>
              <a:ext uri="{FF2B5EF4-FFF2-40B4-BE49-F238E27FC236}">
                <a16:creationId xmlns:a16="http://schemas.microsoft.com/office/drawing/2014/main" id="{E73D4B84-DB69-9F30-39E9-C83166FA13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9609" y="2288782"/>
            <a:ext cx="365608" cy="365608"/>
          </a:xfrm>
          <a:prstGeom prst="rect">
            <a:avLst/>
          </a:prstGeom>
        </p:spPr>
      </p:pic>
      <p:pic>
        <p:nvPicPr>
          <p:cNvPr id="47" name="グラフィックス 46" descr="チェック マーク 単色塗りつぶし">
            <a:extLst>
              <a:ext uri="{FF2B5EF4-FFF2-40B4-BE49-F238E27FC236}">
                <a16:creationId xmlns:a16="http://schemas.microsoft.com/office/drawing/2014/main" id="{74F690C3-B624-4311-1F1F-7B6DECB0DE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8963" y="2288782"/>
            <a:ext cx="365608" cy="365608"/>
          </a:xfrm>
          <a:prstGeom prst="rect">
            <a:avLst/>
          </a:prstGeom>
        </p:spPr>
      </p:pic>
    </p:spTree>
    <p:extLst>
      <p:ext uri="{BB962C8B-B14F-4D97-AF65-F5344CB8AC3E}">
        <p14:creationId xmlns:p14="http://schemas.microsoft.com/office/powerpoint/2010/main" val="3257845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特徴量エンジニアリングへの</a:t>
            </a:r>
            <a:r>
              <a:rPr kumimoji="1" lang="en-US" altLang="ja-JP" sz="2000" dirty="0" err="1">
                <a:latin typeface="Meiryo UI" panose="020B0604030504040204" pitchFamily="34" charset="-128"/>
                <a:ea typeface="Meiryo UI" panose="020B0604030504040204" pitchFamily="34" charset="-128"/>
              </a:rPr>
              <a:t>Tupl</a:t>
            </a:r>
            <a:r>
              <a:rPr kumimoji="1" lang="ja-JP" altLang="en-US" sz="2000">
                <a:latin typeface="Meiryo UI" panose="020B0604030504040204" pitchFamily="34" charset="-128"/>
                <a:ea typeface="Meiryo UI" panose="020B0604030504040204" pitchFamily="34" charset="-128"/>
              </a:rPr>
              <a:t>のアプローチ</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 name="テキスト ボックス 2">
            <a:extLst>
              <a:ext uri="{FF2B5EF4-FFF2-40B4-BE49-F238E27FC236}">
                <a16:creationId xmlns:a16="http://schemas.microsoft.com/office/drawing/2014/main" id="{F0F9A4DB-42D6-34CE-7BAF-4430211BBA69}"/>
              </a:ext>
            </a:extLst>
          </p:cNvPr>
          <p:cNvSpPr txBox="1"/>
          <p:nvPr/>
        </p:nvSpPr>
        <p:spPr>
          <a:xfrm>
            <a:off x="-250849" y="1214410"/>
            <a:ext cx="6346849" cy="400110"/>
          </a:xfrm>
          <a:prstGeom prst="rect">
            <a:avLst/>
          </a:prstGeom>
          <a:noFill/>
        </p:spPr>
        <p:txBody>
          <a:bodyPr wrap="square" rtlCol="0">
            <a:spAutoFit/>
          </a:bodyPr>
          <a:lstStyle/>
          <a:p>
            <a:pPr algn="ctr"/>
            <a:r>
              <a:rPr kumimoji="1" lang="ja-JP" altLang="en-US" sz="2000">
                <a:solidFill>
                  <a:srgbClr val="518ADC"/>
                </a:solidFill>
                <a:latin typeface="Calibri" panose="020F0502020204030204" pitchFamily="34" charset="0"/>
              </a:rPr>
              <a:t>更なる機能拡張に向けた研究開発の取り組み</a:t>
            </a:r>
            <a:endParaRPr kumimoji="1" lang="en-US" altLang="ja-JP" sz="2000" dirty="0">
              <a:solidFill>
                <a:srgbClr val="518ADC"/>
              </a:solidFill>
              <a:latin typeface="Calibri" panose="020F0502020204030204" pitchFamily="34" charset="0"/>
            </a:endParaRPr>
          </a:p>
        </p:txBody>
      </p:sp>
      <p:graphicFrame>
        <p:nvGraphicFramePr>
          <p:cNvPr id="30" name="Diagram 4">
            <a:extLst>
              <a:ext uri="{FF2B5EF4-FFF2-40B4-BE49-F238E27FC236}">
                <a16:creationId xmlns:a16="http://schemas.microsoft.com/office/drawing/2014/main" id="{D4C5E749-9643-41EB-4C86-73F2FF872B77}"/>
              </a:ext>
            </a:extLst>
          </p:cNvPr>
          <p:cNvGraphicFramePr/>
          <p:nvPr>
            <p:extLst>
              <p:ext uri="{D42A27DB-BD31-4B8C-83A1-F6EECF244321}">
                <p14:modId xmlns:p14="http://schemas.microsoft.com/office/powerpoint/2010/main" val="693692213"/>
              </p:ext>
            </p:extLst>
          </p:nvPr>
        </p:nvGraphicFramePr>
        <p:xfrm>
          <a:off x="173906" y="1488747"/>
          <a:ext cx="11237913" cy="4716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角丸四角形 30">
            <a:extLst>
              <a:ext uri="{FF2B5EF4-FFF2-40B4-BE49-F238E27FC236}">
                <a16:creationId xmlns:a16="http://schemas.microsoft.com/office/drawing/2014/main" id="{7359F1F6-AFFC-D3FE-3E21-0BCCC2D357F3}"/>
              </a:ext>
            </a:extLst>
          </p:cNvPr>
          <p:cNvSpPr/>
          <p:nvPr/>
        </p:nvSpPr>
        <p:spPr>
          <a:xfrm>
            <a:off x="7479102" y="1488747"/>
            <a:ext cx="3795622" cy="2358231"/>
          </a:xfrm>
          <a:prstGeom prst="round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a:extLst>
              <a:ext uri="{FF2B5EF4-FFF2-40B4-BE49-F238E27FC236}">
                <a16:creationId xmlns:a16="http://schemas.microsoft.com/office/drawing/2014/main" id="{B498F258-7C43-E1A7-38A0-AFD633FD74D8}"/>
              </a:ext>
            </a:extLst>
          </p:cNvPr>
          <p:cNvSpPr/>
          <p:nvPr/>
        </p:nvSpPr>
        <p:spPr>
          <a:xfrm>
            <a:off x="2032959" y="3846979"/>
            <a:ext cx="3795622" cy="2358231"/>
          </a:xfrm>
          <a:prstGeom prst="roundRect">
            <a:avLst/>
          </a:prstGeom>
          <a:noFill/>
          <a:ln w="254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464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NTT-FT</a:t>
            </a:r>
            <a:r>
              <a:rPr kumimoji="1" lang="ja-JP" altLang="en-US" sz="2000">
                <a:latin typeface="Meiryo UI" panose="020B0604030504040204" pitchFamily="34" charset="-128"/>
                <a:ea typeface="Meiryo UI" panose="020B0604030504040204" pitchFamily="34" charset="-128"/>
              </a:rPr>
              <a:t>様</a:t>
            </a:r>
            <a:r>
              <a:rPr kumimoji="1" lang="en-US" altLang="ja-JP" sz="2000" dirty="0">
                <a:latin typeface="Meiryo UI" panose="020B0604030504040204" pitchFamily="34" charset="-128"/>
                <a:ea typeface="Meiryo UI" panose="020B0604030504040204" pitchFamily="34" charset="-128"/>
              </a:rPr>
              <a:t> 2022 PoC UC-1</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今後のオペレーションへの価値提供</a:t>
            </a:r>
          </a:p>
        </p:txBody>
      </p:sp>
      <p:sp>
        <p:nvSpPr>
          <p:cNvPr id="10" name="テキスト ボックス 9">
            <a:extLst>
              <a:ext uri="{FF2B5EF4-FFF2-40B4-BE49-F238E27FC236}">
                <a16:creationId xmlns:a16="http://schemas.microsoft.com/office/drawing/2014/main" id="{769C4F6F-A2DE-89C2-E16A-56A07C07F9EF}"/>
              </a:ext>
            </a:extLst>
          </p:cNvPr>
          <p:cNvSpPr txBox="1"/>
          <p:nvPr/>
        </p:nvSpPr>
        <p:spPr>
          <a:xfrm>
            <a:off x="6481131" y="3063604"/>
            <a:ext cx="5444193" cy="584775"/>
          </a:xfrm>
          <a:prstGeom prst="rect">
            <a:avLst/>
          </a:prstGeom>
          <a:noFill/>
        </p:spPr>
        <p:txBody>
          <a:bodyPr wrap="square" rtlCol="0">
            <a:spAutoFit/>
          </a:bodyPr>
          <a:lstStyle/>
          <a:p>
            <a:r>
              <a:rPr kumimoji="1" lang="en-US" altLang="ja-JP" sz="1600" dirty="0"/>
              <a:t>2022</a:t>
            </a:r>
            <a:r>
              <a:rPr kumimoji="1" lang="ja-JP" altLang="en-US" sz="1600"/>
              <a:t>年に取り組んだモデルの中で精度の高いロジックやモデルをさらにチューニングし精度を継続高めてゆく</a:t>
            </a:r>
            <a:endParaRPr kumimoji="1" lang="en-US" altLang="ja-JP" sz="1600" dirty="0"/>
          </a:p>
        </p:txBody>
      </p:sp>
      <p:sp>
        <p:nvSpPr>
          <p:cNvPr id="9" name="角丸四角形 8">
            <a:extLst>
              <a:ext uri="{FF2B5EF4-FFF2-40B4-BE49-F238E27FC236}">
                <a16:creationId xmlns:a16="http://schemas.microsoft.com/office/drawing/2014/main" id="{4B946DDE-3CCF-745D-CFA2-D98403826117}"/>
              </a:ext>
            </a:extLst>
          </p:cNvPr>
          <p:cNvSpPr/>
          <p:nvPr/>
        </p:nvSpPr>
        <p:spPr>
          <a:xfrm>
            <a:off x="416657" y="1407561"/>
            <a:ext cx="3729049" cy="1067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a:t>
            </a:r>
            <a:r>
              <a:rPr kumimoji="1" lang="ja-JP" altLang="en-US"/>
              <a:t>年の取り組み</a:t>
            </a:r>
            <a:endParaRPr kumimoji="1" lang="en-US" altLang="ja-JP" dirty="0"/>
          </a:p>
          <a:p>
            <a:pPr algn="ctr"/>
            <a:r>
              <a:rPr kumimoji="1" lang="ja-JP" altLang="en-US"/>
              <a:t>正答率の高いロジックやモデル</a:t>
            </a:r>
          </a:p>
        </p:txBody>
      </p:sp>
      <p:sp>
        <p:nvSpPr>
          <p:cNvPr id="3" name="角丸四角形 2">
            <a:extLst>
              <a:ext uri="{FF2B5EF4-FFF2-40B4-BE49-F238E27FC236}">
                <a16:creationId xmlns:a16="http://schemas.microsoft.com/office/drawing/2014/main" id="{037495CE-8273-2BF4-A282-0A0B29ED21AF}"/>
              </a:ext>
            </a:extLst>
          </p:cNvPr>
          <p:cNvSpPr/>
          <p:nvPr/>
        </p:nvSpPr>
        <p:spPr>
          <a:xfrm>
            <a:off x="2509383" y="2822229"/>
            <a:ext cx="3729049" cy="1067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新しい視点やデータを活用し更なるモデル精度向上へ</a:t>
            </a:r>
          </a:p>
        </p:txBody>
      </p:sp>
      <p:sp>
        <p:nvSpPr>
          <p:cNvPr id="4" name="角丸四角形 3">
            <a:extLst>
              <a:ext uri="{FF2B5EF4-FFF2-40B4-BE49-F238E27FC236}">
                <a16:creationId xmlns:a16="http://schemas.microsoft.com/office/drawing/2014/main" id="{AA805459-D934-A949-1AAD-2188FD2A5135}"/>
              </a:ext>
            </a:extLst>
          </p:cNvPr>
          <p:cNvSpPr/>
          <p:nvPr/>
        </p:nvSpPr>
        <p:spPr>
          <a:xfrm>
            <a:off x="4537074" y="4264651"/>
            <a:ext cx="3729049" cy="10675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よりプロアクティブなオペレーション活動へ価値を提供</a:t>
            </a:r>
          </a:p>
        </p:txBody>
      </p:sp>
      <p:sp>
        <p:nvSpPr>
          <p:cNvPr id="5" name="テキスト ボックス 4">
            <a:extLst>
              <a:ext uri="{FF2B5EF4-FFF2-40B4-BE49-F238E27FC236}">
                <a16:creationId xmlns:a16="http://schemas.microsoft.com/office/drawing/2014/main" id="{70091ACC-7E25-88E1-2C19-FB914C5EE0A8}"/>
              </a:ext>
            </a:extLst>
          </p:cNvPr>
          <p:cNvSpPr txBox="1"/>
          <p:nvPr/>
        </p:nvSpPr>
        <p:spPr>
          <a:xfrm>
            <a:off x="4373908" y="1656775"/>
            <a:ext cx="5444193" cy="584775"/>
          </a:xfrm>
          <a:prstGeom prst="rect">
            <a:avLst/>
          </a:prstGeom>
          <a:noFill/>
        </p:spPr>
        <p:txBody>
          <a:bodyPr wrap="square" rtlCol="0">
            <a:spAutoFit/>
          </a:bodyPr>
          <a:lstStyle/>
          <a:p>
            <a:r>
              <a:rPr kumimoji="1" lang="ja-JP" altLang="en-US" sz="1600"/>
              <a:t>モデルを継続評価し、正誤判定と評価を行った事例と関連データの蓄積を継続して行う</a:t>
            </a:r>
            <a:endParaRPr kumimoji="1" lang="en-US" altLang="ja-JP" sz="1600" dirty="0"/>
          </a:p>
        </p:txBody>
      </p:sp>
      <p:sp>
        <p:nvSpPr>
          <p:cNvPr id="6" name="テキスト ボックス 5">
            <a:extLst>
              <a:ext uri="{FF2B5EF4-FFF2-40B4-BE49-F238E27FC236}">
                <a16:creationId xmlns:a16="http://schemas.microsoft.com/office/drawing/2014/main" id="{8B79C954-9C39-B6B2-CC11-4A001F0E7E7F}"/>
              </a:ext>
            </a:extLst>
          </p:cNvPr>
          <p:cNvSpPr txBox="1"/>
          <p:nvPr/>
        </p:nvSpPr>
        <p:spPr>
          <a:xfrm>
            <a:off x="4191021" y="5617369"/>
            <a:ext cx="5444193" cy="584775"/>
          </a:xfrm>
          <a:prstGeom prst="rect">
            <a:avLst/>
          </a:prstGeom>
          <a:noFill/>
        </p:spPr>
        <p:txBody>
          <a:bodyPr wrap="square" rtlCol="0">
            <a:spAutoFit/>
          </a:bodyPr>
          <a:lstStyle/>
          <a:p>
            <a:r>
              <a:rPr kumimoji="1" lang="ja-JP" altLang="en-US" sz="1600"/>
              <a:t>精度の高まったロジック、モデルから故障に繋がる可能性のある状況を事前に検知できる仕組みへ</a:t>
            </a:r>
            <a:endParaRPr kumimoji="1" lang="en-US" altLang="ja-JP" sz="1600" dirty="0"/>
          </a:p>
        </p:txBody>
      </p:sp>
    </p:spTree>
    <p:extLst>
      <p:ext uri="{BB962C8B-B14F-4D97-AF65-F5344CB8AC3E}">
        <p14:creationId xmlns:p14="http://schemas.microsoft.com/office/powerpoint/2010/main" val="1540048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pic>
        <p:nvPicPr>
          <p:cNvPr id="5" name="図 4">
            <a:extLst>
              <a:ext uri="{FF2B5EF4-FFF2-40B4-BE49-F238E27FC236}">
                <a16:creationId xmlns:a16="http://schemas.microsoft.com/office/drawing/2014/main" id="{826226E3-6843-9F92-A6C1-E73738E50C86}"/>
              </a:ext>
            </a:extLst>
          </p:cNvPr>
          <p:cNvPicPr>
            <a:picLocks noChangeAspect="1"/>
          </p:cNvPicPr>
          <p:nvPr/>
        </p:nvPicPr>
        <p:blipFill>
          <a:blip r:embed="rId2"/>
          <a:stretch>
            <a:fillRect/>
          </a:stretch>
        </p:blipFill>
        <p:spPr>
          <a:xfrm>
            <a:off x="593603" y="2236533"/>
            <a:ext cx="10882318" cy="3806098"/>
          </a:xfrm>
          <a:prstGeom prst="rect">
            <a:avLst/>
          </a:prstGeom>
        </p:spPr>
      </p:pic>
      <p:sp>
        <p:nvSpPr>
          <p:cNvPr id="13" name="テキスト ボックス 12">
            <a:extLst>
              <a:ext uri="{FF2B5EF4-FFF2-40B4-BE49-F238E27FC236}">
                <a16:creationId xmlns:a16="http://schemas.microsoft.com/office/drawing/2014/main" id="{E8CE7ABA-DA09-FDD2-079C-88954BA3D021}"/>
              </a:ext>
            </a:extLst>
          </p:cNvPr>
          <p:cNvSpPr txBox="1"/>
          <p:nvPr/>
        </p:nvSpPr>
        <p:spPr>
          <a:xfrm>
            <a:off x="5122199" y="1928756"/>
            <a:ext cx="2223648" cy="307777"/>
          </a:xfrm>
          <a:prstGeom prst="rect">
            <a:avLst/>
          </a:prstGeom>
          <a:noFill/>
        </p:spPr>
        <p:txBody>
          <a:bodyPr wrap="square" rtlCol="0">
            <a:spAutoFit/>
          </a:bodyPr>
          <a:lstStyle/>
          <a:p>
            <a:pPr algn="ctr"/>
            <a:r>
              <a:rPr kumimoji="1" lang="en-US" altLang="ja-JP" sz="1400" dirty="0">
                <a:solidFill>
                  <a:srgbClr val="518ADC"/>
                </a:solidFill>
                <a:latin typeface="Calibri" panose="020F0502020204030204" pitchFamily="34" charset="0"/>
              </a:rPr>
              <a:t>KPI</a:t>
            </a:r>
            <a:r>
              <a:rPr kumimoji="1" lang="ja-JP" altLang="en-US" sz="1400">
                <a:solidFill>
                  <a:srgbClr val="518ADC"/>
                </a:solidFill>
                <a:latin typeface="Calibri" panose="020F0502020204030204" pitchFamily="34" charset="0"/>
              </a:rPr>
              <a:t>（データ）名</a:t>
            </a:r>
            <a:endParaRPr kumimoji="1" lang="en-US" altLang="ja-JP" sz="1400" dirty="0">
              <a:solidFill>
                <a:srgbClr val="518ADC"/>
              </a:solidFill>
              <a:latin typeface="Calibri" panose="020F0502020204030204" pitchFamily="34" charset="0"/>
            </a:endParaRPr>
          </a:p>
        </p:txBody>
      </p:sp>
      <p:sp>
        <p:nvSpPr>
          <p:cNvPr id="30" name="正方形/長方形 29">
            <a:extLst>
              <a:ext uri="{FF2B5EF4-FFF2-40B4-BE49-F238E27FC236}">
                <a16:creationId xmlns:a16="http://schemas.microsoft.com/office/drawing/2014/main" id="{37042C55-16E6-83C1-35CE-84D22DBBCB2F}"/>
              </a:ext>
            </a:extLst>
          </p:cNvPr>
          <p:cNvSpPr/>
          <p:nvPr/>
        </p:nvSpPr>
        <p:spPr>
          <a:xfrm>
            <a:off x="1300152" y="2236533"/>
            <a:ext cx="10175769" cy="135731"/>
          </a:xfrm>
          <a:prstGeom prst="rect">
            <a:avLst/>
          </a:prstGeom>
          <a:noFill/>
          <a:ln>
            <a:solidFill>
              <a:srgbClr val="518A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BA5F870-12F1-8E6E-398A-2E67E28467D5}"/>
              </a:ext>
            </a:extLst>
          </p:cNvPr>
          <p:cNvSpPr/>
          <p:nvPr/>
        </p:nvSpPr>
        <p:spPr>
          <a:xfrm>
            <a:off x="593603" y="2236533"/>
            <a:ext cx="706549" cy="38060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7469D5DF-6FEF-9275-32AE-077529818881}"/>
              </a:ext>
            </a:extLst>
          </p:cNvPr>
          <p:cNvSpPr txBox="1"/>
          <p:nvPr/>
        </p:nvSpPr>
        <p:spPr>
          <a:xfrm>
            <a:off x="-196319" y="1928755"/>
            <a:ext cx="2223648" cy="307777"/>
          </a:xfrm>
          <a:prstGeom prst="rect">
            <a:avLst/>
          </a:prstGeom>
          <a:noFill/>
        </p:spPr>
        <p:txBody>
          <a:bodyPr wrap="square" rtlCol="0">
            <a:spAutoFit/>
          </a:bodyPr>
          <a:lstStyle/>
          <a:p>
            <a:pPr algn="ctr"/>
            <a:r>
              <a:rPr kumimoji="1" lang="en-US" altLang="ja-JP" sz="1400" dirty="0">
                <a:solidFill>
                  <a:srgbClr val="FF0000"/>
                </a:solidFill>
                <a:latin typeface="Calibri" panose="020F0502020204030204" pitchFamily="34" charset="0"/>
              </a:rPr>
              <a:t>ID: </a:t>
            </a:r>
            <a:r>
              <a:rPr kumimoji="1" lang="en-US" altLang="ja-JP" sz="1400" dirty="0" err="1">
                <a:solidFill>
                  <a:srgbClr val="FF0000"/>
                </a:solidFill>
                <a:latin typeface="Calibri" panose="020F0502020204030204" pitchFamily="34" charset="0"/>
              </a:rPr>
              <a:t>date#id</a:t>
            </a:r>
            <a:endParaRPr kumimoji="1" lang="en-US" altLang="ja-JP" sz="1400" dirty="0">
              <a:solidFill>
                <a:srgbClr val="FF0000"/>
              </a:solidFill>
              <a:latin typeface="Calibri" panose="020F0502020204030204" pitchFamily="34" charset="0"/>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1" y="1313201"/>
            <a:ext cx="4050556"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1. </a:t>
            </a:r>
            <a:r>
              <a:rPr kumimoji="1" lang="ja-JP" altLang="en-US" sz="1400">
                <a:solidFill>
                  <a:srgbClr val="0070C0"/>
                </a:solidFill>
                <a:latin typeface="Calibri" panose="020F0502020204030204" pitchFamily="34" charset="0"/>
              </a:rPr>
              <a:t>時系列で纏めたデータを</a:t>
            </a:r>
            <a:r>
              <a:rPr kumimoji="1" lang="en-US" altLang="ja-JP" sz="1400" dirty="0">
                <a:solidFill>
                  <a:srgbClr val="0070C0"/>
                </a:solidFill>
                <a:latin typeface="Calibri" panose="020F0502020204030204" pitchFamily="34" charset="0"/>
              </a:rPr>
              <a:t>CSV</a:t>
            </a:r>
            <a:r>
              <a:rPr kumimoji="1" lang="ja-JP" altLang="en-US" sz="1400">
                <a:solidFill>
                  <a:srgbClr val="0070C0"/>
                </a:solidFill>
                <a:latin typeface="Calibri" panose="020F0502020204030204" pitchFamily="34" charset="0"/>
              </a:rPr>
              <a:t>形式で準備</a:t>
            </a:r>
            <a:endParaRPr kumimoji="1" lang="en-US" altLang="ja-JP" sz="1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2440874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2. Machine Learning Toolkit (MLTK)</a:t>
            </a:r>
            <a:r>
              <a:rPr kumimoji="1" lang="ja-JP" altLang="en-US" sz="1400">
                <a:solidFill>
                  <a:srgbClr val="0070C0"/>
                </a:solidFill>
                <a:latin typeface="Calibri" panose="020F0502020204030204" pitchFamily="34" charset="0"/>
              </a:rPr>
              <a:t>より</a:t>
            </a:r>
            <a:r>
              <a:rPr kumimoji="1" lang="en-US" altLang="ja-JP" sz="1400" dirty="0">
                <a:solidFill>
                  <a:srgbClr val="0070C0"/>
                </a:solidFill>
                <a:latin typeface="Calibri" panose="020F0502020204030204" pitchFamily="34" charset="0"/>
              </a:rPr>
              <a:t> Unsupervised ML Model </a:t>
            </a:r>
            <a:r>
              <a:rPr kumimoji="1" lang="ja-JP" altLang="en-US" sz="1400">
                <a:solidFill>
                  <a:srgbClr val="0070C0"/>
                </a:solidFill>
                <a:latin typeface="Calibri" panose="020F0502020204030204" pitchFamily="34" charset="0"/>
              </a:rPr>
              <a:t>（教師なし学習モデル）へアクセス</a:t>
            </a:r>
            <a:endParaRPr kumimoji="1" lang="en-US" altLang="ja-JP" sz="1400" dirty="0">
              <a:solidFill>
                <a:srgbClr val="0070C0"/>
              </a:solidFill>
              <a:latin typeface="Calibri" panose="020F0502020204030204" pitchFamily="34" charset="0"/>
            </a:endParaRPr>
          </a:p>
        </p:txBody>
      </p:sp>
      <p:pic>
        <p:nvPicPr>
          <p:cNvPr id="4" name="図 3" descr="グラフィカル ユーザー インターフェイス, グラフ, 散布図&#10;&#10;自動的に生成された説明">
            <a:extLst>
              <a:ext uri="{FF2B5EF4-FFF2-40B4-BE49-F238E27FC236}">
                <a16:creationId xmlns:a16="http://schemas.microsoft.com/office/drawing/2014/main" id="{3EAA7AEA-DED5-C354-5489-7835EAF10778}"/>
              </a:ext>
            </a:extLst>
          </p:cNvPr>
          <p:cNvPicPr>
            <a:picLocks noChangeAspect="1"/>
          </p:cNvPicPr>
          <p:nvPr/>
        </p:nvPicPr>
        <p:blipFill>
          <a:blip r:embed="rId2"/>
          <a:stretch>
            <a:fillRect/>
          </a:stretch>
        </p:blipFill>
        <p:spPr>
          <a:xfrm>
            <a:off x="424622" y="1712358"/>
            <a:ext cx="9185204" cy="4980709"/>
          </a:xfrm>
          <a:prstGeom prst="rect">
            <a:avLst/>
          </a:prstGeom>
        </p:spPr>
      </p:pic>
    </p:spTree>
    <p:extLst>
      <p:ext uri="{BB962C8B-B14F-4D97-AF65-F5344CB8AC3E}">
        <p14:creationId xmlns:p14="http://schemas.microsoft.com/office/powerpoint/2010/main" val="4277370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3. </a:t>
            </a:r>
            <a:r>
              <a:rPr kumimoji="1" lang="ja-JP" altLang="en-US" sz="1400">
                <a:solidFill>
                  <a:srgbClr val="0070C0"/>
                </a:solidFill>
                <a:latin typeface="Calibri" panose="020F0502020204030204" pitchFamily="34" charset="0"/>
              </a:rPr>
              <a:t>プロジェクトの作成</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8351352" y="2019779"/>
            <a:ext cx="8320631" cy="1169551"/>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New</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②</a:t>
            </a:r>
            <a:r>
              <a:rPr kumimoji="1" lang="en-US" altLang="ja-JP" sz="1400" dirty="0">
                <a:solidFill>
                  <a:srgbClr val="FF0000"/>
                </a:solidFill>
                <a:latin typeface="Calibri" panose="020F0502020204030204" pitchFamily="34" charset="0"/>
              </a:rPr>
              <a:t> </a:t>
            </a:r>
            <a:r>
              <a:rPr kumimoji="1" lang="ja-JP" altLang="en-US" sz="1400">
                <a:solidFill>
                  <a:srgbClr val="0070C0"/>
                </a:solidFill>
                <a:latin typeface="Calibri" panose="020F0502020204030204" pitchFamily="34" charset="0"/>
              </a:rPr>
              <a:t>プロジェクト名を入力</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③</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エンジンを選択（通常は</a:t>
            </a:r>
            <a:r>
              <a:rPr kumimoji="1" lang="en-US" altLang="ja-JP" sz="1400" dirty="0">
                <a:solidFill>
                  <a:srgbClr val="0070C0"/>
                </a:solidFill>
                <a:latin typeface="Calibri" panose="020F0502020204030204" pitchFamily="34" charset="0"/>
              </a:rPr>
              <a:t> Scikit-Learn</a:t>
            </a:r>
            <a:r>
              <a:rPr kumimoji="1" lang="ja-JP" altLang="en-US" sz="1400">
                <a:solidFill>
                  <a:srgbClr val="0070C0"/>
                </a:solidFill>
                <a:latin typeface="Calibri" panose="020F0502020204030204" pitchFamily="34" charset="0"/>
              </a:rPr>
              <a:t>を推奨）</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④</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データセットから</a:t>
            </a:r>
            <a:r>
              <a:rPr kumimoji="1" lang="en-US" altLang="ja-JP" sz="1400" dirty="0">
                <a:solidFill>
                  <a:srgbClr val="0070C0"/>
                </a:solidFill>
                <a:latin typeface="Calibri" panose="020F0502020204030204" pitchFamily="34" charset="0"/>
              </a:rPr>
              <a:t>CSV</a:t>
            </a:r>
            <a:r>
              <a:rPr kumimoji="1" lang="ja-JP" altLang="en-US" sz="1400">
                <a:solidFill>
                  <a:srgbClr val="0070C0"/>
                </a:solidFill>
                <a:latin typeface="Calibri" panose="020F0502020204030204" pitchFamily="34" charset="0"/>
              </a:rPr>
              <a:t>を選択</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⑤</a:t>
            </a:r>
            <a:r>
              <a:rPr kumimoji="1" lang="en-US" altLang="ja-JP" sz="1400" dirty="0">
                <a:solidFill>
                  <a:srgbClr val="0070C0"/>
                </a:solidFill>
                <a:latin typeface="Calibri" panose="020F0502020204030204" pitchFamily="34" charset="0"/>
              </a:rPr>
              <a:t> Create</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p:txBody>
      </p:sp>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BE415420-A27D-F66D-1FE5-F93D95D5B52E}"/>
              </a:ext>
            </a:extLst>
          </p:cNvPr>
          <p:cNvPicPr>
            <a:picLocks noChangeAspect="1"/>
          </p:cNvPicPr>
          <p:nvPr/>
        </p:nvPicPr>
        <p:blipFill>
          <a:blip r:embed="rId2"/>
          <a:stretch>
            <a:fillRect/>
          </a:stretch>
        </p:blipFill>
        <p:spPr>
          <a:xfrm>
            <a:off x="313067" y="1749825"/>
            <a:ext cx="7772400" cy="3794974"/>
          </a:xfrm>
          <a:prstGeom prst="rect">
            <a:avLst/>
          </a:prstGeom>
        </p:spPr>
      </p:pic>
    </p:spTree>
    <p:extLst>
      <p:ext uri="{BB962C8B-B14F-4D97-AF65-F5344CB8AC3E}">
        <p14:creationId xmlns:p14="http://schemas.microsoft.com/office/powerpoint/2010/main" val="1331533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4. </a:t>
            </a:r>
            <a:r>
              <a:rPr kumimoji="1" lang="ja-JP" altLang="en-US" sz="1400">
                <a:solidFill>
                  <a:srgbClr val="0070C0"/>
                </a:solidFill>
                <a:latin typeface="Calibri" panose="020F0502020204030204" pitchFamily="34" charset="0"/>
              </a:rPr>
              <a:t>作成した</a:t>
            </a:r>
            <a:r>
              <a:rPr kumimoji="1" lang="en-US" altLang="ja-JP" sz="1400" dirty="0">
                <a:solidFill>
                  <a:srgbClr val="0070C0"/>
                </a:solidFill>
                <a:latin typeface="Calibri" panose="020F0502020204030204" pitchFamily="34" charset="0"/>
              </a:rPr>
              <a:t>CSV</a:t>
            </a:r>
            <a:r>
              <a:rPr kumimoji="1" lang="ja-JP" altLang="en-US" sz="1400">
                <a:solidFill>
                  <a:srgbClr val="0070C0"/>
                </a:solidFill>
                <a:latin typeface="Calibri" panose="020F0502020204030204" pitchFamily="34" charset="0"/>
              </a:rPr>
              <a:t>データのインポート</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6755465" y="2295824"/>
            <a:ext cx="8320631" cy="307777"/>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Import CSV</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p:txBody>
      </p:sp>
      <p:pic>
        <p:nvPicPr>
          <p:cNvPr id="4" name="図 3" descr="グラフィカル ユーザー インターフェイス, テキスト, アプリケーション, メール&#10;&#10;自動的に生成された説明">
            <a:extLst>
              <a:ext uri="{FF2B5EF4-FFF2-40B4-BE49-F238E27FC236}">
                <a16:creationId xmlns:a16="http://schemas.microsoft.com/office/drawing/2014/main" id="{5203CA0B-D44A-05EE-15BF-B3AF455DB41F}"/>
              </a:ext>
            </a:extLst>
          </p:cNvPr>
          <p:cNvPicPr>
            <a:picLocks noChangeAspect="1"/>
          </p:cNvPicPr>
          <p:nvPr/>
        </p:nvPicPr>
        <p:blipFill>
          <a:blip r:embed="rId2"/>
          <a:stretch>
            <a:fillRect/>
          </a:stretch>
        </p:blipFill>
        <p:spPr>
          <a:xfrm>
            <a:off x="675855" y="2019779"/>
            <a:ext cx="5811209" cy="2831941"/>
          </a:xfrm>
          <a:prstGeom prst="rect">
            <a:avLst/>
          </a:prstGeom>
        </p:spPr>
      </p:pic>
    </p:spTree>
    <p:extLst>
      <p:ext uri="{BB962C8B-B14F-4D97-AF65-F5344CB8AC3E}">
        <p14:creationId xmlns:p14="http://schemas.microsoft.com/office/powerpoint/2010/main" val="3596640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5. </a:t>
            </a:r>
            <a:r>
              <a:rPr kumimoji="1" lang="ja-JP" altLang="en-US" sz="1400">
                <a:solidFill>
                  <a:srgbClr val="0070C0"/>
                </a:solidFill>
                <a:latin typeface="Calibri" panose="020F0502020204030204" pitchFamily="34" charset="0"/>
              </a:rPr>
              <a:t>クラスタリングの準備</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8031684" y="1865890"/>
            <a:ext cx="8320631" cy="307777"/>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New</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9C8FD272-F9CB-23CC-0DA5-F60B53E14A56}"/>
              </a:ext>
            </a:extLst>
          </p:cNvPr>
          <p:cNvPicPr>
            <a:picLocks noChangeAspect="1"/>
          </p:cNvPicPr>
          <p:nvPr/>
        </p:nvPicPr>
        <p:blipFill>
          <a:blip r:embed="rId2"/>
          <a:stretch>
            <a:fillRect/>
          </a:stretch>
        </p:blipFill>
        <p:spPr>
          <a:xfrm>
            <a:off x="187923" y="1673054"/>
            <a:ext cx="7772400" cy="3511891"/>
          </a:xfrm>
          <a:prstGeom prst="rect">
            <a:avLst/>
          </a:prstGeom>
        </p:spPr>
      </p:pic>
    </p:spTree>
    <p:extLst>
      <p:ext uri="{BB962C8B-B14F-4D97-AF65-F5344CB8AC3E}">
        <p14:creationId xmlns:p14="http://schemas.microsoft.com/office/powerpoint/2010/main" val="1287454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5. </a:t>
            </a:r>
            <a:r>
              <a:rPr kumimoji="1" lang="ja-JP" altLang="en-US" sz="1400">
                <a:solidFill>
                  <a:srgbClr val="0070C0"/>
                </a:solidFill>
                <a:latin typeface="Calibri" panose="020F0502020204030204" pitchFamily="34" charset="0"/>
              </a:rPr>
              <a:t>クラスタリングの準備（ハイパーパラメータの設定）</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5831949" y="1865890"/>
            <a:ext cx="5968988" cy="954107"/>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K = </a:t>
            </a:r>
            <a:r>
              <a:rPr kumimoji="1" lang="ja-JP" altLang="en-US" sz="1400">
                <a:solidFill>
                  <a:srgbClr val="0070C0"/>
                </a:solidFill>
                <a:latin typeface="Calibri" panose="020F0502020204030204" pitchFamily="34" charset="0"/>
              </a:rPr>
              <a:t>分割するクラスタ数</a:t>
            </a:r>
            <a:endParaRPr kumimoji="1" lang="en-US" altLang="ja-JP" sz="1400" dirty="0">
              <a:solidFill>
                <a:srgbClr val="0070C0"/>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0070C0"/>
                </a:solidFill>
                <a:latin typeface="Calibri" panose="020F0502020204030204" pitchFamily="34" charset="0"/>
              </a:rPr>
              <a:t>　予め答えがわかっている場合は、その数を入力</a:t>
            </a:r>
            <a:endParaRPr kumimoji="1" lang="en-US" altLang="ja-JP" sz="1400" dirty="0">
              <a:solidFill>
                <a:srgbClr val="0070C0"/>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0070C0"/>
                </a:solidFill>
                <a:latin typeface="Calibri" panose="020F0502020204030204" pitchFamily="34" charset="0"/>
              </a:rPr>
              <a:t>　答えがわからないデータの場合は３から始めてこの値を変更しながらクラスタリングを数回実施</a:t>
            </a:r>
            <a:endParaRPr kumimoji="1" lang="en-US" altLang="ja-JP" sz="1400" dirty="0">
              <a:solidFill>
                <a:srgbClr val="0070C0"/>
              </a:solidFill>
              <a:latin typeface="Calibri" panose="020F0502020204030204" pitchFamily="34" charset="0"/>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ED5653F9-EF07-0F5F-A514-4FDBC8B661F6}"/>
              </a:ext>
            </a:extLst>
          </p:cNvPr>
          <p:cNvPicPr>
            <a:picLocks noChangeAspect="1"/>
          </p:cNvPicPr>
          <p:nvPr/>
        </p:nvPicPr>
        <p:blipFill>
          <a:blip r:embed="rId2"/>
          <a:stretch>
            <a:fillRect/>
          </a:stretch>
        </p:blipFill>
        <p:spPr>
          <a:xfrm>
            <a:off x="624816" y="1721568"/>
            <a:ext cx="5041900" cy="3949700"/>
          </a:xfrm>
          <a:prstGeom prst="rect">
            <a:avLst/>
          </a:prstGeom>
        </p:spPr>
      </p:pic>
    </p:spTree>
    <p:extLst>
      <p:ext uri="{BB962C8B-B14F-4D97-AF65-F5344CB8AC3E}">
        <p14:creationId xmlns:p14="http://schemas.microsoft.com/office/powerpoint/2010/main" val="7835747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5. </a:t>
            </a:r>
            <a:r>
              <a:rPr kumimoji="1" lang="ja-JP" altLang="en-US" sz="1400">
                <a:solidFill>
                  <a:srgbClr val="0070C0"/>
                </a:solidFill>
                <a:latin typeface="Calibri" panose="020F0502020204030204" pitchFamily="34" charset="0"/>
              </a:rPr>
              <a:t>クラスタリングの準備（データセットの日付と特徴量</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選択）</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5831949" y="1865890"/>
            <a:ext cx="5968988" cy="738664"/>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CSV</a:t>
            </a:r>
            <a:r>
              <a:rPr kumimoji="1" lang="ja-JP" altLang="en-US" sz="1400">
                <a:solidFill>
                  <a:srgbClr val="0070C0"/>
                </a:solidFill>
                <a:latin typeface="Calibri" panose="020F0502020204030204" pitchFamily="34" charset="0"/>
              </a:rPr>
              <a:t>ファイルで準備したデータの日付を選択</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②</a:t>
            </a:r>
            <a:r>
              <a:rPr kumimoji="1" lang="en-US" altLang="ja-JP" sz="1400" dirty="0">
                <a:solidFill>
                  <a:srgbClr val="0070C0"/>
                </a:solidFill>
                <a:latin typeface="Calibri" panose="020F0502020204030204" pitchFamily="34" charset="0"/>
              </a:rPr>
              <a:t> CSV</a:t>
            </a:r>
            <a:r>
              <a:rPr kumimoji="1" lang="ja-JP" altLang="en-US" sz="1400">
                <a:solidFill>
                  <a:srgbClr val="0070C0"/>
                </a:solidFill>
                <a:latin typeface="Calibri" panose="020F0502020204030204" pitchFamily="34" charset="0"/>
              </a:rPr>
              <a:t>ファイル内の</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を選択</a:t>
            </a:r>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③</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OK</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CD741262-3634-D255-4F1F-6360295EE075}"/>
              </a:ext>
            </a:extLst>
          </p:cNvPr>
          <p:cNvPicPr>
            <a:picLocks noChangeAspect="1"/>
          </p:cNvPicPr>
          <p:nvPr/>
        </p:nvPicPr>
        <p:blipFill>
          <a:blip r:embed="rId2"/>
          <a:stretch>
            <a:fillRect/>
          </a:stretch>
        </p:blipFill>
        <p:spPr>
          <a:xfrm>
            <a:off x="391063" y="1676567"/>
            <a:ext cx="5080000" cy="5016500"/>
          </a:xfrm>
          <a:prstGeom prst="rect">
            <a:avLst/>
          </a:prstGeom>
        </p:spPr>
      </p:pic>
    </p:spTree>
    <p:extLst>
      <p:ext uri="{BB962C8B-B14F-4D97-AF65-F5344CB8AC3E}">
        <p14:creationId xmlns:p14="http://schemas.microsoft.com/office/powerpoint/2010/main" val="25719181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5. </a:t>
            </a:r>
            <a:r>
              <a:rPr kumimoji="1" lang="ja-JP" altLang="en-US" sz="1400">
                <a:solidFill>
                  <a:srgbClr val="0070C0"/>
                </a:solidFill>
                <a:latin typeface="Calibri" panose="020F0502020204030204" pitchFamily="34" charset="0"/>
              </a:rPr>
              <a:t>クラスタリングの実行</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4745020" y="2019779"/>
            <a:ext cx="5968988" cy="738664"/>
          </a:xfrm>
          <a:prstGeom prst="rect">
            <a:avLst/>
          </a:prstGeom>
          <a:noFill/>
        </p:spPr>
        <p:txBody>
          <a:bodyPr wrap="square" rtlCol="0">
            <a:spAutoFit/>
          </a:bodyPr>
          <a:lstStyle/>
          <a:p>
            <a:r>
              <a:rPr kumimoji="1" lang="ja-JP" altLang="en-US" sz="1400">
                <a:solidFill>
                  <a:srgbClr val="0070C0"/>
                </a:solidFill>
                <a:latin typeface="Calibri" panose="020F0502020204030204" pitchFamily="34" charset="0"/>
              </a:rPr>
              <a:t>クラスタリングモデルにカーソルを当て、</a:t>
            </a:r>
            <a:r>
              <a:rPr kumimoji="1" lang="en-US" altLang="ja-JP" sz="1400" dirty="0">
                <a:solidFill>
                  <a:srgbClr val="0070C0"/>
                </a:solidFill>
                <a:latin typeface="Calibri" panose="020F0502020204030204" pitchFamily="34" charset="0"/>
              </a:rPr>
              <a:t>Run</a:t>
            </a:r>
            <a:r>
              <a:rPr kumimoji="1" lang="ja-JP" altLang="en-US" sz="1400">
                <a:solidFill>
                  <a:srgbClr val="0070C0"/>
                </a:solidFill>
                <a:latin typeface="Calibri" panose="020F0502020204030204" pitchFamily="34" charset="0"/>
              </a:rPr>
              <a:t>を押下</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0070C0"/>
                </a:solidFill>
                <a:latin typeface="Calibri" panose="020F0502020204030204" pitchFamily="34" charset="0"/>
              </a:rPr>
              <a:t>ハイパーパラメータ等を変更する場合は、</a:t>
            </a:r>
            <a:r>
              <a:rPr kumimoji="1" lang="en-US" altLang="ja-JP" sz="1400" dirty="0">
                <a:solidFill>
                  <a:srgbClr val="0070C0"/>
                </a:solidFill>
                <a:latin typeface="Calibri" panose="020F0502020204030204" pitchFamily="34" charset="0"/>
              </a:rPr>
              <a:t>Edit</a:t>
            </a:r>
            <a:r>
              <a:rPr kumimoji="1" lang="ja-JP" altLang="en-US" sz="1400">
                <a:solidFill>
                  <a:srgbClr val="0070C0"/>
                </a:solidFill>
                <a:latin typeface="Calibri" panose="020F0502020204030204" pitchFamily="34" charset="0"/>
              </a:rPr>
              <a:t>を押下して変更可能</a:t>
            </a:r>
            <a:endParaRPr kumimoji="1" lang="en-US" altLang="ja-JP" sz="1400" dirty="0">
              <a:solidFill>
                <a:srgbClr val="0070C0"/>
              </a:solidFill>
              <a:latin typeface="Calibri" panose="020F0502020204030204" pitchFamily="34" charset="0"/>
            </a:endParaRPr>
          </a:p>
        </p:txBody>
      </p:sp>
      <p:pic>
        <p:nvPicPr>
          <p:cNvPr id="4" name="図 3" descr="グラフィカル ユーザー インターフェイス, テキスト, アプリケーション&#10;&#10;自動的に生成された説明">
            <a:extLst>
              <a:ext uri="{FF2B5EF4-FFF2-40B4-BE49-F238E27FC236}">
                <a16:creationId xmlns:a16="http://schemas.microsoft.com/office/drawing/2014/main" id="{E91E5500-C666-AB2E-8554-0C4AFD29187D}"/>
              </a:ext>
            </a:extLst>
          </p:cNvPr>
          <p:cNvPicPr>
            <a:picLocks noChangeAspect="1"/>
          </p:cNvPicPr>
          <p:nvPr/>
        </p:nvPicPr>
        <p:blipFill>
          <a:blip r:embed="rId2"/>
          <a:stretch>
            <a:fillRect/>
          </a:stretch>
        </p:blipFill>
        <p:spPr>
          <a:xfrm>
            <a:off x="664234" y="1865890"/>
            <a:ext cx="3962400" cy="2070100"/>
          </a:xfrm>
          <a:prstGeom prst="rect">
            <a:avLst/>
          </a:prstGeom>
        </p:spPr>
      </p:pic>
    </p:spTree>
    <p:extLst>
      <p:ext uri="{BB962C8B-B14F-4D97-AF65-F5344CB8AC3E}">
        <p14:creationId xmlns:p14="http://schemas.microsoft.com/office/powerpoint/2010/main" val="11766051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データセットを用いた教師なし学習（クラスタリング）実施手順</a:t>
            </a:r>
            <a:br>
              <a:rPr kumimoji="1" lang="en-US" altLang="ja-JP" sz="2000" dirty="0">
                <a:latin typeface="Meiryo UI" panose="020B0604030504040204" pitchFamily="34" charset="-128"/>
                <a:ea typeface="Meiryo UI" panose="020B0604030504040204" pitchFamily="34" charset="-128"/>
              </a:rPr>
            </a:br>
            <a:endParaRPr kumimoji="1" lang="ja-JP" altLang="en-US" sz="2000">
              <a:latin typeface="Meiryo UI" panose="020B0604030504040204" pitchFamily="34" charset="-128"/>
              <a:ea typeface="Meiryo UI" panose="020B0604030504040204" pitchFamily="34" charset="-128"/>
            </a:endParaRPr>
          </a:p>
        </p:txBody>
      </p:sp>
      <p:sp>
        <p:nvSpPr>
          <p:cNvPr id="33" name="テキスト ボックス 32">
            <a:extLst>
              <a:ext uri="{FF2B5EF4-FFF2-40B4-BE49-F238E27FC236}">
                <a16:creationId xmlns:a16="http://schemas.microsoft.com/office/drawing/2014/main" id="{C9210EEF-A162-047E-994B-7E0631873062}"/>
              </a:ext>
            </a:extLst>
          </p:cNvPr>
          <p:cNvSpPr txBox="1"/>
          <p:nvPr/>
        </p:nvSpPr>
        <p:spPr>
          <a:xfrm>
            <a:off x="167760" y="1313201"/>
            <a:ext cx="8320631" cy="307777"/>
          </a:xfrm>
          <a:prstGeom prst="rect">
            <a:avLst/>
          </a:prstGeom>
          <a:noFill/>
        </p:spPr>
        <p:txBody>
          <a:bodyPr wrap="square" rtlCol="0">
            <a:spAutoFit/>
          </a:bodyPr>
          <a:lstStyle/>
          <a:p>
            <a:r>
              <a:rPr kumimoji="1" lang="en-US" altLang="ja-JP" sz="1400" dirty="0">
                <a:solidFill>
                  <a:srgbClr val="0070C0"/>
                </a:solidFill>
                <a:latin typeface="Calibri" panose="020F0502020204030204" pitchFamily="34" charset="0"/>
              </a:rPr>
              <a:t>5. </a:t>
            </a:r>
            <a:r>
              <a:rPr kumimoji="1" lang="ja-JP" altLang="en-US" sz="1400">
                <a:solidFill>
                  <a:srgbClr val="0070C0"/>
                </a:solidFill>
                <a:latin typeface="Calibri" panose="020F0502020204030204" pitchFamily="34" charset="0"/>
              </a:rPr>
              <a:t>クラスタリングモデルの確認</a:t>
            </a:r>
            <a:endParaRPr kumimoji="1" lang="en-US" altLang="ja-JP" sz="1400" dirty="0">
              <a:solidFill>
                <a:srgbClr val="0070C0"/>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604341" y="5616995"/>
            <a:ext cx="5968988" cy="738664"/>
          </a:xfrm>
          <a:prstGeom prst="rect">
            <a:avLst/>
          </a:prstGeom>
          <a:noFill/>
        </p:spPr>
        <p:txBody>
          <a:bodyPr wrap="square" rtlCol="0">
            <a:spAutoFit/>
          </a:bodyPr>
          <a:lstStyle/>
          <a:p>
            <a:r>
              <a:rPr kumimoji="1" lang="ja-JP" altLang="en-US" sz="1400">
                <a:solidFill>
                  <a:srgbClr val="0070C0"/>
                </a:solidFill>
                <a:latin typeface="Calibri" panose="020F0502020204030204" pitchFamily="34" charset="0"/>
              </a:rPr>
              <a:t>①</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クラスタリングが完了すると、モデル配下にグループが生成される</a:t>
            </a:r>
            <a:endParaRPr kumimoji="1" lang="en-US" altLang="ja-JP" sz="1400" dirty="0">
              <a:solidFill>
                <a:srgbClr val="0070C0"/>
              </a:solidFill>
              <a:latin typeface="Calibri" panose="020F0502020204030204" pitchFamily="34" charset="0"/>
            </a:endParaRPr>
          </a:p>
          <a:p>
            <a:r>
              <a:rPr kumimoji="1" lang="ja-JP" altLang="en-US" sz="1400">
                <a:solidFill>
                  <a:srgbClr val="0070C0"/>
                </a:solidFill>
                <a:latin typeface="Calibri" panose="020F0502020204030204" pitchFamily="34" charset="0"/>
              </a:rPr>
              <a:t>②</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クラスタリングの結果を表示</a:t>
            </a:r>
            <a:endParaRPr kumimoji="1" lang="en-US" altLang="ja-JP" sz="1400" dirty="0">
              <a:solidFill>
                <a:srgbClr val="0070C0"/>
              </a:solidFill>
              <a:latin typeface="Calibri" panose="020F0502020204030204" pitchFamily="34" charset="0"/>
            </a:endParaRPr>
          </a:p>
          <a:p>
            <a:r>
              <a:rPr kumimoji="1" lang="ja-JP" altLang="en-US" sz="1400">
                <a:solidFill>
                  <a:srgbClr val="0070C0"/>
                </a:solidFill>
                <a:latin typeface="Calibri" panose="020F0502020204030204" pitchFamily="34" charset="0"/>
              </a:rPr>
              <a:t>③</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クラスタリングサマリの表示</a:t>
            </a:r>
            <a:endParaRPr kumimoji="1" lang="en-US" altLang="ja-JP" sz="1400" dirty="0">
              <a:solidFill>
                <a:srgbClr val="0070C0"/>
              </a:solidFill>
              <a:latin typeface="Calibri" panose="020F0502020204030204" pitchFamily="34" charset="0"/>
            </a:endParaRPr>
          </a:p>
        </p:txBody>
      </p:sp>
      <p:pic>
        <p:nvPicPr>
          <p:cNvPr id="8" name="図 7" descr="グラフィカル ユーザー インターフェイス&#10;&#10;自動的に生成された説明">
            <a:extLst>
              <a:ext uri="{FF2B5EF4-FFF2-40B4-BE49-F238E27FC236}">
                <a16:creationId xmlns:a16="http://schemas.microsoft.com/office/drawing/2014/main" id="{DBC0ECB3-A273-2870-F3A0-33F513609FF9}"/>
              </a:ext>
            </a:extLst>
          </p:cNvPr>
          <p:cNvPicPr>
            <a:picLocks noChangeAspect="1"/>
          </p:cNvPicPr>
          <p:nvPr/>
        </p:nvPicPr>
        <p:blipFill>
          <a:blip r:embed="rId2"/>
          <a:stretch>
            <a:fillRect/>
          </a:stretch>
        </p:blipFill>
        <p:spPr>
          <a:xfrm>
            <a:off x="258313" y="1710666"/>
            <a:ext cx="7772400" cy="3691076"/>
          </a:xfrm>
          <a:prstGeom prst="rect">
            <a:avLst/>
          </a:prstGeom>
        </p:spPr>
      </p:pic>
    </p:spTree>
    <p:extLst>
      <p:ext uri="{BB962C8B-B14F-4D97-AF65-F5344CB8AC3E}">
        <p14:creationId xmlns:p14="http://schemas.microsoft.com/office/powerpoint/2010/main" val="6770423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a:t>
            </a:r>
            <a:r>
              <a:rPr kumimoji="1" lang="ja-JP" altLang="en-US" sz="4000" b="1">
                <a:latin typeface="Meiryo UI" panose="020B0604030504040204" pitchFamily="50" charset="-128"/>
                <a:ea typeface="Meiryo UI" panose="020B0604030504040204" pitchFamily="50" charset="-128"/>
              </a:rPr>
              <a:t>西日本様</a:t>
            </a:r>
            <a:r>
              <a:rPr kumimoji="1" lang="en-US" altLang="ja-JP" sz="4000" b="1" dirty="0">
                <a:latin typeface="Meiryo UI" panose="020B0604030504040204" pitchFamily="50" charset="-128"/>
                <a:ea typeface="Meiryo UI" panose="020B0604030504040204" pitchFamily="50" charset="-128"/>
              </a:rPr>
              <a:t> </a:t>
            </a:r>
            <a:r>
              <a:rPr kumimoji="1" lang="en-US" altLang="ja-JP" sz="4000" b="1" dirty="0" err="1">
                <a:latin typeface="Meiryo UI" panose="020B0604030504040204" pitchFamily="50" charset="-128"/>
                <a:ea typeface="Meiryo UI" panose="020B0604030504040204" pitchFamily="50" charset="-128"/>
              </a:rPr>
              <a:t>Tupl</a:t>
            </a:r>
            <a:r>
              <a:rPr kumimoji="1" lang="en-US" altLang="ja-JP" sz="4000" b="1" dirty="0">
                <a:latin typeface="Meiryo UI" panose="020B0604030504040204" pitchFamily="50" charset="-128"/>
                <a:ea typeface="Meiryo UI" panose="020B0604030504040204" pitchFamily="50" charset="-128"/>
              </a:rPr>
              <a:t> PoC</a:t>
            </a:r>
            <a:br>
              <a:rPr kumimoji="1" lang="en-US" altLang="ja-JP" sz="4000" b="1" dirty="0">
                <a:latin typeface="Meiryo UI" panose="020B0604030504040204" pitchFamily="50" charset="-128"/>
                <a:ea typeface="Meiryo UI" panose="020B0604030504040204" pitchFamily="50" charset="-128"/>
              </a:rPr>
            </a:br>
            <a:r>
              <a:rPr kumimoji="1" lang="en-US" altLang="ja-JP" sz="4000" b="1" dirty="0">
                <a:latin typeface="Meiryo UI" panose="020B0604030504040204" pitchFamily="50" charset="-128"/>
                <a:ea typeface="Meiryo UI" panose="020B0604030504040204" pitchFamily="50" charset="-128"/>
              </a:rPr>
              <a:t>PM</a:t>
            </a:r>
            <a:r>
              <a:rPr kumimoji="1" lang="ja-JP" altLang="en-US" sz="4000" b="1">
                <a:latin typeface="Meiryo UI" panose="020B0604030504040204" pitchFamily="50" charset="-128"/>
                <a:ea typeface="Meiryo UI" panose="020B0604030504040204" pitchFamily="50" charset="-128"/>
              </a:rPr>
              <a:t>サンプルデータ内容確認</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7</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3</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4052220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NTT-FT</a:t>
            </a:r>
            <a:r>
              <a:rPr kumimoji="1" lang="ja-JP" altLang="en-US" sz="2000">
                <a:latin typeface="Meiryo UI" panose="020B0604030504040204" pitchFamily="34" charset="-128"/>
                <a:ea typeface="Meiryo UI" panose="020B0604030504040204" pitchFamily="34" charset="-128"/>
              </a:rPr>
              <a:t>様</a:t>
            </a:r>
            <a:r>
              <a:rPr kumimoji="1" lang="en-US" altLang="ja-JP" sz="2000" dirty="0">
                <a:latin typeface="Meiryo UI" panose="020B0604030504040204" pitchFamily="34" charset="-128"/>
                <a:ea typeface="Meiryo UI" panose="020B0604030504040204" pitchFamily="34" charset="-128"/>
              </a:rPr>
              <a:t> 2022 PoC UC-1</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今後のオペレーションへの価値提供</a:t>
            </a:r>
          </a:p>
        </p:txBody>
      </p:sp>
      <p:sp>
        <p:nvSpPr>
          <p:cNvPr id="9" name="角丸四角形 8">
            <a:extLst>
              <a:ext uri="{FF2B5EF4-FFF2-40B4-BE49-F238E27FC236}">
                <a16:creationId xmlns:a16="http://schemas.microsoft.com/office/drawing/2014/main" id="{4B946DDE-3CCF-745D-CFA2-D98403826117}"/>
              </a:ext>
            </a:extLst>
          </p:cNvPr>
          <p:cNvSpPr/>
          <p:nvPr/>
        </p:nvSpPr>
        <p:spPr>
          <a:xfrm>
            <a:off x="416657" y="1407560"/>
            <a:ext cx="6484475" cy="41564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事前検知の仕組みや考え方の説明</a:t>
            </a:r>
          </a:p>
        </p:txBody>
      </p:sp>
      <p:sp>
        <p:nvSpPr>
          <p:cNvPr id="7" name="テキスト ボックス 6">
            <a:extLst>
              <a:ext uri="{FF2B5EF4-FFF2-40B4-BE49-F238E27FC236}">
                <a16:creationId xmlns:a16="http://schemas.microsoft.com/office/drawing/2014/main" id="{1AE5FE5A-158D-2314-D27B-7549E0F6B5F3}"/>
              </a:ext>
            </a:extLst>
          </p:cNvPr>
          <p:cNvSpPr txBox="1"/>
          <p:nvPr/>
        </p:nvSpPr>
        <p:spPr>
          <a:xfrm>
            <a:off x="2406771" y="3873261"/>
            <a:ext cx="3545456" cy="646331"/>
          </a:xfrm>
          <a:prstGeom prst="rect">
            <a:avLst/>
          </a:prstGeom>
          <a:noFill/>
        </p:spPr>
        <p:txBody>
          <a:bodyPr wrap="square" rtlCol="0">
            <a:spAutoFit/>
          </a:bodyPr>
          <a:lstStyle/>
          <a:p>
            <a:r>
              <a:rPr kumimoji="1" lang="en-US" altLang="ja-JP" dirty="0"/>
              <a:t>- </a:t>
            </a:r>
            <a:r>
              <a:rPr kumimoji="1" lang="ja-JP" altLang="en-US"/>
              <a:t>故障の観点</a:t>
            </a:r>
            <a:endParaRPr kumimoji="1" lang="en-US" altLang="ja-JP" dirty="0"/>
          </a:p>
          <a:p>
            <a:r>
              <a:rPr kumimoji="1" lang="en-US" altLang="ja-JP" dirty="0"/>
              <a:t>- </a:t>
            </a:r>
            <a:r>
              <a:rPr kumimoji="1" lang="ja-JP" altLang="en-US"/>
              <a:t>ネットワーク品質の観点</a:t>
            </a:r>
          </a:p>
        </p:txBody>
      </p:sp>
    </p:spTree>
    <p:extLst>
      <p:ext uri="{BB962C8B-B14F-4D97-AF65-F5344CB8AC3E}">
        <p14:creationId xmlns:p14="http://schemas.microsoft.com/office/powerpoint/2010/main" val="2634432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1. </a:t>
            </a:r>
            <a:r>
              <a:rPr kumimoji="1" lang="ja-JP" altLang="en-US" sz="2000">
                <a:latin typeface="Meiryo UI" panose="020B0604030504040204" pitchFamily="34" charset="-128"/>
                <a:ea typeface="Meiryo UI" panose="020B0604030504040204" pitchFamily="34" charset="-128"/>
              </a:rPr>
              <a:t>ファル名に関する確認</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424132" y="3633324"/>
            <a:ext cx="9591136" cy="954107"/>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ja-JP" altLang="en-US" sz="1400">
                <a:solidFill>
                  <a:srgbClr val="0070C0"/>
                </a:solidFill>
                <a:latin typeface="Calibri" panose="020F0502020204030204" pitchFamily="34" charset="0"/>
              </a:rPr>
              <a:t>ファイル名に記載されるタイムスタンプは日本時間という理解でよろしいでしょうか？</a:t>
            </a:r>
            <a:r>
              <a:rPr kumimoji="1" lang="en-US" altLang="ja-JP" sz="1400" dirty="0">
                <a:solidFill>
                  <a:srgbClr val="0070C0"/>
                </a:solidFill>
                <a:latin typeface="Calibri" panose="020F0502020204030204" pitchFamily="34" charset="0"/>
              </a:rPr>
              <a:t>(+0000</a:t>
            </a:r>
            <a:r>
              <a:rPr kumimoji="1" lang="ja-JP" altLang="en-US" sz="1400">
                <a:solidFill>
                  <a:srgbClr val="0070C0"/>
                </a:solidFill>
                <a:latin typeface="Calibri" panose="020F0502020204030204" pitchFamily="34" charset="0"/>
              </a:rPr>
              <a:t>と英国標準時の記載となっていたため念の為確認させて頂いております）</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②</a:t>
            </a:r>
            <a:r>
              <a:rPr kumimoji="1" lang="en-US" altLang="ja-JP" sz="1400" dirty="0">
                <a:solidFill>
                  <a:srgbClr val="FF0000"/>
                </a:solidFill>
                <a:latin typeface="Calibri" panose="020F0502020204030204" pitchFamily="34" charset="0"/>
              </a:rPr>
              <a:t> </a:t>
            </a:r>
            <a:r>
              <a:rPr kumimoji="1" lang="en-US" altLang="ja-JP" sz="1400" dirty="0" err="1">
                <a:solidFill>
                  <a:srgbClr val="0070C0"/>
                </a:solidFill>
                <a:latin typeface="Calibri" panose="020F0502020204030204" pitchFamily="34" charset="0"/>
              </a:rPr>
              <a:t>gNB</a:t>
            </a:r>
            <a:r>
              <a:rPr kumimoji="1" lang="en-US" altLang="ja-JP" sz="1400" dirty="0">
                <a:solidFill>
                  <a:srgbClr val="0070C0"/>
                </a:solidFill>
                <a:latin typeface="Calibri" panose="020F0502020204030204" pitchFamily="34" charset="0"/>
              </a:rPr>
              <a:t>-DU</a:t>
            </a:r>
            <a:r>
              <a:rPr kumimoji="1" lang="ja-JP" altLang="en-US" sz="1400">
                <a:solidFill>
                  <a:srgbClr val="0070C0"/>
                </a:solidFill>
                <a:latin typeface="Calibri" panose="020F0502020204030204" pitchFamily="34" charset="0"/>
              </a:rPr>
              <a:t>や</a:t>
            </a:r>
            <a:r>
              <a:rPr kumimoji="1" lang="en-US" altLang="ja-JP" sz="1400" dirty="0">
                <a:solidFill>
                  <a:srgbClr val="0070C0"/>
                </a:solidFill>
                <a:latin typeface="Calibri" panose="020F0502020204030204" pitchFamily="34" charset="0"/>
              </a:rPr>
              <a:t>CU-UP</a:t>
            </a:r>
            <a:r>
              <a:rPr kumimoji="1" lang="ja-JP" altLang="en-US" sz="1400">
                <a:solidFill>
                  <a:srgbClr val="0070C0"/>
                </a:solidFill>
                <a:latin typeface="Calibri" panose="020F0502020204030204" pitchFamily="34" charset="0"/>
              </a:rPr>
              <a:t>の後の</a:t>
            </a:r>
            <a:r>
              <a:rPr kumimoji="1" lang="en-US" altLang="ja-JP" sz="1400" dirty="0">
                <a:solidFill>
                  <a:srgbClr val="0070C0"/>
                </a:solidFill>
                <a:latin typeface="Calibri" panose="020F0502020204030204" pitchFamily="34" charset="0"/>
              </a:rPr>
              <a:t> -1 </a:t>
            </a:r>
            <a:r>
              <a:rPr kumimoji="1" lang="ja-JP" altLang="en-US" sz="1400">
                <a:solidFill>
                  <a:srgbClr val="0070C0"/>
                </a:solidFill>
                <a:latin typeface="Calibri" panose="020F0502020204030204" pitchFamily="34" charset="0"/>
              </a:rPr>
              <a:t>や</a:t>
            </a:r>
            <a:r>
              <a:rPr kumimoji="1" lang="en-US" altLang="ja-JP" sz="1400" dirty="0">
                <a:solidFill>
                  <a:srgbClr val="0070C0"/>
                </a:solidFill>
                <a:latin typeface="Calibri" panose="020F0502020204030204" pitchFamily="34" charset="0"/>
              </a:rPr>
              <a:t> _1</a:t>
            </a:r>
            <a:r>
              <a:rPr kumimoji="1" lang="ja-JP" altLang="en-US" sz="1400">
                <a:solidFill>
                  <a:srgbClr val="0070C0"/>
                </a:solidFill>
                <a:latin typeface="Calibri" panose="020F0502020204030204" pitchFamily="34" charset="0"/>
              </a:rPr>
              <a:t>はどのような意味を示していますでしょうか？</a:t>
            </a:r>
            <a:endParaRPr kumimoji="1" lang="en-US" altLang="ja-JP" sz="1400" dirty="0">
              <a:solidFill>
                <a:srgbClr val="0070C0"/>
              </a:solidFill>
              <a:latin typeface="Calibri" panose="020F0502020204030204" pitchFamily="34" charset="0"/>
            </a:endParaRPr>
          </a:p>
        </p:txBody>
      </p:sp>
      <p:sp>
        <p:nvSpPr>
          <p:cNvPr id="3" name="Content Placeholder 2">
            <a:extLst>
              <a:ext uri="{FF2B5EF4-FFF2-40B4-BE49-F238E27FC236}">
                <a16:creationId xmlns:a16="http://schemas.microsoft.com/office/drawing/2014/main" id="{E32300CE-9F85-C157-4991-A3B1F585C77E}"/>
              </a:ext>
            </a:extLst>
          </p:cNvPr>
          <p:cNvSpPr txBox="1">
            <a:spLocks/>
          </p:cNvSpPr>
          <p:nvPr/>
        </p:nvSpPr>
        <p:spPr>
          <a:xfrm>
            <a:off x="424132" y="1634989"/>
            <a:ext cx="10515600" cy="4351338"/>
          </a:xfrm>
          <a:prstGeom prst="rect">
            <a:avLst/>
          </a:prstGeom>
        </p:spPr>
        <p:txBody>
          <a:bodyPr/>
          <a:lstStyle>
            <a:lvl1pPr marL="227013" indent="-227013" algn="l" defTabSz="912813" rtl="0" eaLnBrk="1" fontAlgn="base" hangingPunct="1">
              <a:lnSpc>
                <a:spcPct val="90000"/>
              </a:lnSpc>
              <a:spcBef>
                <a:spcPts val="1000"/>
              </a:spcBef>
              <a:spcAft>
                <a:spcPct val="0"/>
              </a:spcAft>
              <a:buFont typeface="Arial" charset="0"/>
              <a:buChar char="•"/>
              <a:defRPr sz="24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1pPr>
            <a:lvl2pPr marL="684213" indent="-227013" algn="l" defTabSz="912813" rtl="0" eaLnBrk="1" fontAlgn="base" hangingPunct="1">
              <a:lnSpc>
                <a:spcPct val="90000"/>
              </a:lnSpc>
              <a:spcBef>
                <a:spcPts val="500"/>
              </a:spcBef>
              <a:spcAft>
                <a:spcPct val="0"/>
              </a:spcAft>
              <a:buFont typeface="Arial" charset="0"/>
              <a:buChar char="•"/>
              <a:defRPr sz="20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2pPr>
            <a:lvl3pPr marL="1141413" indent="-227013" algn="l" defTabSz="912813" rtl="0" eaLnBrk="1" fontAlgn="base" hangingPunct="1">
              <a:lnSpc>
                <a:spcPct val="90000"/>
              </a:lnSpc>
              <a:spcBef>
                <a:spcPts val="500"/>
              </a:spcBef>
              <a:spcAft>
                <a:spcPct val="0"/>
              </a:spcAft>
              <a:buFont typeface="Arial" charset="0"/>
              <a:buChar char="•"/>
              <a:defRPr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3pPr>
            <a:lvl4pPr marL="1598613" indent="-227013" algn="l" defTabSz="912813" rtl="0" eaLnBrk="1" fontAlgn="base" hangingPunct="1">
              <a:lnSpc>
                <a:spcPct val="90000"/>
              </a:lnSpc>
              <a:spcBef>
                <a:spcPts val="500"/>
              </a:spcBef>
              <a:spcAft>
                <a:spcPct val="0"/>
              </a:spcAft>
              <a:buFont typeface="Arial" charset="0"/>
              <a:buChar char="•"/>
              <a:defRPr sz="16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4pPr>
            <a:lvl5pPr marL="2055813" indent="-227013" algn="l" defTabSz="912813" rtl="0" eaLnBrk="1" fontAlgn="base" hangingPunct="1">
              <a:lnSpc>
                <a:spcPct val="90000"/>
              </a:lnSpc>
              <a:spcBef>
                <a:spcPts val="500"/>
              </a:spcBef>
              <a:spcAft>
                <a:spcPct val="0"/>
              </a:spcAft>
              <a:buFont typeface="Arial" charset="0"/>
              <a:buChar char="•"/>
              <a:defRPr sz="1600" kern="1200" baseline="0">
                <a:solidFill>
                  <a:schemeClr val="tx1"/>
                </a:solidFill>
                <a:latin typeface="Arial" panose="020B0604020202020204" pitchFamily="34" charset="0"/>
                <a:ea typeface="ＭＳ Ｐゴシック" panose="020B0600070205080204" pitchFamily="50" charset="-128"/>
                <a:cs typeface="Meiryo UI" panose="020B0604030504040204" pitchFamily="50" charset="-128"/>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B20230606.1230+0000-1235+0000_gNB-DU-1.csv</a:t>
            </a:r>
          </a:p>
          <a:p>
            <a:r>
              <a:rPr lang="en-US" dirty="0"/>
              <a:t>B20230617.0300+0000-0305+0000_CU-UP_1.csv</a:t>
            </a:r>
          </a:p>
          <a:p>
            <a:r>
              <a:rPr lang="en-US" dirty="0"/>
              <a:t>B20230622.0010+0000-0015+0000_CU-CP_1.csv</a:t>
            </a:r>
          </a:p>
        </p:txBody>
      </p:sp>
      <p:sp>
        <p:nvSpPr>
          <p:cNvPr id="4" name="Rounded Rectangle 10">
            <a:extLst>
              <a:ext uri="{FF2B5EF4-FFF2-40B4-BE49-F238E27FC236}">
                <a16:creationId xmlns:a16="http://schemas.microsoft.com/office/drawing/2014/main" id="{F65CB591-E3A9-7D0E-FFF7-230B2FC2B66B}"/>
              </a:ext>
            </a:extLst>
          </p:cNvPr>
          <p:cNvSpPr/>
          <p:nvPr/>
        </p:nvSpPr>
        <p:spPr>
          <a:xfrm>
            <a:off x="2344519" y="1493973"/>
            <a:ext cx="3254024" cy="1559778"/>
          </a:xfrm>
          <a:prstGeom prst="roundRect">
            <a:avLst/>
          </a:prstGeom>
          <a:noFill/>
          <a:ln w="28575">
            <a:solidFill>
              <a:srgbClr val="0070C0"/>
            </a:solidFill>
            <a:prstDash val="sysDo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0070C0"/>
              </a:solidFill>
            </a:endParaRPr>
          </a:p>
        </p:txBody>
      </p:sp>
      <p:sp>
        <p:nvSpPr>
          <p:cNvPr id="5" name="Rounded Rectangle 5">
            <a:extLst>
              <a:ext uri="{FF2B5EF4-FFF2-40B4-BE49-F238E27FC236}">
                <a16:creationId xmlns:a16="http://schemas.microsoft.com/office/drawing/2014/main" id="{37442AF4-BC45-429C-8B4B-434DD210F422}"/>
              </a:ext>
            </a:extLst>
          </p:cNvPr>
          <p:cNvSpPr/>
          <p:nvPr/>
        </p:nvSpPr>
        <p:spPr>
          <a:xfrm>
            <a:off x="6848376" y="1634989"/>
            <a:ext cx="285669" cy="400845"/>
          </a:xfrm>
          <a:prstGeom prst="roundRect">
            <a:avLst/>
          </a:prstGeom>
          <a:noFill/>
          <a:ln w="28575">
            <a:solidFill>
              <a:srgbClr val="FFC000"/>
            </a:solidFill>
            <a:prstDash val="sysDo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7" name="Rounded Rectangle 5">
            <a:extLst>
              <a:ext uri="{FF2B5EF4-FFF2-40B4-BE49-F238E27FC236}">
                <a16:creationId xmlns:a16="http://schemas.microsoft.com/office/drawing/2014/main" id="{6106AF7F-4875-D374-9FDD-9DA34497C09F}"/>
              </a:ext>
            </a:extLst>
          </p:cNvPr>
          <p:cNvSpPr/>
          <p:nvPr/>
        </p:nvSpPr>
        <p:spPr>
          <a:xfrm>
            <a:off x="6650968" y="2073439"/>
            <a:ext cx="370934" cy="400845"/>
          </a:xfrm>
          <a:prstGeom prst="roundRect">
            <a:avLst/>
          </a:prstGeom>
          <a:noFill/>
          <a:ln w="28575">
            <a:solidFill>
              <a:srgbClr val="FFC000"/>
            </a:solidFill>
            <a:prstDash val="sysDo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9" name="Rounded Rectangle 5">
            <a:extLst>
              <a:ext uri="{FF2B5EF4-FFF2-40B4-BE49-F238E27FC236}">
                <a16:creationId xmlns:a16="http://schemas.microsoft.com/office/drawing/2014/main" id="{88B343E1-4CFA-6310-8F27-F39CBF1A4549}"/>
              </a:ext>
            </a:extLst>
          </p:cNvPr>
          <p:cNvSpPr/>
          <p:nvPr/>
        </p:nvSpPr>
        <p:spPr>
          <a:xfrm>
            <a:off x="6662909" y="2556000"/>
            <a:ext cx="370934" cy="400845"/>
          </a:xfrm>
          <a:prstGeom prst="roundRect">
            <a:avLst/>
          </a:prstGeom>
          <a:noFill/>
          <a:ln w="28575">
            <a:solidFill>
              <a:srgbClr val="FFC000"/>
            </a:solidFill>
            <a:prstDash val="sysDot"/>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10" name="テキスト ボックス 9">
            <a:extLst>
              <a:ext uri="{FF2B5EF4-FFF2-40B4-BE49-F238E27FC236}">
                <a16:creationId xmlns:a16="http://schemas.microsoft.com/office/drawing/2014/main" id="{812D471F-33AB-6C37-72BC-5A4B8BF6D4F3}"/>
              </a:ext>
            </a:extLst>
          </p:cNvPr>
          <p:cNvSpPr txBox="1"/>
          <p:nvPr/>
        </p:nvSpPr>
        <p:spPr>
          <a:xfrm>
            <a:off x="3854569" y="1160537"/>
            <a:ext cx="855453" cy="369332"/>
          </a:xfrm>
          <a:prstGeom prst="rect">
            <a:avLst/>
          </a:prstGeom>
          <a:noFill/>
        </p:spPr>
        <p:txBody>
          <a:bodyPr wrap="square" rtlCol="0">
            <a:spAutoFit/>
          </a:bodyPr>
          <a:lstStyle/>
          <a:p>
            <a:r>
              <a:rPr kumimoji="1" lang="ja-JP" altLang="en-US" b="1">
                <a:solidFill>
                  <a:srgbClr val="FF0000"/>
                </a:solidFill>
                <a:latin typeface="Calibri" panose="020F0502020204030204" pitchFamily="34" charset="0"/>
              </a:rPr>
              <a:t>①</a:t>
            </a:r>
            <a:endParaRPr kumimoji="1" lang="en-US" altLang="ja-JP" b="1" dirty="0">
              <a:solidFill>
                <a:srgbClr val="FF0000"/>
              </a:solidFill>
              <a:latin typeface="Calibri" panose="020F0502020204030204" pitchFamily="34" charset="0"/>
            </a:endParaRPr>
          </a:p>
        </p:txBody>
      </p:sp>
      <p:sp>
        <p:nvSpPr>
          <p:cNvPr id="11" name="テキスト ボックス 10">
            <a:extLst>
              <a:ext uri="{FF2B5EF4-FFF2-40B4-BE49-F238E27FC236}">
                <a16:creationId xmlns:a16="http://schemas.microsoft.com/office/drawing/2014/main" id="{DC2F279D-C7E7-B49C-DE31-1120F9583AE5}"/>
              </a:ext>
            </a:extLst>
          </p:cNvPr>
          <p:cNvSpPr txBox="1"/>
          <p:nvPr/>
        </p:nvSpPr>
        <p:spPr>
          <a:xfrm>
            <a:off x="6836435" y="1300216"/>
            <a:ext cx="855453" cy="369332"/>
          </a:xfrm>
          <a:prstGeom prst="rect">
            <a:avLst/>
          </a:prstGeom>
          <a:noFill/>
        </p:spPr>
        <p:txBody>
          <a:bodyPr wrap="square" rtlCol="0">
            <a:spAutoFit/>
          </a:bodyPr>
          <a:lstStyle/>
          <a:p>
            <a:r>
              <a:rPr kumimoji="1" lang="ja-JP" altLang="en-US" b="1">
                <a:solidFill>
                  <a:srgbClr val="FF0000"/>
                </a:solidFill>
                <a:latin typeface="Calibri" panose="020F0502020204030204" pitchFamily="34" charset="0"/>
              </a:rPr>
              <a:t>②</a:t>
            </a:r>
            <a:endParaRPr kumimoji="1" lang="en-US" altLang="ja-JP" b="1" dirty="0">
              <a:solidFill>
                <a:srgbClr val="FF0000"/>
              </a:solidFill>
              <a:latin typeface="Calibri" panose="020F0502020204030204" pitchFamily="34" charset="0"/>
            </a:endParaRPr>
          </a:p>
        </p:txBody>
      </p:sp>
    </p:spTree>
    <p:extLst>
      <p:ext uri="{BB962C8B-B14F-4D97-AF65-F5344CB8AC3E}">
        <p14:creationId xmlns:p14="http://schemas.microsoft.com/office/powerpoint/2010/main" val="25383197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2. </a:t>
            </a:r>
            <a:r>
              <a:rPr kumimoji="1" lang="en-US" altLang="ja-JP" sz="2000" dirty="0" err="1">
                <a:latin typeface="Meiryo UI" panose="020B0604030504040204" pitchFamily="34" charset="-128"/>
                <a:ea typeface="Meiryo UI" panose="020B0604030504040204" pitchFamily="34" charset="-128"/>
              </a:rPr>
              <a:t>gNB</a:t>
            </a:r>
            <a:r>
              <a:rPr kumimoji="1" lang="en-US" altLang="ja-JP" sz="2000" dirty="0">
                <a:latin typeface="Meiryo UI" panose="020B0604030504040204" pitchFamily="34" charset="-128"/>
                <a:ea typeface="Meiryo UI" panose="020B0604030504040204" pitchFamily="34" charset="-128"/>
              </a:rPr>
              <a:t>-DU</a:t>
            </a:r>
            <a:r>
              <a:rPr kumimoji="1" lang="ja-JP" altLang="en-US" sz="2000">
                <a:latin typeface="Meiryo UI" panose="020B0604030504040204" pitchFamily="34" charset="-128"/>
                <a:ea typeface="Meiryo UI" panose="020B0604030504040204" pitchFamily="34" charset="-128"/>
              </a:rPr>
              <a:t>ファイル</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424132" y="4616735"/>
            <a:ext cx="10747076" cy="2031325"/>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C</a:t>
            </a:r>
            <a:r>
              <a:rPr kumimoji="1" lang="ja-JP" altLang="en-US" sz="1400">
                <a:solidFill>
                  <a:srgbClr val="0070C0"/>
                </a:solidFill>
                <a:latin typeface="Calibri" panose="020F0502020204030204" pitchFamily="34" charset="0"/>
              </a:rPr>
              <a:t>列には</a:t>
            </a:r>
            <a:r>
              <a:rPr kumimoji="1" lang="en-US" altLang="ja-JP" sz="1400" dirty="0">
                <a:solidFill>
                  <a:srgbClr val="0070C0"/>
                </a:solidFill>
                <a:latin typeface="Calibri" panose="020F0502020204030204" pitchFamily="34" charset="0"/>
              </a:rPr>
              <a:t>PLMNID</a:t>
            </a:r>
            <a:r>
              <a:rPr kumimoji="1" lang="ja-JP" altLang="en-US" sz="1400">
                <a:solidFill>
                  <a:srgbClr val="0070C0"/>
                </a:solidFill>
                <a:latin typeface="Calibri" panose="020F0502020204030204" pitchFamily="34" charset="0"/>
              </a:rPr>
              <a:t>が、</a:t>
            </a:r>
            <a:r>
              <a:rPr kumimoji="1" lang="ja-JP" altLang="en-US" sz="1400">
                <a:solidFill>
                  <a:srgbClr val="FF0000"/>
                </a:solidFill>
                <a:latin typeface="Calibri" panose="020F0502020204030204" pitchFamily="34" charset="0"/>
              </a:rPr>
              <a:t>②</a:t>
            </a:r>
            <a:r>
              <a:rPr kumimoji="1" lang="en-US" altLang="ja-JP" sz="1400" dirty="0">
                <a:solidFill>
                  <a:srgbClr val="0070C0"/>
                </a:solidFill>
                <a:latin typeface="Calibri" panose="020F0502020204030204" pitchFamily="34" charset="0"/>
              </a:rPr>
              <a:t>D</a:t>
            </a:r>
            <a:r>
              <a:rPr kumimoji="1" lang="ja-JP" altLang="en-US" sz="1400">
                <a:solidFill>
                  <a:srgbClr val="0070C0"/>
                </a:solidFill>
                <a:latin typeface="Calibri" panose="020F0502020204030204" pitchFamily="34" charset="0"/>
              </a:rPr>
              <a:t>列には</a:t>
            </a:r>
            <a:r>
              <a:rPr kumimoji="1" lang="en-US" altLang="ja-JP" sz="1400" dirty="0" err="1">
                <a:solidFill>
                  <a:srgbClr val="0070C0"/>
                </a:solidFill>
                <a:latin typeface="Calibri" panose="020F0502020204030204" pitchFamily="34" charset="0"/>
              </a:rPr>
              <a:t>CellID</a:t>
            </a:r>
            <a:r>
              <a:rPr kumimoji="1" lang="ja-JP" altLang="en-US" sz="1400">
                <a:solidFill>
                  <a:srgbClr val="0070C0"/>
                </a:solidFill>
                <a:latin typeface="Calibri" panose="020F0502020204030204" pitchFamily="34" charset="0"/>
              </a:rPr>
              <a:t>が入力されていると理解しておりますが、正しいでしょうか。</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③</a:t>
            </a:r>
            <a:r>
              <a:rPr kumimoji="1" lang="ja-JP" altLang="en-US" sz="1400">
                <a:solidFill>
                  <a:srgbClr val="0070C0"/>
                </a:solidFill>
                <a:latin typeface="Calibri" panose="020F0502020204030204" pitchFamily="34" charset="0"/>
              </a:rPr>
              <a:t>および</a:t>
            </a:r>
            <a:r>
              <a:rPr kumimoji="1" lang="ja-JP" altLang="en-US" sz="1400">
                <a:solidFill>
                  <a:srgbClr val="FF0000"/>
                </a:solidFill>
                <a:latin typeface="Calibri" panose="020F0502020204030204" pitchFamily="34" charset="0"/>
              </a:rPr>
              <a:t>④</a:t>
            </a:r>
            <a:r>
              <a:rPr kumimoji="1" lang="ja-JP" altLang="en-US" sz="1400">
                <a:solidFill>
                  <a:srgbClr val="0070C0"/>
                </a:solidFill>
                <a:latin typeface="Calibri" panose="020F0502020204030204" pitchFamily="34" charset="0"/>
              </a:rPr>
              <a:t>の値はどういう意味を持つ値でしょうか？サンプルにはそれぞれ</a:t>
            </a:r>
            <a:r>
              <a:rPr kumimoji="1" lang="en-US" altLang="ja-JP" sz="1400" dirty="0">
                <a:solidFill>
                  <a:srgbClr val="0070C0"/>
                </a:solidFill>
                <a:latin typeface="Calibri" panose="020F0502020204030204" pitchFamily="34" charset="0"/>
              </a:rPr>
              <a:t> 11</a:t>
            </a:r>
            <a:r>
              <a:rPr kumimoji="1" lang="ja-JP" altLang="en-US" sz="1400">
                <a:solidFill>
                  <a:srgbClr val="0070C0"/>
                </a:solidFill>
                <a:latin typeface="Calibri" panose="020F0502020204030204" pitchFamily="34" charset="0"/>
              </a:rPr>
              <a:t>と</a:t>
            </a:r>
            <a:r>
              <a:rPr kumimoji="1" lang="en-US" altLang="ja-JP" sz="1400" dirty="0">
                <a:solidFill>
                  <a:srgbClr val="0070C0"/>
                </a:solidFill>
                <a:latin typeface="Calibri" panose="020F0502020204030204" pitchFamily="34" charset="0"/>
              </a:rPr>
              <a:t>101</a:t>
            </a:r>
            <a:r>
              <a:rPr kumimoji="1" lang="ja-JP" altLang="en-US" sz="1400">
                <a:solidFill>
                  <a:srgbClr val="0070C0"/>
                </a:solidFill>
                <a:latin typeface="Calibri" panose="020F0502020204030204" pitchFamily="34" charset="0"/>
              </a:rPr>
              <a:t>の入力がありますが、別の値が入力されるケースもありますでしょうか。</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⑤</a:t>
            </a:r>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これらのカウンタには</a:t>
            </a:r>
            <a:r>
              <a:rPr kumimoji="1" lang="en-US" altLang="ja-JP" sz="1400" dirty="0">
                <a:solidFill>
                  <a:srgbClr val="0070C0"/>
                </a:solidFill>
                <a:latin typeface="Calibri" panose="020F0502020204030204" pitchFamily="34" charset="0"/>
              </a:rPr>
              <a:t>PLMNID</a:t>
            </a:r>
            <a:r>
              <a:rPr kumimoji="1" lang="ja-JP" altLang="en-US" sz="1400">
                <a:solidFill>
                  <a:srgbClr val="0070C0"/>
                </a:solidFill>
                <a:latin typeface="Calibri" panose="020F0502020204030204" pitchFamily="34" charset="0"/>
              </a:rPr>
              <a:t>や</a:t>
            </a:r>
            <a:r>
              <a:rPr kumimoji="1" lang="en-US" altLang="ja-JP" sz="1400" dirty="0" err="1">
                <a:solidFill>
                  <a:srgbClr val="0070C0"/>
                </a:solidFill>
                <a:latin typeface="Calibri" panose="020F0502020204030204" pitchFamily="34" charset="0"/>
              </a:rPr>
              <a:t>CellID</a:t>
            </a:r>
            <a:r>
              <a:rPr kumimoji="1" lang="ja-JP" altLang="en-US" sz="1400">
                <a:solidFill>
                  <a:srgbClr val="0070C0"/>
                </a:solidFill>
                <a:latin typeface="Calibri" panose="020F0502020204030204" pitchFamily="34" charset="0"/>
              </a:rPr>
              <a:t>が記載されていませんが、どのネットワークエレメントに紐づくカウンタ情報でしょうか。（これまでの</a:t>
            </a:r>
            <a:r>
              <a:rPr kumimoji="1" lang="en-US" altLang="ja-JP" sz="1400" dirty="0">
                <a:solidFill>
                  <a:srgbClr val="0070C0"/>
                </a:solidFill>
                <a:latin typeface="Calibri" panose="020F0502020204030204" pitchFamily="34" charset="0"/>
              </a:rPr>
              <a:t>QA</a:t>
            </a:r>
            <a:r>
              <a:rPr kumimoji="1" lang="ja-JP" altLang="en-US" sz="1400">
                <a:solidFill>
                  <a:srgbClr val="0070C0"/>
                </a:solidFill>
                <a:latin typeface="Calibri" panose="020F0502020204030204" pitchFamily="34" charset="0"/>
              </a:rPr>
              <a:t>の中でご回答を頂いておりませんでしたので、改めてお伺いいたします）</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⑥</a:t>
            </a:r>
            <a:r>
              <a:rPr kumimoji="1" lang="en-US" altLang="ja-JP" sz="1400" dirty="0">
                <a:solidFill>
                  <a:srgbClr val="0070C0"/>
                </a:solidFill>
                <a:latin typeface="Calibri" panose="020F0502020204030204" pitchFamily="34" charset="0"/>
              </a:rPr>
              <a:t> H</a:t>
            </a:r>
            <a:r>
              <a:rPr kumimoji="1" lang="ja-JP" altLang="en-US" sz="1400">
                <a:solidFill>
                  <a:srgbClr val="0070C0"/>
                </a:solidFill>
                <a:latin typeface="Calibri" panose="020F0502020204030204" pitchFamily="34" charset="0"/>
              </a:rPr>
              <a:t>列に入力される、</a:t>
            </a:r>
            <a:r>
              <a:rPr kumimoji="1" lang="en-US" altLang="ja-JP" sz="1400" dirty="0">
                <a:solidFill>
                  <a:srgbClr val="0070C0"/>
                </a:solidFill>
                <a:latin typeface="Calibri" panose="020F0502020204030204" pitchFamily="34" charset="0"/>
              </a:rPr>
              <a:t>0</a:t>
            </a:r>
            <a:r>
              <a:rPr kumimoji="1" lang="ja-JP" altLang="en-US" sz="1400">
                <a:solidFill>
                  <a:srgbClr val="0070C0"/>
                </a:solidFill>
                <a:latin typeface="Calibri" panose="020F0502020204030204" pitchFamily="34" charset="0"/>
              </a:rPr>
              <a:t>や</a:t>
            </a:r>
            <a:r>
              <a:rPr kumimoji="1" lang="en-US" altLang="ja-JP" sz="1400" dirty="0">
                <a:solidFill>
                  <a:srgbClr val="0070C0"/>
                </a:solidFill>
                <a:latin typeface="Calibri" panose="020F0502020204030204" pitchFamily="34" charset="0"/>
              </a:rPr>
              <a:t>1</a:t>
            </a:r>
            <a:r>
              <a:rPr kumimoji="1" lang="ja-JP" altLang="en-US" sz="1400">
                <a:solidFill>
                  <a:srgbClr val="0070C0"/>
                </a:solidFill>
                <a:latin typeface="Calibri" panose="020F0502020204030204" pitchFamily="34" charset="0"/>
              </a:rPr>
              <a:t>はどういう意味を持つ値でしょうか。</a:t>
            </a:r>
            <a:endParaRPr kumimoji="1" lang="en-US" altLang="ja-JP" sz="1400" dirty="0">
              <a:solidFill>
                <a:srgbClr val="0070C0"/>
              </a:solidFill>
              <a:latin typeface="Calibri" panose="020F0502020204030204" pitchFamily="34" charset="0"/>
            </a:endParaRPr>
          </a:p>
        </p:txBody>
      </p:sp>
      <p:pic>
        <p:nvPicPr>
          <p:cNvPr id="24" name="図 23" descr="グラフィカル ユーザー インターフェイス, アプリケーション, Excel&#10;&#10;自動的に生成された説明">
            <a:extLst>
              <a:ext uri="{FF2B5EF4-FFF2-40B4-BE49-F238E27FC236}">
                <a16:creationId xmlns:a16="http://schemas.microsoft.com/office/drawing/2014/main" id="{ABB917FA-29CF-F55F-0C3A-0F73120F11C2}"/>
              </a:ext>
            </a:extLst>
          </p:cNvPr>
          <p:cNvPicPr>
            <a:picLocks noChangeAspect="1"/>
          </p:cNvPicPr>
          <p:nvPr/>
        </p:nvPicPr>
        <p:blipFill>
          <a:blip r:embed="rId3"/>
          <a:stretch>
            <a:fillRect/>
          </a:stretch>
        </p:blipFill>
        <p:spPr>
          <a:xfrm>
            <a:off x="251604" y="1253354"/>
            <a:ext cx="11335390" cy="2982215"/>
          </a:xfrm>
          <a:prstGeom prst="rect">
            <a:avLst/>
          </a:prstGeom>
        </p:spPr>
      </p:pic>
    </p:spTree>
    <p:extLst>
      <p:ext uri="{BB962C8B-B14F-4D97-AF65-F5344CB8AC3E}">
        <p14:creationId xmlns:p14="http://schemas.microsoft.com/office/powerpoint/2010/main" val="17215027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3. CU-UP</a:t>
            </a:r>
            <a:r>
              <a:rPr kumimoji="1" lang="ja-JP" altLang="en-US" sz="2000">
                <a:latin typeface="Meiryo UI" panose="020B0604030504040204" pitchFamily="34" charset="-128"/>
                <a:ea typeface="Meiryo UI" panose="020B0604030504040204" pitchFamily="34" charset="-128"/>
              </a:rPr>
              <a:t>ファイル</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450011" y="3969259"/>
            <a:ext cx="9591136" cy="738664"/>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ja-JP" altLang="en-US" sz="1400">
                <a:solidFill>
                  <a:srgbClr val="0070C0"/>
                </a:solidFill>
                <a:latin typeface="Calibri" panose="020F0502020204030204" pitchFamily="34" charset="0"/>
              </a:rPr>
              <a:t>各カウンタの値はどのネットワークエレメントに紐づく情報でしょうか。</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②</a:t>
            </a:r>
            <a:r>
              <a:rPr kumimoji="1" lang="en-US" altLang="ja-JP" sz="1400" dirty="0">
                <a:solidFill>
                  <a:srgbClr val="0070C0"/>
                </a:solidFill>
                <a:latin typeface="Calibri" panose="020F0502020204030204" pitchFamily="34" charset="0"/>
              </a:rPr>
              <a:t> H</a:t>
            </a:r>
            <a:r>
              <a:rPr kumimoji="1" lang="ja-JP" altLang="en-US" sz="1400">
                <a:solidFill>
                  <a:srgbClr val="0070C0"/>
                </a:solidFill>
                <a:latin typeface="Calibri" panose="020F0502020204030204" pitchFamily="34" charset="0"/>
              </a:rPr>
              <a:t>列に入力される</a:t>
            </a:r>
            <a:r>
              <a:rPr kumimoji="1" lang="en-US" altLang="ja-JP" sz="1400" dirty="0">
                <a:solidFill>
                  <a:srgbClr val="0070C0"/>
                </a:solidFill>
                <a:latin typeface="Calibri" panose="020F0502020204030204" pitchFamily="34" charset="0"/>
              </a:rPr>
              <a:t>0</a:t>
            </a:r>
            <a:r>
              <a:rPr kumimoji="1" lang="ja-JP" altLang="en-US" sz="1400">
                <a:solidFill>
                  <a:srgbClr val="0070C0"/>
                </a:solidFill>
                <a:latin typeface="Calibri" panose="020F0502020204030204" pitchFamily="34" charset="0"/>
              </a:rPr>
              <a:t>はどういう意味を持つ情報でしょうか。</a:t>
            </a:r>
            <a:r>
              <a:rPr kumimoji="1" lang="en-US" altLang="ja-JP" sz="1400" dirty="0">
                <a:solidFill>
                  <a:srgbClr val="0070C0"/>
                </a:solidFill>
                <a:latin typeface="Calibri" panose="020F0502020204030204" pitchFamily="34" charset="0"/>
              </a:rPr>
              <a:t>(</a:t>
            </a:r>
            <a:r>
              <a:rPr kumimoji="1" lang="en-US" altLang="ja-JP" sz="1400" dirty="0" err="1">
                <a:solidFill>
                  <a:srgbClr val="0070C0"/>
                </a:solidFill>
                <a:latin typeface="Calibri" panose="020F0502020204030204" pitchFamily="34" charset="0"/>
              </a:rPr>
              <a:t>gNB</a:t>
            </a:r>
            <a:r>
              <a:rPr kumimoji="1" lang="en-US" altLang="ja-JP" sz="1400" dirty="0">
                <a:solidFill>
                  <a:srgbClr val="0070C0"/>
                </a:solidFill>
                <a:latin typeface="Calibri" panose="020F0502020204030204" pitchFamily="34" charset="0"/>
              </a:rPr>
              <a:t>-DU</a:t>
            </a:r>
            <a:r>
              <a:rPr kumimoji="1" lang="ja-JP" altLang="en-US" sz="1400">
                <a:solidFill>
                  <a:srgbClr val="0070C0"/>
                </a:solidFill>
                <a:latin typeface="Calibri" panose="020F0502020204030204" pitchFamily="34" charset="0"/>
              </a:rPr>
              <a:t>と重複して質問）</a:t>
            </a:r>
            <a:endParaRPr kumimoji="1" lang="en-US" altLang="ja-JP" sz="1400" dirty="0">
              <a:solidFill>
                <a:srgbClr val="0070C0"/>
              </a:solidFill>
              <a:latin typeface="Calibri" panose="020F0502020204030204" pitchFamily="34" charset="0"/>
            </a:endParaRPr>
          </a:p>
        </p:txBody>
      </p:sp>
      <p:pic>
        <p:nvPicPr>
          <p:cNvPr id="9" name="図 8" descr="パソコンの画面&#10;&#10;中程度の精度で自動的に生成された説明">
            <a:extLst>
              <a:ext uri="{FF2B5EF4-FFF2-40B4-BE49-F238E27FC236}">
                <a16:creationId xmlns:a16="http://schemas.microsoft.com/office/drawing/2014/main" id="{65E9DBAC-0B1E-013C-5868-E0281E6CCFD8}"/>
              </a:ext>
            </a:extLst>
          </p:cNvPr>
          <p:cNvPicPr>
            <a:picLocks noChangeAspect="1"/>
          </p:cNvPicPr>
          <p:nvPr/>
        </p:nvPicPr>
        <p:blipFill>
          <a:blip r:embed="rId2"/>
          <a:stretch>
            <a:fillRect/>
          </a:stretch>
        </p:blipFill>
        <p:spPr>
          <a:xfrm>
            <a:off x="450011" y="1459180"/>
            <a:ext cx="10844499" cy="2086275"/>
          </a:xfrm>
          <a:prstGeom prst="rect">
            <a:avLst/>
          </a:prstGeom>
        </p:spPr>
      </p:pic>
    </p:spTree>
    <p:extLst>
      <p:ext uri="{BB962C8B-B14F-4D97-AF65-F5344CB8AC3E}">
        <p14:creationId xmlns:p14="http://schemas.microsoft.com/office/powerpoint/2010/main" val="2524665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3. CU-CP</a:t>
            </a:r>
            <a:r>
              <a:rPr kumimoji="1" lang="ja-JP" altLang="en-US" sz="2000">
                <a:latin typeface="Meiryo UI" panose="020B0604030504040204" pitchFamily="34" charset="-128"/>
                <a:ea typeface="Meiryo UI" panose="020B0604030504040204" pitchFamily="34" charset="-128"/>
              </a:rPr>
              <a:t>ファイル</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510395" y="5504761"/>
            <a:ext cx="9591136" cy="954107"/>
          </a:xfrm>
          <a:prstGeom prst="rect">
            <a:avLst/>
          </a:prstGeom>
          <a:noFill/>
        </p:spPr>
        <p:txBody>
          <a:bodyPr wrap="square" rtlCol="0">
            <a:spAutoFit/>
          </a:bodyPr>
          <a:lstStyle/>
          <a:p>
            <a:r>
              <a:rPr kumimoji="1" lang="ja-JP" altLang="en-US" sz="1400">
                <a:solidFill>
                  <a:srgbClr val="FF0000"/>
                </a:solidFill>
                <a:latin typeface="Calibri" panose="020F0502020204030204" pitchFamily="34" charset="0"/>
              </a:rPr>
              <a:t>①</a:t>
            </a:r>
            <a:r>
              <a:rPr kumimoji="1" lang="en-US" altLang="ja-JP" sz="1400" dirty="0">
                <a:solidFill>
                  <a:srgbClr val="FF0000"/>
                </a:solidFill>
                <a:latin typeface="Calibri" panose="020F0502020204030204" pitchFamily="34" charset="0"/>
              </a:rPr>
              <a:t> </a:t>
            </a:r>
            <a:r>
              <a:rPr kumimoji="1" lang="en-US" altLang="ja-JP" sz="1400" dirty="0">
                <a:solidFill>
                  <a:srgbClr val="0070C0"/>
                </a:solidFill>
                <a:latin typeface="Calibri" panose="020F0502020204030204" pitchFamily="34" charset="0"/>
              </a:rPr>
              <a:t>C</a:t>
            </a:r>
            <a:r>
              <a:rPr kumimoji="1" lang="ja-JP" altLang="en-US" sz="1400">
                <a:solidFill>
                  <a:srgbClr val="0070C0"/>
                </a:solidFill>
                <a:latin typeface="Calibri" panose="020F0502020204030204" pitchFamily="34" charset="0"/>
              </a:rPr>
              <a:t>列と</a:t>
            </a:r>
            <a:r>
              <a:rPr kumimoji="1" lang="en-US" altLang="ja-JP" sz="1400" dirty="0">
                <a:solidFill>
                  <a:srgbClr val="0070C0"/>
                </a:solidFill>
                <a:latin typeface="Calibri" panose="020F0502020204030204" pitchFamily="34" charset="0"/>
              </a:rPr>
              <a:t>D</a:t>
            </a:r>
            <a:r>
              <a:rPr kumimoji="1" lang="ja-JP" altLang="en-US" sz="1400">
                <a:solidFill>
                  <a:srgbClr val="0070C0"/>
                </a:solidFill>
                <a:latin typeface="Calibri" panose="020F0502020204030204" pitchFamily="34" charset="0"/>
              </a:rPr>
              <a:t>列の入力情報が仮に</a:t>
            </a:r>
            <a:r>
              <a:rPr kumimoji="1" lang="en-US" altLang="ja-JP" sz="1400" dirty="0">
                <a:solidFill>
                  <a:srgbClr val="0070C0"/>
                </a:solidFill>
                <a:latin typeface="Calibri" panose="020F0502020204030204" pitchFamily="34" charset="0"/>
              </a:rPr>
              <a:t>PLMNID</a:t>
            </a:r>
            <a:r>
              <a:rPr kumimoji="1" lang="ja-JP" altLang="en-US" sz="1400">
                <a:solidFill>
                  <a:srgbClr val="0070C0"/>
                </a:solidFill>
                <a:latin typeface="Calibri" panose="020F0502020204030204" pitchFamily="34" charset="0"/>
              </a:rPr>
              <a:t>と</a:t>
            </a:r>
            <a:r>
              <a:rPr kumimoji="1" lang="en-US" altLang="ja-JP" sz="1400" dirty="0" err="1">
                <a:solidFill>
                  <a:srgbClr val="0070C0"/>
                </a:solidFill>
                <a:latin typeface="Calibri" panose="020F0502020204030204" pitchFamily="34" charset="0"/>
              </a:rPr>
              <a:t>CellID</a:t>
            </a:r>
            <a:r>
              <a:rPr kumimoji="1" lang="ja-JP" altLang="en-US" sz="1400">
                <a:solidFill>
                  <a:srgbClr val="0070C0"/>
                </a:solidFill>
                <a:latin typeface="Calibri" panose="020F0502020204030204" pitchFamily="34" charset="0"/>
              </a:rPr>
              <a:t>と仮定しての質問ですが、このサンプルの入力値が</a:t>
            </a:r>
            <a:r>
              <a:rPr kumimoji="1" lang="en-US" altLang="ja-JP" sz="1400" dirty="0" err="1">
                <a:solidFill>
                  <a:srgbClr val="0070C0"/>
                </a:solidFill>
                <a:latin typeface="Calibri" panose="020F0502020204030204" pitchFamily="34" charset="0"/>
              </a:rPr>
              <a:t>gNB</a:t>
            </a:r>
            <a:r>
              <a:rPr kumimoji="1" lang="en-US" altLang="ja-JP" sz="1400" dirty="0">
                <a:solidFill>
                  <a:srgbClr val="0070C0"/>
                </a:solidFill>
                <a:latin typeface="Calibri" panose="020F0502020204030204" pitchFamily="34" charset="0"/>
              </a:rPr>
              <a:t>-DU</a:t>
            </a:r>
            <a:r>
              <a:rPr kumimoji="1" lang="ja-JP" altLang="en-US" sz="1400">
                <a:solidFill>
                  <a:srgbClr val="0070C0"/>
                </a:solidFill>
                <a:latin typeface="Calibri" panose="020F0502020204030204" pitchFamily="34" charset="0"/>
              </a:rPr>
              <a:t>ファイルのものと違うのは、こちらがサンプルであるからでしょうか。</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r>
              <a:rPr kumimoji="1" lang="ja-JP" altLang="en-US" sz="1400">
                <a:solidFill>
                  <a:srgbClr val="FF0000"/>
                </a:solidFill>
                <a:latin typeface="Calibri" panose="020F0502020204030204" pitchFamily="34" charset="0"/>
              </a:rPr>
              <a:t>②</a:t>
            </a:r>
            <a:r>
              <a:rPr kumimoji="1" lang="en-US" altLang="ja-JP" sz="1400" dirty="0">
                <a:solidFill>
                  <a:srgbClr val="0070C0"/>
                </a:solidFill>
                <a:latin typeface="Calibri" panose="020F0502020204030204" pitchFamily="34" charset="0"/>
              </a:rPr>
              <a:t> H</a:t>
            </a:r>
            <a:r>
              <a:rPr kumimoji="1" lang="ja-JP" altLang="en-US" sz="1400">
                <a:solidFill>
                  <a:srgbClr val="0070C0"/>
                </a:solidFill>
                <a:latin typeface="Calibri" panose="020F0502020204030204" pitchFamily="34" charset="0"/>
              </a:rPr>
              <a:t>列に入力される</a:t>
            </a:r>
            <a:r>
              <a:rPr kumimoji="1" lang="en-US" altLang="ja-JP" sz="1400" dirty="0">
                <a:solidFill>
                  <a:srgbClr val="0070C0"/>
                </a:solidFill>
                <a:latin typeface="Calibri" panose="020F0502020204030204" pitchFamily="34" charset="0"/>
              </a:rPr>
              <a:t>0</a:t>
            </a:r>
            <a:r>
              <a:rPr kumimoji="1" lang="ja-JP" altLang="en-US" sz="1400">
                <a:solidFill>
                  <a:srgbClr val="0070C0"/>
                </a:solidFill>
                <a:latin typeface="Calibri" panose="020F0502020204030204" pitchFamily="34" charset="0"/>
              </a:rPr>
              <a:t>はどういう意味を持つ情報でしょうか。</a:t>
            </a:r>
            <a:r>
              <a:rPr kumimoji="1" lang="en-US" altLang="ja-JP" sz="1400" dirty="0">
                <a:solidFill>
                  <a:srgbClr val="0070C0"/>
                </a:solidFill>
                <a:latin typeface="Calibri" panose="020F0502020204030204" pitchFamily="34" charset="0"/>
              </a:rPr>
              <a:t>(</a:t>
            </a:r>
            <a:r>
              <a:rPr kumimoji="1" lang="en-US" altLang="ja-JP" sz="1400" dirty="0" err="1">
                <a:solidFill>
                  <a:srgbClr val="0070C0"/>
                </a:solidFill>
                <a:latin typeface="Calibri" panose="020F0502020204030204" pitchFamily="34" charset="0"/>
              </a:rPr>
              <a:t>gNB</a:t>
            </a:r>
            <a:r>
              <a:rPr kumimoji="1" lang="en-US" altLang="ja-JP" sz="1400" dirty="0">
                <a:solidFill>
                  <a:srgbClr val="0070C0"/>
                </a:solidFill>
                <a:latin typeface="Calibri" panose="020F0502020204030204" pitchFamily="34" charset="0"/>
              </a:rPr>
              <a:t>-DU</a:t>
            </a:r>
            <a:r>
              <a:rPr kumimoji="1" lang="ja-JP" altLang="en-US" sz="1400">
                <a:solidFill>
                  <a:srgbClr val="0070C0"/>
                </a:solidFill>
                <a:latin typeface="Calibri" panose="020F0502020204030204" pitchFamily="34" charset="0"/>
              </a:rPr>
              <a:t>と重複して質問）</a:t>
            </a:r>
            <a:endParaRPr kumimoji="1" lang="en-US" altLang="ja-JP" sz="1400" dirty="0">
              <a:solidFill>
                <a:srgbClr val="0070C0"/>
              </a:solidFill>
              <a:latin typeface="Calibri" panose="020F0502020204030204" pitchFamily="34" charset="0"/>
            </a:endParaRPr>
          </a:p>
        </p:txBody>
      </p:sp>
      <p:pic>
        <p:nvPicPr>
          <p:cNvPr id="4" name="図 3" descr="グラフィカル ユーザー インターフェイス, アプリケーション, テーブル&#10;&#10;自動的に生成された説明">
            <a:extLst>
              <a:ext uri="{FF2B5EF4-FFF2-40B4-BE49-F238E27FC236}">
                <a16:creationId xmlns:a16="http://schemas.microsoft.com/office/drawing/2014/main" id="{7FAE4168-56F1-43B6-699A-28CEB992A9CC}"/>
              </a:ext>
            </a:extLst>
          </p:cNvPr>
          <p:cNvPicPr>
            <a:picLocks noChangeAspect="1"/>
          </p:cNvPicPr>
          <p:nvPr/>
        </p:nvPicPr>
        <p:blipFill>
          <a:blip r:embed="rId2"/>
          <a:stretch>
            <a:fillRect/>
          </a:stretch>
        </p:blipFill>
        <p:spPr>
          <a:xfrm>
            <a:off x="510395" y="1115084"/>
            <a:ext cx="10315156" cy="4109818"/>
          </a:xfrm>
          <a:prstGeom prst="rect">
            <a:avLst/>
          </a:prstGeom>
        </p:spPr>
      </p:pic>
    </p:spTree>
    <p:extLst>
      <p:ext uri="{BB962C8B-B14F-4D97-AF65-F5344CB8AC3E}">
        <p14:creationId xmlns:p14="http://schemas.microsoft.com/office/powerpoint/2010/main" val="30425106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4. KPI</a:t>
            </a:r>
            <a:r>
              <a:rPr kumimoji="1" lang="ja-JP" altLang="en-US" sz="2000">
                <a:latin typeface="Meiryo UI" panose="020B0604030504040204" pitchFamily="34" charset="-128"/>
                <a:ea typeface="Meiryo UI" panose="020B0604030504040204" pitchFamily="34" charset="-128"/>
              </a:rPr>
              <a:t>リストとサンプルファイルの比較</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303359" y="1346828"/>
            <a:ext cx="11100761" cy="2677656"/>
          </a:xfrm>
          <a:prstGeom prst="rect">
            <a:avLst/>
          </a:prstGeom>
          <a:noFill/>
        </p:spPr>
        <p:txBody>
          <a:bodyPr wrap="square" rtlCol="0">
            <a:spAutoFit/>
          </a:bodyPr>
          <a:lstStyle/>
          <a:p>
            <a:pPr marL="342900" indent="-342900">
              <a:buFont typeface="+mj-lt"/>
              <a:buAutoNum type="arabicPeriod"/>
            </a:pPr>
            <a:r>
              <a:rPr kumimoji="1" lang="ja-JP" altLang="en-US" sz="1400">
                <a:solidFill>
                  <a:srgbClr val="0070C0"/>
                </a:solidFill>
                <a:latin typeface="Calibri" panose="020F0502020204030204" pitchFamily="34" charset="0"/>
              </a:rPr>
              <a:t>添付チェック用ファイル</a:t>
            </a:r>
            <a:r>
              <a:rPr kumimoji="1" lang="en-US" altLang="ja-JP" sz="1400" dirty="0">
                <a:solidFill>
                  <a:srgbClr val="0070C0"/>
                </a:solidFill>
                <a:latin typeface="Calibri" panose="020F0502020204030204" pitchFamily="34" charset="0"/>
              </a:rPr>
              <a:t> </a:t>
            </a:r>
            <a:r>
              <a:rPr kumimoji="1" lang="en-US" altLang="ja-JP" sz="1400" b="1" dirty="0">
                <a:solidFill>
                  <a:srgbClr val="0070C0"/>
                </a:solidFill>
                <a:latin typeface="Calibri" panose="020F0502020204030204" pitchFamily="34" charset="0"/>
              </a:rPr>
              <a:t>”KPI_Counter_list_Check_230703.xlsx”</a:t>
            </a:r>
            <a:r>
              <a:rPr kumimoji="1" lang="ja-JP" altLang="en-US" sz="1400">
                <a:solidFill>
                  <a:srgbClr val="0070C0"/>
                </a:solidFill>
                <a:latin typeface="Calibri" panose="020F0502020204030204" pitchFamily="34" charset="0"/>
              </a:rPr>
              <a:t>内の</a:t>
            </a:r>
            <a:r>
              <a:rPr kumimoji="1" lang="ja-JP" altLang="en-US" sz="1400" b="1">
                <a:solidFill>
                  <a:srgbClr val="0070C0"/>
                </a:solidFill>
                <a:latin typeface="Calibri" panose="020F0502020204030204" pitchFamily="34" charset="0"/>
              </a:rPr>
              <a:t>「</a:t>
            </a:r>
            <a:r>
              <a:rPr kumimoji="1" lang="en-US" altLang="ja-JP" sz="1400" b="1" dirty="0" err="1">
                <a:solidFill>
                  <a:srgbClr val="0070C0"/>
                </a:solidFill>
                <a:latin typeface="Calibri" panose="020F0502020204030204" pitchFamily="34" charset="0"/>
              </a:rPr>
              <a:t>Tupl</a:t>
            </a:r>
            <a:r>
              <a:rPr kumimoji="1" lang="en-US" altLang="ja-JP" sz="1400" b="1" dirty="0">
                <a:solidFill>
                  <a:srgbClr val="0070C0"/>
                </a:solidFill>
                <a:latin typeface="Calibri" panose="020F0502020204030204" pitchFamily="34" charset="0"/>
              </a:rPr>
              <a:t> KPI</a:t>
            </a:r>
            <a:r>
              <a:rPr kumimoji="1" lang="ja-JP" altLang="en-US" sz="1400" b="1">
                <a:solidFill>
                  <a:srgbClr val="0070C0"/>
                </a:solidFill>
                <a:latin typeface="Calibri" panose="020F0502020204030204" pitchFamily="34" charset="0"/>
              </a:rPr>
              <a:t>対象</a:t>
            </a:r>
            <a:r>
              <a:rPr kumimoji="1" lang="en-US" altLang="ja-JP" sz="1400" b="1" dirty="0">
                <a:solidFill>
                  <a:srgbClr val="0070C0"/>
                </a:solidFill>
                <a:latin typeface="Calibri" panose="020F0502020204030204" pitchFamily="34" charset="0"/>
              </a:rPr>
              <a:t>_</a:t>
            </a:r>
            <a:r>
              <a:rPr kumimoji="1" lang="ja-JP" altLang="en-US" sz="1400" b="1">
                <a:solidFill>
                  <a:srgbClr val="0070C0"/>
                </a:solidFill>
                <a:latin typeface="Calibri" panose="020F0502020204030204" pitchFamily="34" charset="0"/>
              </a:rPr>
              <a:t>サンプルなし」</a:t>
            </a:r>
            <a:r>
              <a:rPr kumimoji="1" lang="ja-JP" altLang="en-US" sz="1400">
                <a:solidFill>
                  <a:srgbClr val="0070C0"/>
                </a:solidFill>
                <a:latin typeface="Calibri" panose="020F0502020204030204" pitchFamily="34" charset="0"/>
              </a:rPr>
              <a:t>シートにあるとおり、弊社</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として作成する元となるカウンタが多数サンプルファイルに存在していないように見受けられます。</a:t>
            </a:r>
            <a:endParaRPr kumimoji="1" lang="en-US" altLang="ja-JP" sz="1400" dirty="0">
              <a:solidFill>
                <a:srgbClr val="0070C0"/>
              </a:solidFill>
              <a:latin typeface="Calibri" panose="020F0502020204030204" pitchFamily="34" charset="0"/>
            </a:endParaRPr>
          </a:p>
          <a:p>
            <a:r>
              <a:rPr kumimoji="1" lang="ja-JP" altLang="en-US" sz="1400">
                <a:solidFill>
                  <a:srgbClr val="0070C0"/>
                </a:solidFill>
                <a:latin typeface="Calibri" panose="020F0502020204030204" pitchFamily="34" charset="0"/>
              </a:rPr>
              <a:t>　　（シート内の</a:t>
            </a:r>
            <a:r>
              <a:rPr kumimoji="1" lang="en-US" altLang="ja-JP" sz="1400" dirty="0">
                <a:solidFill>
                  <a:srgbClr val="0070C0"/>
                </a:solidFill>
                <a:latin typeface="Calibri" panose="020F0502020204030204" pitchFamily="34" charset="0"/>
              </a:rPr>
              <a:t>T</a:t>
            </a:r>
            <a:r>
              <a:rPr kumimoji="1" lang="ja-JP" altLang="en-US" sz="1400">
                <a:solidFill>
                  <a:srgbClr val="0070C0"/>
                </a:solidFill>
                <a:latin typeface="Calibri" panose="020F0502020204030204" pitchFamily="34" charset="0"/>
              </a:rPr>
              <a:t>列、</a:t>
            </a:r>
            <a:r>
              <a:rPr kumimoji="1" lang="en-US" altLang="ja-JP" sz="1400" dirty="0">
                <a:solidFill>
                  <a:srgbClr val="0070C0"/>
                </a:solidFill>
                <a:latin typeface="Calibri" panose="020F0502020204030204" pitchFamily="34" charset="0"/>
              </a:rPr>
              <a:t>U</a:t>
            </a:r>
            <a:r>
              <a:rPr kumimoji="1" lang="ja-JP" altLang="en-US" sz="1400">
                <a:solidFill>
                  <a:srgbClr val="0070C0"/>
                </a:solidFill>
                <a:latin typeface="Calibri" panose="020F0502020204030204" pitchFamily="34" charset="0"/>
              </a:rPr>
              <a:t>列にてフィルタをかけております）</a:t>
            </a:r>
            <a:endParaRPr kumimoji="1" lang="en-US" altLang="ja-JP" sz="1400" dirty="0">
              <a:solidFill>
                <a:srgbClr val="0070C0"/>
              </a:solidFill>
              <a:latin typeface="Calibri" panose="020F0502020204030204" pitchFamily="34" charset="0"/>
            </a:endParaRPr>
          </a:p>
          <a:p>
            <a:r>
              <a:rPr kumimoji="1" lang="en-US" altLang="ja-JP" sz="1400" dirty="0">
                <a:solidFill>
                  <a:srgbClr val="0070C0"/>
                </a:solidFill>
                <a:latin typeface="Calibri" panose="020F0502020204030204" pitchFamily="34" charset="0"/>
              </a:rPr>
              <a:t>         </a:t>
            </a:r>
            <a:r>
              <a:rPr kumimoji="1" lang="ja-JP" altLang="en-US" sz="1400">
                <a:solidFill>
                  <a:srgbClr val="0070C0"/>
                </a:solidFill>
                <a:latin typeface="Calibri" panose="020F0502020204030204" pitchFamily="34" charset="0"/>
              </a:rPr>
              <a:t>これらのカウンタについてもサンプルデータのご提供をお願い致します。</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pPr marL="342900" indent="-342900">
              <a:buFont typeface="+mj-lt"/>
              <a:buAutoNum type="arabicPeriod" startAt="2"/>
            </a:pPr>
            <a:r>
              <a:rPr kumimoji="1" lang="ja-JP" altLang="en-US" sz="1400">
                <a:solidFill>
                  <a:srgbClr val="0070C0"/>
                </a:solidFill>
                <a:latin typeface="Calibri" panose="020F0502020204030204" pitchFamily="34" charset="0"/>
              </a:rPr>
              <a:t>以下のカウンタにおけるサブカンタについて確認させて下さい。</a:t>
            </a:r>
            <a:endParaRPr kumimoji="1" lang="en-US" altLang="ja-JP" sz="1400" dirty="0">
              <a:solidFill>
                <a:srgbClr val="0070C0"/>
              </a:solidFill>
              <a:latin typeface="Calibri" panose="020F0502020204030204" pitchFamily="34" charset="0"/>
            </a:endParaRPr>
          </a:p>
          <a:p>
            <a:r>
              <a:rPr kumimoji="1" lang="ja-JP" altLang="en-US" sz="1400">
                <a:solidFill>
                  <a:srgbClr val="0070C0"/>
                </a:solidFill>
                <a:latin typeface="Calibri" panose="020F0502020204030204" pitchFamily="34" charset="0"/>
              </a:rPr>
              <a:t>　　添付チェック用ファイル</a:t>
            </a:r>
            <a:r>
              <a:rPr kumimoji="1" lang="en-US" altLang="ja-JP" sz="1400" dirty="0">
                <a:solidFill>
                  <a:srgbClr val="0070C0"/>
                </a:solidFill>
                <a:latin typeface="Calibri" panose="020F0502020204030204" pitchFamily="34" charset="0"/>
              </a:rPr>
              <a:t> </a:t>
            </a:r>
            <a:r>
              <a:rPr kumimoji="1" lang="en-US" altLang="ja-JP" sz="1400" b="1" dirty="0">
                <a:solidFill>
                  <a:srgbClr val="0070C0"/>
                </a:solidFill>
                <a:latin typeface="Calibri" panose="020F0502020204030204" pitchFamily="34" charset="0"/>
              </a:rPr>
              <a:t>”KPI_Check_230703.xlsx”</a:t>
            </a:r>
            <a:r>
              <a:rPr kumimoji="1" lang="ja-JP" altLang="en-US" sz="1400">
                <a:solidFill>
                  <a:srgbClr val="0070C0"/>
                </a:solidFill>
                <a:latin typeface="Calibri" panose="020F0502020204030204" pitchFamily="34" charset="0"/>
              </a:rPr>
              <a:t>内の</a:t>
            </a:r>
            <a:r>
              <a:rPr kumimoji="1" lang="ja-JP" altLang="en-US" sz="1400" b="1">
                <a:solidFill>
                  <a:srgbClr val="0070C0"/>
                </a:solidFill>
                <a:latin typeface="Calibri" panose="020F0502020204030204" pitchFamily="34" charset="0"/>
              </a:rPr>
              <a:t>「</a:t>
            </a:r>
            <a:r>
              <a:rPr kumimoji="1" lang="en-US" altLang="ja-JP" sz="1400" b="1" dirty="0">
                <a:solidFill>
                  <a:srgbClr val="0070C0"/>
                </a:solidFill>
                <a:latin typeface="Calibri" panose="020F0502020204030204" pitchFamily="34" charset="0"/>
              </a:rPr>
              <a:t> Counter_list_0703</a:t>
            </a:r>
            <a:r>
              <a:rPr kumimoji="1" lang="ja-JP" altLang="en-US" sz="1400" b="1">
                <a:solidFill>
                  <a:srgbClr val="0070C0"/>
                </a:solidFill>
                <a:latin typeface="Calibri" panose="020F0502020204030204" pitchFamily="34" charset="0"/>
              </a:rPr>
              <a:t>」</a:t>
            </a:r>
            <a:r>
              <a:rPr kumimoji="1" lang="ja-JP" altLang="en-US" sz="1400">
                <a:solidFill>
                  <a:srgbClr val="0070C0"/>
                </a:solidFill>
                <a:latin typeface="Calibri" panose="020F0502020204030204" pitchFamily="34" charset="0"/>
              </a:rPr>
              <a:t>シートを併せてご参照下さい。</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a:p>
            <a:pPr lvl="1"/>
            <a:r>
              <a:rPr kumimoji="1" lang="en-US" altLang="ja-JP" sz="1400" dirty="0">
                <a:solidFill>
                  <a:srgbClr val="0070C0"/>
                </a:solidFill>
                <a:latin typeface="Calibri" panose="020F0502020204030204" pitchFamily="34" charset="0"/>
              </a:rPr>
              <a:t>2-1. </a:t>
            </a:r>
            <a:r>
              <a:rPr kumimoji="1" lang="ja-JP" altLang="en-US" sz="1400">
                <a:solidFill>
                  <a:srgbClr val="0070C0"/>
                </a:solidFill>
                <a:latin typeface="Calibri" panose="020F0502020204030204" pitchFamily="34" charset="0"/>
              </a:rPr>
              <a:t>サンプルファイルではサブカウンタとして</a:t>
            </a:r>
            <a:r>
              <a:rPr kumimoji="1" lang="en-US" altLang="ja-JP" sz="1400" dirty="0">
                <a:solidFill>
                  <a:srgbClr val="0070C0"/>
                </a:solidFill>
                <a:latin typeface="Calibri" panose="020F0502020204030204" pitchFamily="34" charset="0"/>
              </a:rPr>
              <a:t>.0 .1 .2</a:t>
            </a:r>
            <a:r>
              <a:rPr kumimoji="1" lang="ja-JP" altLang="en-US" sz="1400">
                <a:solidFill>
                  <a:srgbClr val="0070C0"/>
                </a:solidFill>
                <a:latin typeface="Calibri" panose="020F0502020204030204" pitchFamily="34" charset="0"/>
              </a:rPr>
              <a:t>の３つの入力がありますが、本来は</a:t>
            </a:r>
            <a:r>
              <a:rPr kumimoji="1" lang="en-US" altLang="ja-JP" sz="1400" dirty="0">
                <a:solidFill>
                  <a:srgbClr val="0070C0"/>
                </a:solidFill>
                <a:latin typeface="Calibri" panose="020F0502020204030204" pitchFamily="34" charset="0"/>
              </a:rPr>
              <a:t>.19</a:t>
            </a:r>
            <a:r>
              <a:rPr kumimoji="1" lang="ja-JP" altLang="en-US" sz="1400">
                <a:solidFill>
                  <a:srgbClr val="0070C0"/>
                </a:solidFill>
                <a:latin typeface="Calibri" panose="020F0502020204030204" pitchFamily="34" charset="0"/>
              </a:rPr>
              <a:t>までのサブカウンタが存在するのではないでしょうか。</a:t>
            </a:r>
            <a:endParaRPr kumimoji="1" lang="en-US" altLang="ja-JP" sz="1400" dirty="0">
              <a:solidFill>
                <a:srgbClr val="0070C0"/>
              </a:solidFill>
              <a:latin typeface="Calibri" panose="020F0502020204030204" pitchFamily="34" charset="0"/>
            </a:endParaRPr>
          </a:p>
          <a:p>
            <a:pPr lvl="1"/>
            <a:r>
              <a:rPr kumimoji="1" lang="en-US" altLang="ja-JP" sz="1400" dirty="0">
                <a:solidFill>
                  <a:srgbClr val="0070C0"/>
                </a:solidFill>
                <a:latin typeface="Calibri" panose="020F0502020204030204" pitchFamily="34" charset="0"/>
              </a:rPr>
              <a:t>【</a:t>
            </a:r>
            <a:r>
              <a:rPr kumimoji="1" lang="ja-JP" altLang="en-US" sz="1400">
                <a:solidFill>
                  <a:srgbClr val="0070C0"/>
                </a:solidFill>
                <a:latin typeface="Calibri" panose="020F0502020204030204" pitchFamily="34" charset="0"/>
              </a:rPr>
              <a:t>対象カウンタと</a:t>
            </a:r>
            <a:r>
              <a:rPr kumimoji="1" lang="en-US" altLang="ja-JP" sz="1400" dirty="0" err="1">
                <a:solidFill>
                  <a:srgbClr val="0070C0"/>
                </a:solidFill>
                <a:latin typeface="Calibri" panose="020F0502020204030204" pitchFamily="34" charset="0"/>
              </a:rPr>
              <a:t>Serial.no</a:t>
            </a:r>
            <a:r>
              <a:rPr kumimoji="1" lang="en-US" altLang="ja-JP" sz="1400" dirty="0">
                <a:solidFill>
                  <a:srgbClr val="0070C0"/>
                </a:solidFill>
                <a:latin typeface="Calibri" panose="020F0502020204030204" pitchFamily="34" charset="0"/>
              </a:rPr>
              <a:t>】</a:t>
            </a:r>
          </a:p>
          <a:p>
            <a:endParaRPr kumimoji="1" lang="en-US" altLang="ja-JP" sz="1400" dirty="0">
              <a:solidFill>
                <a:srgbClr val="0070C0"/>
              </a:solidFill>
              <a:latin typeface="Calibri" panose="020F0502020204030204" pitchFamily="34" charset="0"/>
            </a:endParaRPr>
          </a:p>
        </p:txBody>
      </p:sp>
      <p:graphicFrame>
        <p:nvGraphicFramePr>
          <p:cNvPr id="5" name="表 6">
            <a:extLst>
              <a:ext uri="{FF2B5EF4-FFF2-40B4-BE49-F238E27FC236}">
                <a16:creationId xmlns:a16="http://schemas.microsoft.com/office/drawing/2014/main" id="{D3CA5453-BDB5-43B7-6165-E8200B2B9580}"/>
              </a:ext>
            </a:extLst>
          </p:cNvPr>
          <p:cNvGraphicFramePr>
            <a:graphicFrameLocks noGrp="1"/>
          </p:cNvGraphicFramePr>
          <p:nvPr>
            <p:extLst>
              <p:ext uri="{D42A27DB-BD31-4B8C-83A1-F6EECF244321}">
                <p14:modId xmlns:p14="http://schemas.microsoft.com/office/powerpoint/2010/main" val="1105687250"/>
              </p:ext>
            </p:extLst>
          </p:nvPr>
        </p:nvGraphicFramePr>
        <p:xfrm>
          <a:off x="876061" y="3726347"/>
          <a:ext cx="5099169" cy="2966720"/>
        </p:xfrm>
        <a:graphic>
          <a:graphicData uri="http://schemas.openxmlformats.org/drawingml/2006/table">
            <a:tbl>
              <a:tblPr firstRow="1" bandRow="1">
                <a:tableStyleId>{5C22544A-7EE6-4342-B048-85BDC9FD1C3A}</a:tableStyleId>
              </a:tblPr>
              <a:tblGrid>
                <a:gridCol w="1019833">
                  <a:extLst>
                    <a:ext uri="{9D8B030D-6E8A-4147-A177-3AD203B41FA5}">
                      <a16:colId xmlns:a16="http://schemas.microsoft.com/office/drawing/2014/main" val="2055180417"/>
                    </a:ext>
                  </a:extLst>
                </a:gridCol>
                <a:gridCol w="4079336">
                  <a:extLst>
                    <a:ext uri="{9D8B030D-6E8A-4147-A177-3AD203B41FA5}">
                      <a16:colId xmlns:a16="http://schemas.microsoft.com/office/drawing/2014/main" val="3285664464"/>
                    </a:ext>
                  </a:extLst>
                </a:gridCol>
              </a:tblGrid>
              <a:tr h="370840">
                <a:tc>
                  <a:txBody>
                    <a:bodyPr/>
                    <a:lstStyle/>
                    <a:p>
                      <a:r>
                        <a:rPr kumimoji="1" lang="en-US" altLang="ja-JP" sz="1400" dirty="0" err="1"/>
                        <a:t>Serial.no</a:t>
                      </a:r>
                      <a:endParaRPr kumimoji="1" lang="ja-JP" altLang="en-US" sz="1400"/>
                    </a:p>
                  </a:txBody>
                  <a:tcPr/>
                </a:tc>
                <a:tc>
                  <a:txBody>
                    <a:bodyPr/>
                    <a:lstStyle/>
                    <a:p>
                      <a:r>
                        <a:rPr kumimoji="1" lang="ja-JP" altLang="en-US" sz="1400"/>
                        <a:t>カウンタ名</a:t>
                      </a:r>
                    </a:p>
                  </a:txBody>
                  <a:tcPr/>
                </a:tc>
                <a:extLst>
                  <a:ext uri="{0D108BD9-81ED-4DB2-BD59-A6C34878D82A}">
                    <a16:rowId xmlns:a16="http://schemas.microsoft.com/office/drawing/2014/main" val="264960120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2-1-17</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OR.RLC.RxUlRlcPduVol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74816545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2-1-20</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OR.RLC.TxDlRlcPduVol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687874934"/>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2-1-22</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OR.RLC.RxDlRlcPduVol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324630840"/>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2-1-24</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OR.RLC.UlRlcPduVolDiscardBearerRel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268157830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2-1-26</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OR.RLC.UlRlcPduVolDiscardRlcReest</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884306583"/>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2-1-28</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OR.RLC.UlRlcPduVolDiscardOther</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4143911246"/>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2-1-30</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OR.RLC.DlRlcduVolDiscardBearerRel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559143741"/>
                  </a:ext>
                </a:extLst>
              </a:tr>
            </a:tbl>
          </a:graphicData>
        </a:graphic>
      </p:graphicFrame>
      <p:graphicFrame>
        <p:nvGraphicFramePr>
          <p:cNvPr id="7" name="表 6">
            <a:extLst>
              <a:ext uri="{FF2B5EF4-FFF2-40B4-BE49-F238E27FC236}">
                <a16:creationId xmlns:a16="http://schemas.microsoft.com/office/drawing/2014/main" id="{5B40E613-F40B-A15C-6C5A-97AFBD3700AB}"/>
              </a:ext>
            </a:extLst>
          </p:cNvPr>
          <p:cNvGraphicFramePr>
            <a:graphicFrameLocks noGrp="1"/>
          </p:cNvGraphicFramePr>
          <p:nvPr>
            <p:extLst>
              <p:ext uri="{D42A27DB-BD31-4B8C-83A1-F6EECF244321}">
                <p14:modId xmlns:p14="http://schemas.microsoft.com/office/powerpoint/2010/main" val="1641968478"/>
              </p:ext>
            </p:extLst>
          </p:nvPr>
        </p:nvGraphicFramePr>
        <p:xfrm>
          <a:off x="6096000" y="3726347"/>
          <a:ext cx="5099169" cy="1483360"/>
        </p:xfrm>
        <a:graphic>
          <a:graphicData uri="http://schemas.openxmlformats.org/drawingml/2006/table">
            <a:tbl>
              <a:tblPr firstRow="1" bandRow="1">
                <a:tableStyleId>{5C22544A-7EE6-4342-B048-85BDC9FD1C3A}</a:tableStyleId>
              </a:tblPr>
              <a:tblGrid>
                <a:gridCol w="1019833">
                  <a:extLst>
                    <a:ext uri="{9D8B030D-6E8A-4147-A177-3AD203B41FA5}">
                      <a16:colId xmlns:a16="http://schemas.microsoft.com/office/drawing/2014/main" val="2055180417"/>
                    </a:ext>
                  </a:extLst>
                </a:gridCol>
                <a:gridCol w="4079336">
                  <a:extLst>
                    <a:ext uri="{9D8B030D-6E8A-4147-A177-3AD203B41FA5}">
                      <a16:colId xmlns:a16="http://schemas.microsoft.com/office/drawing/2014/main" val="3285664464"/>
                    </a:ext>
                  </a:extLst>
                </a:gridCol>
              </a:tblGrid>
              <a:tr h="370840">
                <a:tc>
                  <a:txBody>
                    <a:bodyPr/>
                    <a:lstStyle/>
                    <a:p>
                      <a:r>
                        <a:rPr kumimoji="1" lang="en-US" altLang="ja-JP" sz="1400" dirty="0" err="1"/>
                        <a:t>Serial.no</a:t>
                      </a:r>
                      <a:endParaRPr kumimoji="1" lang="ja-JP" altLang="en-US" sz="1400"/>
                    </a:p>
                  </a:txBody>
                  <a:tcPr/>
                </a:tc>
                <a:tc>
                  <a:txBody>
                    <a:bodyPr/>
                    <a:lstStyle/>
                    <a:p>
                      <a:r>
                        <a:rPr kumimoji="1" lang="ja-JP" altLang="en-US" sz="1400"/>
                        <a:t>カウンタ名</a:t>
                      </a:r>
                    </a:p>
                  </a:txBody>
                  <a:tcPr/>
                </a:tc>
                <a:extLst>
                  <a:ext uri="{0D108BD9-81ED-4DB2-BD59-A6C34878D82A}">
                    <a16:rowId xmlns:a16="http://schemas.microsoft.com/office/drawing/2014/main" val="264960120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2-1-32</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OR.RLC.DlRlcPduVolDiscardRlcReest</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74816545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2-1-34</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OR.RLC.DlRlcSduVolDiscardFullBuffer</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687874934"/>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2-1-35</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OR.RLC.NumExceedMaxRlcRetrans</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324630840"/>
                  </a:ext>
                </a:extLst>
              </a:tr>
            </a:tbl>
          </a:graphicData>
        </a:graphic>
      </p:graphicFrame>
    </p:spTree>
    <p:extLst>
      <p:ext uri="{BB962C8B-B14F-4D97-AF65-F5344CB8AC3E}">
        <p14:creationId xmlns:p14="http://schemas.microsoft.com/office/powerpoint/2010/main" val="3032848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4. KPI</a:t>
            </a:r>
            <a:r>
              <a:rPr kumimoji="1" lang="ja-JP" altLang="en-US" sz="2000">
                <a:latin typeface="Meiryo UI" panose="020B0604030504040204" pitchFamily="34" charset="-128"/>
                <a:ea typeface="Meiryo UI" panose="020B0604030504040204" pitchFamily="34" charset="-128"/>
              </a:rPr>
              <a:t>リストとサンプルファイルの比較（続き）</a:t>
            </a:r>
          </a:p>
        </p:txBody>
      </p:sp>
      <p:sp>
        <p:nvSpPr>
          <p:cNvPr id="6" name="テキスト ボックス 5">
            <a:extLst>
              <a:ext uri="{FF2B5EF4-FFF2-40B4-BE49-F238E27FC236}">
                <a16:creationId xmlns:a16="http://schemas.microsoft.com/office/drawing/2014/main" id="{011A1B1A-D3B7-4244-BB62-F3108C8564F8}"/>
              </a:ext>
            </a:extLst>
          </p:cNvPr>
          <p:cNvSpPr txBox="1"/>
          <p:nvPr/>
        </p:nvSpPr>
        <p:spPr>
          <a:xfrm>
            <a:off x="217095" y="1044903"/>
            <a:ext cx="11100761" cy="954107"/>
          </a:xfrm>
          <a:prstGeom prst="rect">
            <a:avLst/>
          </a:prstGeom>
          <a:noFill/>
        </p:spPr>
        <p:txBody>
          <a:bodyPr wrap="square" rtlCol="0">
            <a:spAutoFit/>
          </a:bodyPr>
          <a:lstStyle/>
          <a:p>
            <a:endParaRPr kumimoji="1" lang="en-US" altLang="ja-JP" sz="1400" dirty="0">
              <a:solidFill>
                <a:srgbClr val="0070C0"/>
              </a:solidFill>
              <a:latin typeface="Calibri" panose="020F0502020204030204" pitchFamily="34" charset="0"/>
            </a:endParaRPr>
          </a:p>
          <a:p>
            <a:pPr lvl="1"/>
            <a:r>
              <a:rPr kumimoji="1" lang="en-US" altLang="ja-JP" sz="1400" dirty="0">
                <a:solidFill>
                  <a:srgbClr val="0070C0"/>
                </a:solidFill>
                <a:latin typeface="Calibri" panose="020F0502020204030204" pitchFamily="34" charset="0"/>
              </a:rPr>
              <a:t>2-2. </a:t>
            </a:r>
            <a:r>
              <a:rPr kumimoji="1" lang="en-US" altLang="ja-JP" sz="1400" dirty="0" err="1">
                <a:solidFill>
                  <a:srgbClr val="0070C0"/>
                </a:solidFill>
                <a:latin typeface="Calibri" panose="020F0502020204030204" pitchFamily="34" charset="0"/>
              </a:rPr>
              <a:t>SSBBeam</a:t>
            </a:r>
            <a:r>
              <a:rPr kumimoji="1" lang="ja-JP" altLang="en-US" sz="1400">
                <a:solidFill>
                  <a:srgbClr val="0070C0"/>
                </a:solidFill>
                <a:latin typeface="Calibri" panose="020F0502020204030204" pitchFamily="34" charset="0"/>
              </a:rPr>
              <a:t>サブカウンタは、サンプルファイルでは</a:t>
            </a:r>
            <a:r>
              <a:rPr kumimoji="1" lang="en-US" altLang="ja-JP" sz="1400" dirty="0">
                <a:solidFill>
                  <a:srgbClr val="0070C0"/>
                </a:solidFill>
                <a:latin typeface="Calibri" panose="020F0502020204030204" pitchFamily="34" charset="0"/>
              </a:rPr>
              <a:t> .0 </a:t>
            </a:r>
            <a:r>
              <a:rPr kumimoji="1" lang="ja-JP" altLang="en-US" sz="1400">
                <a:solidFill>
                  <a:srgbClr val="0070C0"/>
                </a:solidFill>
                <a:latin typeface="Calibri" panose="020F0502020204030204" pitchFamily="34" charset="0"/>
              </a:rPr>
              <a:t>のみですが、本来は</a:t>
            </a:r>
            <a:r>
              <a:rPr kumimoji="1" lang="en-US" altLang="ja-JP" sz="1400" dirty="0">
                <a:solidFill>
                  <a:srgbClr val="0070C0"/>
                </a:solidFill>
                <a:latin typeface="Calibri" panose="020F0502020204030204" pitchFamily="34" charset="0"/>
              </a:rPr>
              <a:t>.63</a:t>
            </a:r>
            <a:r>
              <a:rPr kumimoji="1" lang="ja-JP" altLang="en-US" sz="1400">
                <a:solidFill>
                  <a:srgbClr val="0070C0"/>
                </a:solidFill>
                <a:latin typeface="Calibri" panose="020F0502020204030204" pitchFamily="34" charset="0"/>
              </a:rPr>
              <a:t>までサブカンタが存在するのではないでしょうか。</a:t>
            </a:r>
            <a:r>
              <a:rPr kumimoji="1" lang="en-US" altLang="ja-JP" sz="1400" dirty="0">
                <a:solidFill>
                  <a:srgbClr val="0070C0"/>
                </a:solidFill>
                <a:latin typeface="Calibri" panose="020F0502020204030204" pitchFamily="34" charset="0"/>
              </a:rPr>
              <a:t>【</a:t>
            </a:r>
            <a:r>
              <a:rPr kumimoji="1" lang="ja-JP" altLang="en-US" sz="1400">
                <a:solidFill>
                  <a:srgbClr val="0070C0"/>
                </a:solidFill>
                <a:latin typeface="Calibri" panose="020F0502020204030204" pitchFamily="34" charset="0"/>
              </a:rPr>
              <a:t>対象カウンタと</a:t>
            </a:r>
            <a:r>
              <a:rPr kumimoji="1" lang="en-US" altLang="ja-JP" sz="1400" dirty="0" err="1">
                <a:solidFill>
                  <a:srgbClr val="0070C0"/>
                </a:solidFill>
                <a:latin typeface="Calibri" panose="020F0502020204030204" pitchFamily="34" charset="0"/>
              </a:rPr>
              <a:t>Serial.no</a:t>
            </a:r>
            <a:r>
              <a:rPr kumimoji="1" lang="en-US" altLang="ja-JP" sz="1400" dirty="0">
                <a:solidFill>
                  <a:srgbClr val="0070C0"/>
                </a:solidFill>
                <a:latin typeface="Calibri" panose="020F0502020204030204" pitchFamily="34" charset="0"/>
              </a:rPr>
              <a:t>】</a:t>
            </a:r>
          </a:p>
          <a:p>
            <a:endParaRPr kumimoji="1" lang="en-US" altLang="ja-JP" sz="1400" dirty="0">
              <a:solidFill>
                <a:srgbClr val="0070C0"/>
              </a:solidFill>
              <a:latin typeface="Calibri" panose="020F0502020204030204" pitchFamily="34" charset="0"/>
            </a:endParaRPr>
          </a:p>
        </p:txBody>
      </p:sp>
      <p:graphicFrame>
        <p:nvGraphicFramePr>
          <p:cNvPr id="5" name="表 6">
            <a:extLst>
              <a:ext uri="{FF2B5EF4-FFF2-40B4-BE49-F238E27FC236}">
                <a16:creationId xmlns:a16="http://schemas.microsoft.com/office/drawing/2014/main" id="{D3CA5453-BDB5-43B7-6165-E8200B2B9580}"/>
              </a:ext>
            </a:extLst>
          </p:cNvPr>
          <p:cNvGraphicFramePr>
            <a:graphicFrameLocks noGrp="1"/>
          </p:cNvGraphicFramePr>
          <p:nvPr>
            <p:extLst>
              <p:ext uri="{D42A27DB-BD31-4B8C-83A1-F6EECF244321}">
                <p14:modId xmlns:p14="http://schemas.microsoft.com/office/powerpoint/2010/main" val="1865112307"/>
              </p:ext>
            </p:extLst>
          </p:nvPr>
        </p:nvGraphicFramePr>
        <p:xfrm>
          <a:off x="787880" y="1892271"/>
          <a:ext cx="5099169" cy="1854200"/>
        </p:xfrm>
        <a:graphic>
          <a:graphicData uri="http://schemas.openxmlformats.org/drawingml/2006/table">
            <a:tbl>
              <a:tblPr firstRow="1" bandRow="1">
                <a:tableStyleId>{5C22544A-7EE6-4342-B048-85BDC9FD1C3A}</a:tableStyleId>
              </a:tblPr>
              <a:tblGrid>
                <a:gridCol w="1019833">
                  <a:extLst>
                    <a:ext uri="{9D8B030D-6E8A-4147-A177-3AD203B41FA5}">
                      <a16:colId xmlns:a16="http://schemas.microsoft.com/office/drawing/2014/main" val="2055180417"/>
                    </a:ext>
                  </a:extLst>
                </a:gridCol>
                <a:gridCol w="4079336">
                  <a:extLst>
                    <a:ext uri="{9D8B030D-6E8A-4147-A177-3AD203B41FA5}">
                      <a16:colId xmlns:a16="http://schemas.microsoft.com/office/drawing/2014/main" val="3285664464"/>
                    </a:ext>
                  </a:extLst>
                </a:gridCol>
              </a:tblGrid>
              <a:tr h="370840">
                <a:tc>
                  <a:txBody>
                    <a:bodyPr/>
                    <a:lstStyle/>
                    <a:p>
                      <a:r>
                        <a:rPr kumimoji="1" lang="en-US" altLang="ja-JP" sz="1400" dirty="0" err="1"/>
                        <a:t>Serial.no</a:t>
                      </a:r>
                      <a:endParaRPr kumimoji="1" lang="ja-JP" altLang="en-US" sz="1400"/>
                    </a:p>
                  </a:txBody>
                  <a:tcPr/>
                </a:tc>
                <a:tc>
                  <a:txBody>
                    <a:bodyPr/>
                    <a:lstStyle/>
                    <a:p>
                      <a:r>
                        <a:rPr kumimoji="1" lang="ja-JP" altLang="en-US" sz="1400"/>
                        <a:t>カウンタ名</a:t>
                      </a:r>
                    </a:p>
                  </a:txBody>
                  <a:tcPr/>
                </a:tc>
                <a:extLst>
                  <a:ext uri="{0D108BD9-81ED-4DB2-BD59-A6C34878D82A}">
                    <a16:rowId xmlns:a16="http://schemas.microsoft.com/office/drawing/2014/main" val="264960120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2-1-38</a:t>
                      </a:r>
                    </a:p>
                  </a:txBody>
                  <a:tcPr marL="0" marR="0" marT="0"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OR.MAC.RxUlMacPduVol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0" marR="0" marT="0" marB="0" anchor="ctr"/>
                </a:tc>
                <a:extLst>
                  <a:ext uri="{0D108BD9-81ED-4DB2-BD59-A6C34878D82A}">
                    <a16:rowId xmlns:a16="http://schemas.microsoft.com/office/drawing/2014/main" val="516205853"/>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2-1-39</a:t>
                      </a:r>
                    </a:p>
                  </a:txBody>
                  <a:tcPr marL="9525" marR="9525" marT="9525"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OR.MAC.TxDlMacPduVol</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9525" marR="9525" marT="9525" marB="0" anchor="ctr"/>
                </a:tc>
                <a:extLst>
                  <a:ext uri="{0D108BD9-81ED-4DB2-BD59-A6C34878D82A}">
                    <a16:rowId xmlns:a16="http://schemas.microsoft.com/office/drawing/2014/main" val="1748165452"/>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2-1-79</a:t>
                      </a:r>
                    </a:p>
                  </a:txBody>
                  <a:tcPr marL="0" marR="0" marT="0"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OR.RACH.RxPreamblesGroupA</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0" marR="0" marT="0" marB="0" anchor="ctr"/>
                </a:tc>
                <a:extLst>
                  <a:ext uri="{0D108BD9-81ED-4DB2-BD59-A6C34878D82A}">
                    <a16:rowId xmlns:a16="http://schemas.microsoft.com/office/drawing/2014/main" val="687874934"/>
                  </a:ext>
                </a:extLst>
              </a:tr>
              <a:tr h="370840">
                <a:tc>
                  <a:txBody>
                    <a:bodyPr/>
                    <a:lstStyle/>
                    <a:p>
                      <a:pPr algn="l" fontAlgn="ctr"/>
                      <a:r>
                        <a:rPr lang="en-US" altLang="ja-JP" sz="1400" b="0" i="0" u="none" strike="noStrike" dirty="0">
                          <a:solidFill>
                            <a:srgbClr val="000000"/>
                          </a:solidFill>
                          <a:effectLst/>
                          <a:latin typeface="Calibri" panose="020F0502020204030204" pitchFamily="34" charset="0"/>
                          <a:ea typeface="游ゴシック" panose="020B0400000000000000" pitchFamily="34" charset="-128"/>
                        </a:rPr>
                        <a:t>2-1-81</a:t>
                      </a:r>
                    </a:p>
                  </a:txBody>
                  <a:tcPr marL="0" marR="0" marT="0" marB="0" anchor="ctr"/>
                </a:tc>
                <a:tc>
                  <a:txBody>
                    <a:bodyPr/>
                    <a:lstStyle/>
                    <a:p>
                      <a:pPr algn="l" fontAlgn="ctr"/>
                      <a:r>
                        <a:rPr lang="en-US" sz="1400" b="0" i="0" u="none" strike="noStrike" dirty="0" err="1">
                          <a:solidFill>
                            <a:srgbClr val="000000"/>
                          </a:solidFill>
                          <a:effectLst/>
                          <a:latin typeface="Calibri" panose="020F0502020204030204" pitchFamily="34" charset="0"/>
                          <a:ea typeface="游ゴシック" panose="020B0400000000000000" pitchFamily="34" charset="-128"/>
                        </a:rPr>
                        <a:t>OR.RACH.TxRarPreambleGroupA</a:t>
                      </a:r>
                      <a:endParaRPr lang="en-US" sz="1400" b="0" i="0" u="none" strike="noStrike" dirty="0">
                        <a:solidFill>
                          <a:srgbClr val="000000"/>
                        </a:solidFill>
                        <a:effectLst/>
                        <a:latin typeface="Calibri" panose="020F0502020204030204" pitchFamily="34" charset="0"/>
                        <a:ea typeface="游ゴシック" panose="020B0400000000000000" pitchFamily="34" charset="-128"/>
                      </a:endParaRPr>
                    </a:p>
                  </a:txBody>
                  <a:tcPr marL="0" marR="0" marT="0" marB="0" anchor="ctr"/>
                </a:tc>
                <a:extLst>
                  <a:ext uri="{0D108BD9-81ED-4DB2-BD59-A6C34878D82A}">
                    <a16:rowId xmlns:a16="http://schemas.microsoft.com/office/drawing/2014/main" val="324630840"/>
                  </a:ext>
                </a:extLst>
              </a:tr>
            </a:tbl>
          </a:graphicData>
        </a:graphic>
      </p:graphicFrame>
    </p:spTree>
    <p:extLst>
      <p:ext uri="{BB962C8B-B14F-4D97-AF65-F5344CB8AC3E}">
        <p14:creationId xmlns:p14="http://schemas.microsoft.com/office/powerpoint/2010/main" val="129021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a:t>
            </a:r>
            <a:r>
              <a:rPr kumimoji="1" lang="ja-JP" altLang="en-US" sz="2000">
                <a:latin typeface="Meiryo UI" panose="020B0604030504040204" pitchFamily="34" charset="-128"/>
                <a:ea typeface="Meiryo UI" panose="020B0604030504040204" pitchFamily="34" charset="-128"/>
              </a:rPr>
              <a:t>西日本スケジュール変更</a:t>
            </a:r>
          </a:p>
        </p:txBody>
      </p:sp>
      <p:graphicFrame>
        <p:nvGraphicFramePr>
          <p:cNvPr id="3" name="表 3">
            <a:extLst>
              <a:ext uri="{FF2B5EF4-FFF2-40B4-BE49-F238E27FC236}">
                <a16:creationId xmlns:a16="http://schemas.microsoft.com/office/drawing/2014/main" id="{4358A898-EED2-CF32-175A-D2B02DBD5EF7}"/>
              </a:ext>
            </a:extLst>
          </p:cNvPr>
          <p:cNvGraphicFramePr>
            <a:graphicFrameLocks noGrp="1"/>
          </p:cNvGraphicFramePr>
          <p:nvPr>
            <p:extLst>
              <p:ext uri="{D42A27DB-BD31-4B8C-83A1-F6EECF244321}">
                <p14:modId xmlns:p14="http://schemas.microsoft.com/office/powerpoint/2010/main" val="4193289752"/>
              </p:ext>
            </p:extLst>
          </p:nvPr>
        </p:nvGraphicFramePr>
        <p:xfrm>
          <a:off x="513751" y="1403073"/>
          <a:ext cx="11287185" cy="3614825"/>
        </p:xfrm>
        <a:graphic>
          <a:graphicData uri="http://schemas.openxmlformats.org/drawingml/2006/table">
            <a:tbl>
              <a:tblPr firstRow="1" bandRow="1">
                <a:tableStyleId>{5C22544A-7EE6-4342-B048-85BDC9FD1C3A}</a:tableStyleId>
              </a:tblPr>
              <a:tblGrid>
                <a:gridCol w="1480519">
                  <a:extLst>
                    <a:ext uri="{9D8B030D-6E8A-4147-A177-3AD203B41FA5}">
                      <a16:colId xmlns:a16="http://schemas.microsoft.com/office/drawing/2014/main" val="1488669409"/>
                    </a:ext>
                  </a:extLst>
                </a:gridCol>
                <a:gridCol w="3034355">
                  <a:extLst>
                    <a:ext uri="{9D8B030D-6E8A-4147-A177-3AD203B41FA5}">
                      <a16:colId xmlns:a16="http://schemas.microsoft.com/office/drawing/2014/main" val="1530776859"/>
                    </a:ext>
                  </a:extLst>
                </a:gridCol>
                <a:gridCol w="2476356">
                  <a:extLst>
                    <a:ext uri="{9D8B030D-6E8A-4147-A177-3AD203B41FA5}">
                      <a16:colId xmlns:a16="http://schemas.microsoft.com/office/drawing/2014/main" val="3036322626"/>
                    </a:ext>
                  </a:extLst>
                </a:gridCol>
                <a:gridCol w="2398144">
                  <a:extLst>
                    <a:ext uri="{9D8B030D-6E8A-4147-A177-3AD203B41FA5}">
                      <a16:colId xmlns:a16="http://schemas.microsoft.com/office/drawing/2014/main" val="2893684926"/>
                    </a:ext>
                  </a:extLst>
                </a:gridCol>
                <a:gridCol w="1897811">
                  <a:extLst>
                    <a:ext uri="{9D8B030D-6E8A-4147-A177-3AD203B41FA5}">
                      <a16:colId xmlns:a16="http://schemas.microsoft.com/office/drawing/2014/main" val="2404207620"/>
                    </a:ext>
                  </a:extLst>
                </a:gridCol>
              </a:tblGrid>
              <a:tr h="486112">
                <a:tc>
                  <a:txBody>
                    <a:bodyPr/>
                    <a:lstStyle/>
                    <a:p>
                      <a:endParaRPr kumimoji="1" lang="ja-JP" altLang="en-US"/>
                    </a:p>
                  </a:txBody>
                  <a:tcPr/>
                </a:tc>
                <a:tc>
                  <a:txBody>
                    <a:bodyPr/>
                    <a:lstStyle/>
                    <a:p>
                      <a:pPr algn="ctr"/>
                      <a:r>
                        <a:rPr kumimoji="1" lang="ja-JP" altLang="en-US" sz="1600"/>
                        <a:t>重要マイルストーン</a:t>
                      </a:r>
                    </a:p>
                  </a:txBody>
                  <a:tcPr anchor="ctr"/>
                </a:tc>
                <a:tc>
                  <a:txBody>
                    <a:bodyPr/>
                    <a:lstStyle/>
                    <a:p>
                      <a:pPr algn="ctr"/>
                      <a:r>
                        <a:rPr kumimoji="1" lang="ja-JP" altLang="en-US" sz="1600"/>
                        <a:t>前提条件</a:t>
                      </a:r>
                    </a:p>
                  </a:txBody>
                  <a:tcPr anchor="ctr"/>
                </a:tc>
                <a:tc>
                  <a:txBody>
                    <a:bodyPr/>
                    <a:lstStyle/>
                    <a:p>
                      <a:pPr algn="ctr"/>
                      <a:r>
                        <a:rPr kumimoji="1" lang="ja-JP" altLang="en-US" sz="1600"/>
                        <a:t>カスタマイズ設定完了</a:t>
                      </a:r>
                    </a:p>
                  </a:txBody>
                  <a:tcPr anchor="ctr"/>
                </a:tc>
                <a:tc>
                  <a:txBody>
                    <a:bodyPr/>
                    <a:lstStyle/>
                    <a:p>
                      <a:pPr algn="ctr"/>
                      <a:r>
                        <a:rPr kumimoji="1" lang="ja-JP" altLang="en-US" sz="1600"/>
                        <a:t>接続試験完了</a:t>
                      </a:r>
                    </a:p>
                  </a:txBody>
                  <a:tcPr anchor="ctr"/>
                </a:tc>
                <a:extLst>
                  <a:ext uri="{0D108BD9-81ED-4DB2-BD59-A6C34878D82A}">
                    <a16:rowId xmlns:a16="http://schemas.microsoft.com/office/drawing/2014/main" val="2318813652"/>
                  </a:ext>
                </a:extLst>
              </a:tr>
              <a:tr h="596906">
                <a:tc>
                  <a:txBody>
                    <a:bodyPr/>
                    <a:lstStyle/>
                    <a:p>
                      <a:r>
                        <a:rPr kumimoji="1" lang="en-US" altLang="ja-JP" sz="1600" dirty="0">
                          <a:solidFill>
                            <a:srgbClr val="518ADC"/>
                          </a:solidFill>
                        </a:rPr>
                        <a:t>6/15</a:t>
                      </a:r>
                      <a:r>
                        <a:rPr kumimoji="1" lang="ja-JP" altLang="en-US" sz="1600">
                          <a:solidFill>
                            <a:srgbClr val="518ADC"/>
                          </a:solidFill>
                        </a:rPr>
                        <a:t>定例</a:t>
                      </a:r>
                    </a:p>
                  </a:txBody>
                  <a:tcPr anchor="ctr"/>
                </a:tc>
                <a:tc>
                  <a:txBody>
                    <a:bodyPr/>
                    <a:lstStyle/>
                    <a:p>
                      <a:pPr algn="ctr"/>
                      <a:r>
                        <a:rPr kumimoji="1" lang="en-US" altLang="ja-JP" sz="1600" dirty="0">
                          <a:solidFill>
                            <a:srgbClr val="FF0000"/>
                          </a:solidFill>
                        </a:rPr>
                        <a:t>6/23 HLD</a:t>
                      </a:r>
                      <a:r>
                        <a:rPr kumimoji="1" lang="ja-JP" altLang="en-US" sz="1600">
                          <a:solidFill>
                            <a:srgbClr val="FF0000"/>
                          </a:solidFill>
                        </a:rPr>
                        <a:t>完了</a:t>
                      </a:r>
                    </a:p>
                  </a:txBody>
                  <a:tcPr anchor="ctr"/>
                </a:tc>
                <a:tc>
                  <a:txBody>
                    <a:bodyPr/>
                    <a:lstStyle/>
                    <a:p>
                      <a:pPr algn="ctr"/>
                      <a:r>
                        <a:rPr kumimoji="1" lang="en-US" altLang="ja-JP" sz="1600" dirty="0">
                          <a:solidFill>
                            <a:srgbClr val="FF0000"/>
                          </a:solidFill>
                        </a:rPr>
                        <a:t>PM</a:t>
                      </a:r>
                      <a:r>
                        <a:rPr kumimoji="1" lang="ja-JP" altLang="en-US" sz="1600">
                          <a:solidFill>
                            <a:srgbClr val="FF0000"/>
                          </a:solidFill>
                        </a:rPr>
                        <a:t>関連</a:t>
                      </a:r>
                      <a:r>
                        <a:rPr kumimoji="1" lang="en-US" altLang="ja-JP" sz="1600" dirty="0">
                          <a:solidFill>
                            <a:srgbClr val="FF0000"/>
                          </a:solidFill>
                        </a:rPr>
                        <a:t>QA</a:t>
                      </a:r>
                      <a:r>
                        <a:rPr kumimoji="1" lang="ja-JP" altLang="en-US" sz="1600">
                          <a:solidFill>
                            <a:srgbClr val="FF0000"/>
                          </a:solidFill>
                        </a:rPr>
                        <a:t>のクローズ</a:t>
                      </a:r>
                    </a:p>
                  </a:txBody>
                  <a:tcPr anchor="ctr"/>
                </a:tc>
                <a:tc>
                  <a:txBody>
                    <a:bodyPr/>
                    <a:lstStyle/>
                    <a:p>
                      <a:pPr algn="ctr"/>
                      <a:r>
                        <a:rPr kumimoji="1" lang="en-US" altLang="ja-JP" sz="1600" dirty="0">
                          <a:solidFill>
                            <a:srgbClr val="FF0000"/>
                          </a:solidFill>
                        </a:rPr>
                        <a:t>7/28</a:t>
                      </a:r>
                      <a:endParaRPr kumimoji="1" lang="ja-JP" altLang="en-US" sz="1600">
                        <a:solidFill>
                          <a:srgbClr val="FF0000"/>
                        </a:solidFill>
                      </a:endParaRPr>
                    </a:p>
                  </a:txBody>
                  <a:tcPr anchor="ctr"/>
                </a:tc>
                <a:tc>
                  <a:txBody>
                    <a:bodyPr/>
                    <a:lstStyle/>
                    <a:p>
                      <a:pPr algn="ctr"/>
                      <a:r>
                        <a:rPr kumimoji="1" lang="en-US" altLang="ja-JP" sz="1600" dirty="0">
                          <a:solidFill>
                            <a:srgbClr val="FF0000"/>
                          </a:solidFill>
                        </a:rPr>
                        <a:t>8/10</a:t>
                      </a:r>
                      <a:endParaRPr kumimoji="1" lang="ja-JP" altLang="en-US" sz="1600">
                        <a:solidFill>
                          <a:srgbClr val="FF0000"/>
                        </a:solidFill>
                      </a:endParaRPr>
                    </a:p>
                  </a:txBody>
                  <a:tcPr anchor="ctr"/>
                </a:tc>
                <a:extLst>
                  <a:ext uri="{0D108BD9-81ED-4DB2-BD59-A6C34878D82A}">
                    <a16:rowId xmlns:a16="http://schemas.microsoft.com/office/drawing/2014/main" val="978055228"/>
                  </a:ext>
                </a:extLst>
              </a:tr>
              <a:tr h="848234">
                <a:tc>
                  <a:txBody>
                    <a:bodyPr/>
                    <a:lstStyle/>
                    <a:p>
                      <a:r>
                        <a:rPr kumimoji="1" lang="en-US" altLang="ja-JP" sz="1600" dirty="0">
                          <a:solidFill>
                            <a:srgbClr val="518ADC"/>
                          </a:solidFill>
                        </a:rPr>
                        <a:t>6/23</a:t>
                      </a:r>
                      <a:endParaRPr kumimoji="1" lang="ja-JP" altLang="en-US" sz="1600">
                        <a:solidFill>
                          <a:srgbClr val="518ADC"/>
                        </a:solidFill>
                      </a:endParaRPr>
                    </a:p>
                  </a:txBody>
                  <a:tcPr anchor="ctr"/>
                </a:tc>
                <a:tc>
                  <a:txBody>
                    <a:bodyPr/>
                    <a:lstStyle/>
                    <a:p>
                      <a:pPr algn="ctr"/>
                      <a:r>
                        <a:rPr kumimoji="1" lang="en-US" altLang="ja-JP" sz="1600" dirty="0">
                          <a:solidFill>
                            <a:srgbClr val="518ADC"/>
                          </a:solidFill>
                        </a:rPr>
                        <a:t>HLD</a:t>
                      </a:r>
                      <a:r>
                        <a:rPr kumimoji="1" lang="ja-JP" altLang="en-US" sz="1600">
                          <a:solidFill>
                            <a:srgbClr val="518ADC"/>
                          </a:solidFill>
                        </a:rPr>
                        <a:t>完了できず</a:t>
                      </a:r>
                      <a:endParaRPr kumimoji="1" lang="en-US" altLang="ja-JP" sz="1600" dirty="0">
                        <a:solidFill>
                          <a:srgbClr val="518ADC"/>
                        </a:solidFill>
                      </a:endParaRPr>
                    </a:p>
                    <a:p>
                      <a:pPr algn="ctr"/>
                      <a:r>
                        <a:rPr kumimoji="1" lang="en-US" altLang="ja-JP" sz="1400" dirty="0">
                          <a:solidFill>
                            <a:srgbClr val="518ADC"/>
                          </a:solidFill>
                        </a:rPr>
                        <a:t>(</a:t>
                      </a:r>
                      <a:r>
                        <a:rPr kumimoji="1" lang="ja-JP" altLang="en-US" sz="1400">
                          <a:solidFill>
                            <a:srgbClr val="518ADC"/>
                          </a:solidFill>
                        </a:rPr>
                        <a:t>特徴量・</a:t>
                      </a:r>
                      <a:r>
                        <a:rPr kumimoji="1" lang="en-US" altLang="ja-JP" sz="1400" dirty="0">
                          <a:solidFill>
                            <a:srgbClr val="518ADC"/>
                          </a:solidFill>
                        </a:rPr>
                        <a:t>ML</a:t>
                      </a:r>
                      <a:r>
                        <a:rPr kumimoji="1" lang="ja-JP" altLang="en-US" sz="1400">
                          <a:solidFill>
                            <a:srgbClr val="518ADC"/>
                          </a:solidFill>
                        </a:rPr>
                        <a:t>モデル部分は完了）</a:t>
                      </a:r>
                    </a:p>
                  </a:txBody>
                  <a:tcPr anchor="ctr"/>
                </a:tc>
                <a:tc>
                  <a:txBody>
                    <a:bodyPr/>
                    <a:lstStyle/>
                    <a:p>
                      <a:pPr algn="ctr"/>
                      <a:endParaRPr kumimoji="1" lang="ja-JP" altLang="en-US" sz="1600">
                        <a:solidFill>
                          <a:srgbClr val="518ADC"/>
                        </a:solidFill>
                      </a:endParaRPr>
                    </a:p>
                  </a:txBody>
                  <a:tcPr anchor="ctr"/>
                </a:tc>
                <a:tc>
                  <a:txBody>
                    <a:bodyPr/>
                    <a:lstStyle/>
                    <a:p>
                      <a:pPr algn="ctr"/>
                      <a:endParaRPr kumimoji="1" lang="ja-JP" altLang="en-US" sz="1600">
                        <a:solidFill>
                          <a:srgbClr val="518ADC"/>
                        </a:solidFill>
                      </a:endParaRPr>
                    </a:p>
                  </a:txBody>
                  <a:tcPr anchor="ctr"/>
                </a:tc>
                <a:tc>
                  <a:txBody>
                    <a:bodyPr/>
                    <a:lstStyle/>
                    <a:p>
                      <a:pPr algn="ctr"/>
                      <a:endParaRPr kumimoji="1" lang="ja-JP" altLang="en-US" sz="1600">
                        <a:solidFill>
                          <a:srgbClr val="518ADC"/>
                        </a:solidFill>
                      </a:endParaRPr>
                    </a:p>
                  </a:txBody>
                  <a:tcPr anchor="ctr"/>
                </a:tc>
                <a:extLst>
                  <a:ext uri="{0D108BD9-81ED-4DB2-BD59-A6C34878D82A}">
                    <a16:rowId xmlns:a16="http://schemas.microsoft.com/office/drawing/2014/main" val="1529963596"/>
                  </a:ext>
                </a:extLst>
              </a:tr>
              <a:tr h="596906">
                <a:tc>
                  <a:txBody>
                    <a:bodyPr/>
                    <a:lstStyle/>
                    <a:p>
                      <a:r>
                        <a:rPr kumimoji="1" lang="en-US" altLang="ja-JP" sz="1600" dirty="0">
                          <a:solidFill>
                            <a:srgbClr val="518ADC"/>
                          </a:solidFill>
                        </a:rPr>
                        <a:t>6/27</a:t>
                      </a:r>
                      <a:endParaRPr kumimoji="1" lang="ja-JP" altLang="en-US" sz="1600">
                        <a:solidFill>
                          <a:srgbClr val="518ADC"/>
                        </a:solidFill>
                      </a:endParaRPr>
                    </a:p>
                  </a:txBody>
                  <a:tcPr anchor="ctr"/>
                </a:tc>
                <a:tc gridSpan="4">
                  <a:txBody>
                    <a:bodyPr/>
                    <a:lstStyle/>
                    <a:p>
                      <a:pPr algn="ctr"/>
                      <a:r>
                        <a:rPr kumimoji="1" lang="ja-JP" altLang="en-US" sz="1600">
                          <a:solidFill>
                            <a:srgbClr val="518ADC"/>
                          </a:solidFill>
                        </a:rPr>
                        <a:t>新たな</a:t>
                      </a:r>
                      <a:r>
                        <a:rPr kumimoji="1" lang="en-US" altLang="ja-JP" sz="1600" dirty="0">
                          <a:solidFill>
                            <a:srgbClr val="518ADC"/>
                          </a:solidFill>
                        </a:rPr>
                        <a:t>PM</a:t>
                      </a:r>
                      <a:r>
                        <a:rPr kumimoji="1" lang="ja-JP" altLang="en-US" sz="1600">
                          <a:solidFill>
                            <a:srgbClr val="518ADC"/>
                          </a:solidFill>
                        </a:rPr>
                        <a:t>サンプルファイル受領（</a:t>
                      </a:r>
                      <a:r>
                        <a:rPr kumimoji="1" lang="en-US" altLang="ja-JP" sz="1600" dirty="0">
                          <a:solidFill>
                            <a:srgbClr val="518ADC"/>
                          </a:solidFill>
                        </a:rPr>
                        <a:t>3</a:t>
                      </a:r>
                      <a:r>
                        <a:rPr kumimoji="1" lang="ja-JP" altLang="en-US" sz="1600">
                          <a:solidFill>
                            <a:srgbClr val="518ADC"/>
                          </a:solidFill>
                        </a:rPr>
                        <a:t>回目）</a:t>
                      </a:r>
                      <a:endParaRPr kumimoji="1" lang="en-US" altLang="ja-JP" sz="1600" dirty="0">
                        <a:solidFill>
                          <a:srgbClr val="518ADC"/>
                        </a:solidFill>
                      </a:endParaRPr>
                    </a:p>
                    <a:p>
                      <a:pPr algn="ctr"/>
                      <a:r>
                        <a:rPr kumimoji="1" lang="en-US" altLang="ja-JP" sz="1600" dirty="0">
                          <a:solidFill>
                            <a:srgbClr val="518ADC"/>
                          </a:solidFill>
                        </a:rPr>
                        <a:t>QA</a:t>
                      </a:r>
                      <a:r>
                        <a:rPr kumimoji="1" lang="ja-JP" altLang="en-US" sz="1600">
                          <a:solidFill>
                            <a:srgbClr val="518ADC"/>
                          </a:solidFill>
                        </a:rPr>
                        <a:t>のやり直し</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600">
                        <a:solidFill>
                          <a:srgbClr val="518ADC"/>
                        </a:solidFill>
                      </a:endParaRPr>
                    </a:p>
                  </a:txBody>
                  <a:tcPr/>
                </a:tc>
                <a:extLst>
                  <a:ext uri="{0D108BD9-81ED-4DB2-BD59-A6C34878D82A}">
                    <a16:rowId xmlns:a16="http://schemas.microsoft.com/office/drawing/2014/main" val="800202980"/>
                  </a:ext>
                </a:extLst>
              </a:tr>
              <a:tr h="489761">
                <a:tc>
                  <a:txBody>
                    <a:bodyPr/>
                    <a:lstStyle/>
                    <a:p>
                      <a:r>
                        <a:rPr kumimoji="1" lang="en-US" altLang="ja-JP" sz="1600" dirty="0">
                          <a:solidFill>
                            <a:srgbClr val="518ADC"/>
                          </a:solidFill>
                        </a:rPr>
                        <a:t>(6/29)</a:t>
                      </a:r>
                      <a:endParaRPr kumimoji="1" lang="ja-JP" altLang="en-US" sz="1600">
                        <a:solidFill>
                          <a:srgbClr val="518ADC"/>
                        </a:solidFill>
                      </a:endParaRPr>
                    </a:p>
                  </a:txBody>
                  <a:tcPr anchor="ctr"/>
                </a:tc>
                <a:tc gridSpan="4">
                  <a:txBody>
                    <a:bodyPr/>
                    <a:lstStyle/>
                    <a:p>
                      <a:pPr algn="ctr"/>
                      <a:r>
                        <a:rPr kumimoji="1" lang="ja-JP" altLang="en-US" sz="1600">
                          <a:solidFill>
                            <a:srgbClr val="518ADC"/>
                          </a:solidFill>
                        </a:rPr>
                        <a:t>定例会議キャンセル</a:t>
                      </a:r>
                    </a:p>
                  </a:txBody>
                  <a:tcPr anchor="ct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600">
                        <a:solidFill>
                          <a:srgbClr val="518ADC"/>
                        </a:solidFill>
                      </a:endParaRPr>
                    </a:p>
                  </a:txBody>
                  <a:tcPr/>
                </a:tc>
                <a:extLst>
                  <a:ext uri="{0D108BD9-81ED-4DB2-BD59-A6C34878D82A}">
                    <a16:rowId xmlns:a16="http://schemas.microsoft.com/office/drawing/2014/main" val="2187387158"/>
                  </a:ext>
                </a:extLst>
              </a:tr>
              <a:tr h="596906">
                <a:tc>
                  <a:txBody>
                    <a:bodyPr/>
                    <a:lstStyle/>
                    <a:p>
                      <a:r>
                        <a:rPr kumimoji="1" lang="en-US" altLang="ja-JP" sz="1600" dirty="0">
                          <a:solidFill>
                            <a:srgbClr val="518ADC"/>
                          </a:solidFill>
                        </a:rPr>
                        <a:t>7/5</a:t>
                      </a:r>
                      <a:endParaRPr kumimoji="1" lang="ja-JP" altLang="en-US" sz="1600">
                        <a:solidFill>
                          <a:srgbClr val="518ADC"/>
                        </a:solidFill>
                      </a:endParaRPr>
                    </a:p>
                  </a:txBody>
                  <a:tcPr anchor="ctr"/>
                </a:tc>
                <a:tc>
                  <a:txBody>
                    <a:bodyPr/>
                    <a:lstStyle/>
                    <a:p>
                      <a:pPr algn="ctr"/>
                      <a:r>
                        <a:rPr kumimoji="1" lang="en-US" altLang="ja-JP" sz="1600" dirty="0">
                          <a:solidFill>
                            <a:srgbClr val="FF0000"/>
                          </a:solidFill>
                        </a:rPr>
                        <a:t>7/31 HLD</a:t>
                      </a:r>
                      <a:r>
                        <a:rPr kumimoji="1" lang="ja-JP" altLang="en-US" sz="1600">
                          <a:solidFill>
                            <a:srgbClr val="FF0000"/>
                          </a:solidFill>
                        </a:rPr>
                        <a:t>完了（</a:t>
                      </a:r>
                      <a:r>
                        <a:rPr kumimoji="1" lang="en-US" altLang="ja-JP" sz="1600" dirty="0">
                          <a:solidFill>
                            <a:srgbClr val="FF0000"/>
                          </a:solidFill>
                        </a:rPr>
                        <a:t>KPI</a:t>
                      </a:r>
                      <a:r>
                        <a:rPr kumimoji="1" lang="ja-JP" altLang="en-US" sz="1600">
                          <a:solidFill>
                            <a:srgbClr val="FF0000"/>
                          </a:solidFill>
                        </a:rPr>
                        <a:t>部）</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ja-JP" sz="1600" dirty="0">
                          <a:solidFill>
                            <a:srgbClr val="FF0000"/>
                          </a:solidFill>
                        </a:rPr>
                        <a:t>PM</a:t>
                      </a:r>
                      <a:r>
                        <a:rPr kumimoji="1" lang="ja-JP" altLang="en-US" sz="1600">
                          <a:solidFill>
                            <a:srgbClr val="FF0000"/>
                          </a:solidFill>
                        </a:rPr>
                        <a:t>関連</a:t>
                      </a:r>
                      <a:r>
                        <a:rPr kumimoji="1" lang="en-US" altLang="ja-JP" sz="1600" dirty="0">
                          <a:solidFill>
                            <a:srgbClr val="FF0000"/>
                          </a:solidFill>
                        </a:rPr>
                        <a:t>QA</a:t>
                      </a:r>
                      <a:r>
                        <a:rPr kumimoji="1" lang="ja-JP" altLang="en-US" sz="1600">
                          <a:solidFill>
                            <a:srgbClr val="FF0000"/>
                          </a:solidFill>
                        </a:rPr>
                        <a:t>のクローズ</a:t>
                      </a:r>
                    </a:p>
                  </a:txBody>
                  <a:tcPr anchor="ctr"/>
                </a:tc>
                <a:tc>
                  <a:txBody>
                    <a:bodyPr/>
                    <a:lstStyle/>
                    <a:p>
                      <a:pPr algn="ctr"/>
                      <a:r>
                        <a:rPr kumimoji="1" lang="en-US" altLang="ja-JP" sz="1600" dirty="0">
                          <a:solidFill>
                            <a:srgbClr val="FF0000"/>
                          </a:solidFill>
                        </a:rPr>
                        <a:t>9/11</a:t>
                      </a:r>
                      <a:endParaRPr kumimoji="1" lang="ja-JP" altLang="en-US" sz="1600">
                        <a:solidFill>
                          <a:srgbClr val="FF0000"/>
                        </a:solidFill>
                      </a:endParaRPr>
                    </a:p>
                  </a:txBody>
                  <a:tcPr anchor="ctr"/>
                </a:tc>
                <a:tc>
                  <a:txBody>
                    <a:bodyPr/>
                    <a:lstStyle/>
                    <a:p>
                      <a:pPr algn="ctr"/>
                      <a:r>
                        <a:rPr kumimoji="1" lang="en-US" altLang="ja-JP" sz="1600" dirty="0">
                          <a:solidFill>
                            <a:srgbClr val="FF0000"/>
                          </a:solidFill>
                        </a:rPr>
                        <a:t>9/25</a:t>
                      </a:r>
                      <a:endParaRPr kumimoji="1" lang="ja-JP" altLang="en-US" sz="1600">
                        <a:solidFill>
                          <a:srgbClr val="FF0000"/>
                        </a:solidFill>
                      </a:endParaRPr>
                    </a:p>
                  </a:txBody>
                  <a:tcPr anchor="ctr"/>
                </a:tc>
                <a:extLst>
                  <a:ext uri="{0D108BD9-81ED-4DB2-BD59-A6C34878D82A}">
                    <a16:rowId xmlns:a16="http://schemas.microsoft.com/office/drawing/2014/main" val="3241029615"/>
                  </a:ext>
                </a:extLst>
              </a:tr>
            </a:tbl>
          </a:graphicData>
        </a:graphic>
      </p:graphicFrame>
      <p:sp>
        <p:nvSpPr>
          <p:cNvPr id="4" name="テキスト ボックス 3">
            <a:extLst>
              <a:ext uri="{FF2B5EF4-FFF2-40B4-BE49-F238E27FC236}">
                <a16:creationId xmlns:a16="http://schemas.microsoft.com/office/drawing/2014/main" id="{1345A66D-0557-1A42-9A7F-5B8FE8DB379E}"/>
              </a:ext>
            </a:extLst>
          </p:cNvPr>
          <p:cNvSpPr txBox="1"/>
          <p:nvPr/>
        </p:nvSpPr>
        <p:spPr>
          <a:xfrm>
            <a:off x="96326" y="5237341"/>
            <a:ext cx="11704610" cy="1169551"/>
          </a:xfrm>
          <a:prstGeom prst="rect">
            <a:avLst/>
          </a:prstGeom>
          <a:noFill/>
        </p:spPr>
        <p:txBody>
          <a:bodyPr wrap="square" rtlCol="0">
            <a:spAutoFit/>
          </a:bodyPr>
          <a:lstStyle/>
          <a:p>
            <a:endParaRPr kumimoji="1" lang="en-US" altLang="ja-JP" sz="1400" dirty="0">
              <a:solidFill>
                <a:srgbClr val="0070C0"/>
              </a:solidFill>
              <a:latin typeface="Calibri" panose="020F0502020204030204" pitchFamily="34" charset="0"/>
            </a:endParaRPr>
          </a:p>
          <a:p>
            <a:pPr lvl="1"/>
            <a:r>
              <a:rPr kumimoji="1" lang="ja-JP" altLang="en-US" sz="1400">
                <a:solidFill>
                  <a:srgbClr val="0070C0"/>
                </a:solidFill>
                <a:latin typeface="Calibri" panose="020F0502020204030204" pitchFamily="34" charset="0"/>
              </a:rPr>
              <a:t>中江のミス、至らなかった点</a:t>
            </a:r>
            <a:endParaRPr kumimoji="1" lang="en-US" altLang="ja-JP" sz="1400" dirty="0">
              <a:solidFill>
                <a:srgbClr val="0070C0"/>
              </a:solidFill>
              <a:latin typeface="Calibri" panose="020F0502020204030204" pitchFamily="34" charset="0"/>
            </a:endParaRPr>
          </a:p>
          <a:p>
            <a:pPr marL="742950" lvl="1" indent="-285750">
              <a:buFont typeface="Arial" panose="020B0604020202020204" pitchFamily="34" charset="0"/>
              <a:buChar char="•"/>
            </a:pPr>
            <a:r>
              <a:rPr kumimoji="1" lang="en-US" altLang="ja-JP" sz="1400" dirty="0">
                <a:solidFill>
                  <a:srgbClr val="0070C0"/>
                </a:solidFill>
                <a:latin typeface="Calibri" panose="020F0502020204030204" pitchFamily="34" charset="0"/>
              </a:rPr>
              <a:t>6/23</a:t>
            </a:r>
            <a:r>
              <a:rPr kumimoji="1" lang="ja-JP" altLang="en-US" sz="1400">
                <a:solidFill>
                  <a:srgbClr val="0070C0"/>
                </a:solidFill>
                <a:latin typeface="Calibri" panose="020F0502020204030204" pitchFamily="34" charset="0"/>
              </a:rPr>
              <a:t>時点で</a:t>
            </a:r>
            <a:r>
              <a:rPr kumimoji="1" lang="en-US" altLang="ja-JP" sz="1400" dirty="0">
                <a:solidFill>
                  <a:srgbClr val="0070C0"/>
                </a:solidFill>
                <a:latin typeface="Calibri" panose="020F0502020204030204" pitchFamily="34" charset="0"/>
              </a:rPr>
              <a:t>PM</a:t>
            </a:r>
            <a:r>
              <a:rPr kumimoji="1" lang="ja-JP" altLang="en-US" sz="1400">
                <a:solidFill>
                  <a:srgbClr val="0070C0"/>
                </a:solidFill>
                <a:latin typeface="Calibri" panose="020F0502020204030204" pitchFamily="34" charset="0"/>
              </a:rPr>
              <a:t>関連</a:t>
            </a:r>
            <a:r>
              <a:rPr kumimoji="1" lang="en-US" altLang="ja-JP" sz="1400" dirty="0">
                <a:solidFill>
                  <a:srgbClr val="0070C0"/>
                </a:solidFill>
                <a:latin typeface="Calibri" panose="020F0502020204030204" pitchFamily="34" charset="0"/>
              </a:rPr>
              <a:t>QA</a:t>
            </a:r>
            <a:r>
              <a:rPr kumimoji="1" lang="ja-JP" altLang="en-US" sz="1400">
                <a:solidFill>
                  <a:srgbClr val="0070C0"/>
                </a:solidFill>
                <a:latin typeface="Calibri" panose="020F0502020204030204" pitchFamily="34" charset="0"/>
              </a:rPr>
              <a:t>すらクローズできていない状況で、スケジュールへの影響・リスク評価を行い</a:t>
            </a:r>
            <a:endParaRPr kumimoji="1" lang="en-US" altLang="ja-JP" sz="1400" dirty="0">
              <a:solidFill>
                <a:srgbClr val="0070C0"/>
              </a:solidFill>
              <a:latin typeface="Calibri" panose="020F0502020204030204" pitchFamily="34" charset="0"/>
            </a:endParaRPr>
          </a:p>
          <a:p>
            <a:pPr lvl="1"/>
            <a:r>
              <a:rPr kumimoji="1" lang="ja-JP" altLang="en-US" sz="1400">
                <a:solidFill>
                  <a:srgbClr val="0070C0"/>
                </a:solidFill>
                <a:latin typeface="Calibri" panose="020F0502020204030204" pitchFamily="34" charset="0"/>
              </a:rPr>
              <a:t>　社内および客先に報告すべきであったが、これが出来ていなかった。</a:t>
            </a:r>
            <a:endParaRPr kumimoji="1" lang="en-US" altLang="ja-JP" sz="1400" dirty="0">
              <a:solidFill>
                <a:srgbClr val="0070C0"/>
              </a:solidFill>
              <a:latin typeface="Calibri" panose="020F0502020204030204" pitchFamily="34" charset="0"/>
            </a:endParaRPr>
          </a:p>
          <a:p>
            <a:endParaRPr kumimoji="1" lang="en-US" altLang="ja-JP" sz="1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38995392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UC1/UC3</a:t>
            </a:r>
            <a:r>
              <a:rPr kumimoji="1" lang="ja-JP" altLang="en-US" sz="2000">
                <a:latin typeface="Meiryo UI" panose="020B0604030504040204" pitchFamily="34" charset="-128"/>
                <a:ea typeface="Meiryo UI" panose="020B0604030504040204" pitchFamily="34" charset="-128"/>
              </a:rPr>
              <a:t>におけるリスクとバックアッププラン</a:t>
            </a:r>
          </a:p>
        </p:txBody>
      </p:sp>
      <p:sp>
        <p:nvSpPr>
          <p:cNvPr id="4" name="テキスト ボックス 3">
            <a:extLst>
              <a:ext uri="{FF2B5EF4-FFF2-40B4-BE49-F238E27FC236}">
                <a16:creationId xmlns:a16="http://schemas.microsoft.com/office/drawing/2014/main" id="{1345A66D-0557-1A42-9A7F-5B8FE8DB379E}"/>
              </a:ext>
            </a:extLst>
          </p:cNvPr>
          <p:cNvSpPr txBox="1"/>
          <p:nvPr/>
        </p:nvSpPr>
        <p:spPr>
          <a:xfrm>
            <a:off x="0" y="1113915"/>
            <a:ext cx="11704610" cy="4401205"/>
          </a:xfrm>
          <a:prstGeom prst="rect">
            <a:avLst/>
          </a:prstGeom>
          <a:noFill/>
        </p:spPr>
        <p:txBody>
          <a:bodyPr wrap="square" rtlCol="0">
            <a:spAutoFit/>
          </a:bodyPr>
          <a:lstStyle/>
          <a:p>
            <a:endParaRPr kumimoji="1" lang="en-US" altLang="ja-JP" sz="1400" dirty="0">
              <a:solidFill>
                <a:srgbClr val="0070C0"/>
              </a:solidFill>
              <a:latin typeface="Calibri" panose="020F0502020204030204" pitchFamily="34" charset="0"/>
            </a:endParaRPr>
          </a:p>
          <a:p>
            <a:pPr marL="742950" lvl="1" indent="-285750">
              <a:buFont typeface="Arial" panose="020B0604020202020204" pitchFamily="34" charset="0"/>
              <a:buChar char="•"/>
            </a:pPr>
            <a:r>
              <a:rPr kumimoji="1" lang="en-US" altLang="ja-JP" sz="1400" dirty="0">
                <a:solidFill>
                  <a:srgbClr val="0070C0"/>
                </a:solidFill>
                <a:latin typeface="Calibri" panose="020F0502020204030204" pitchFamily="34" charset="0"/>
              </a:rPr>
              <a:t>7/31</a:t>
            </a:r>
            <a:r>
              <a:rPr kumimoji="1" lang="ja-JP" altLang="en-US" sz="1400">
                <a:solidFill>
                  <a:srgbClr val="0070C0"/>
                </a:solidFill>
                <a:latin typeface="Calibri" panose="020F0502020204030204" pitchFamily="34" charset="0"/>
              </a:rPr>
              <a:t>までの</a:t>
            </a:r>
            <a:r>
              <a:rPr kumimoji="1" lang="en-US" altLang="ja-JP" sz="1400" dirty="0">
                <a:solidFill>
                  <a:srgbClr val="0070C0"/>
                </a:solidFill>
                <a:latin typeface="Calibri" panose="020F0502020204030204" pitchFamily="34" charset="0"/>
              </a:rPr>
              <a:t>QA</a:t>
            </a:r>
            <a:r>
              <a:rPr kumimoji="1" lang="ja-JP" altLang="en-US" sz="1400">
                <a:solidFill>
                  <a:srgbClr val="0070C0"/>
                </a:solidFill>
                <a:latin typeface="Calibri" panose="020F0502020204030204" pitchFamily="34" charset="0"/>
              </a:rPr>
              <a:t>クローズならびに</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部分の</a:t>
            </a:r>
            <a:r>
              <a:rPr kumimoji="1" lang="en-US" altLang="ja-JP" sz="1400" dirty="0">
                <a:solidFill>
                  <a:srgbClr val="0070C0"/>
                </a:solidFill>
                <a:latin typeface="Calibri" panose="020F0502020204030204" pitchFamily="34" charset="0"/>
              </a:rPr>
              <a:t>HLD</a:t>
            </a:r>
            <a:r>
              <a:rPr kumimoji="1" lang="ja-JP" altLang="en-US" sz="1400">
                <a:solidFill>
                  <a:srgbClr val="0070C0"/>
                </a:solidFill>
                <a:latin typeface="Calibri" panose="020F0502020204030204" pitchFamily="34" charset="0"/>
              </a:rPr>
              <a:t>完了が重要なマイルストーンであるが、これを守ることができないことによりさらに作業完了スケジュールが後ろ倒しになる、というリスクが存在</a:t>
            </a:r>
            <a:endParaRPr kumimoji="1" lang="en-US" altLang="ja-JP" sz="1400" dirty="0">
              <a:solidFill>
                <a:srgbClr val="0070C0"/>
              </a:solidFill>
              <a:latin typeface="Calibri" panose="020F0502020204030204" pitchFamily="34" charset="0"/>
            </a:endParaRPr>
          </a:p>
          <a:p>
            <a:pPr marL="742950" lvl="1" indent="-285750">
              <a:buFont typeface="Arial" panose="020B0604020202020204" pitchFamily="34" charset="0"/>
              <a:buChar char="•"/>
            </a:pP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en-US" altLang="ja-JP" sz="1400" dirty="0">
                <a:solidFill>
                  <a:srgbClr val="0070C0"/>
                </a:solidFill>
                <a:latin typeface="Calibri" panose="020F0502020204030204" pitchFamily="34" charset="0"/>
              </a:rPr>
              <a:t>QA</a:t>
            </a:r>
            <a:r>
              <a:rPr kumimoji="1" lang="ja-JP" altLang="en-US" sz="1400">
                <a:solidFill>
                  <a:srgbClr val="0070C0"/>
                </a:solidFill>
                <a:latin typeface="Calibri" panose="020F0502020204030204" pitchFamily="34" charset="0"/>
              </a:rPr>
              <a:t>の中の重要なポイント</a:t>
            </a:r>
            <a:endParaRPr kumimoji="1" lang="en-US" altLang="ja-JP" sz="1400" dirty="0">
              <a:solidFill>
                <a:srgbClr val="0070C0"/>
              </a:solidFill>
              <a:latin typeface="Calibri" panose="020F0502020204030204" pitchFamily="34" charset="0"/>
            </a:endParaRPr>
          </a:p>
          <a:p>
            <a:pPr marL="1657350" lvl="3" indent="-285750">
              <a:buFont typeface="Arial" panose="020B0604020202020204" pitchFamily="34" charset="0"/>
              <a:buChar char="•"/>
            </a:pPr>
            <a:r>
              <a:rPr kumimoji="1" lang="ja-JP" altLang="en-US" sz="1400">
                <a:solidFill>
                  <a:srgbClr val="0070C0"/>
                </a:solidFill>
                <a:latin typeface="Calibri" panose="020F0502020204030204" pitchFamily="34" charset="0"/>
              </a:rPr>
              <a:t>客先から提示された</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一覧に記載のある、かなりの数のカウンタおよびサブカンタがサンプルデータの中に存在しない</a:t>
            </a:r>
            <a:endParaRPr kumimoji="1" lang="en-US" altLang="ja-JP" sz="1400" dirty="0">
              <a:solidFill>
                <a:srgbClr val="0070C0"/>
              </a:solidFill>
              <a:latin typeface="Calibri" panose="020F0502020204030204" pitchFamily="34" charset="0"/>
            </a:endParaRPr>
          </a:p>
          <a:p>
            <a:pPr marL="1657350" lvl="3" indent="-285750">
              <a:buFont typeface="Arial" panose="020B0604020202020204" pitchFamily="34" charset="0"/>
              <a:buChar char="•"/>
            </a:pPr>
            <a:r>
              <a:rPr kumimoji="1" lang="ja-JP" altLang="en-US" sz="1400">
                <a:solidFill>
                  <a:srgbClr val="0070C0"/>
                </a:solidFill>
                <a:latin typeface="Calibri" panose="020F0502020204030204" pitchFamily="34" charset="0"/>
              </a:rPr>
              <a:t>ファイルの中身（カラム）に関する質問</a:t>
            </a:r>
            <a:endParaRPr kumimoji="1" lang="en-US" altLang="ja-JP" sz="1400" dirty="0">
              <a:solidFill>
                <a:srgbClr val="0070C0"/>
              </a:solidFill>
              <a:latin typeface="Calibri" panose="020F0502020204030204" pitchFamily="34" charset="0"/>
            </a:endParaRPr>
          </a:p>
          <a:p>
            <a:pPr lvl="1"/>
            <a:endParaRPr kumimoji="1" lang="en-US" altLang="ja-JP" sz="1400" dirty="0">
              <a:solidFill>
                <a:srgbClr val="0070C0"/>
              </a:solidFill>
              <a:latin typeface="Calibri" panose="020F0502020204030204" pitchFamily="34" charset="0"/>
            </a:endParaRPr>
          </a:p>
          <a:p>
            <a:pPr lvl="1"/>
            <a:endParaRPr kumimoji="1" lang="en-US" altLang="ja-JP" sz="1400" dirty="0">
              <a:solidFill>
                <a:srgbClr val="0070C0"/>
              </a:solidFill>
              <a:latin typeface="Calibri" panose="020F0502020204030204" pitchFamily="34" charset="0"/>
            </a:endParaRPr>
          </a:p>
          <a:p>
            <a:pPr marL="742950" lvl="1" indent="-285750">
              <a:buFont typeface="Arial" panose="020B0604020202020204" pitchFamily="34" charset="0"/>
              <a:buChar char="•"/>
            </a:pPr>
            <a:r>
              <a:rPr kumimoji="1" lang="ja-JP" altLang="en-US" sz="1400">
                <a:solidFill>
                  <a:srgbClr val="0070C0"/>
                </a:solidFill>
                <a:latin typeface="Calibri" panose="020F0502020204030204" pitchFamily="34" charset="0"/>
              </a:rPr>
              <a:t>バックアッププラン（</a:t>
            </a:r>
            <a:r>
              <a:rPr kumimoji="1" lang="en-US" altLang="ja-JP" sz="1400" dirty="0">
                <a:solidFill>
                  <a:srgbClr val="0070C0"/>
                </a:solidFill>
                <a:latin typeface="Calibri" panose="020F0502020204030204" pitchFamily="34" charset="0"/>
              </a:rPr>
              <a:t>Plan-B</a:t>
            </a:r>
            <a:r>
              <a:rPr kumimoji="1" lang="ja-JP" altLang="en-US" sz="1400">
                <a:solidFill>
                  <a:srgbClr val="0070C0"/>
                </a:solidFill>
                <a:latin typeface="Calibri" panose="020F0502020204030204" pitchFamily="34" charset="0"/>
              </a:rPr>
              <a:t>）として、現在サンプルに出力されているカウンタのみを用いて異常検知を実装する手法を検討中</a:t>
            </a: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ja-JP" altLang="en-US" sz="1400">
                <a:solidFill>
                  <a:srgbClr val="0070C0"/>
                </a:solidFill>
                <a:latin typeface="Calibri" panose="020F0502020204030204" pitchFamily="34" charset="0"/>
              </a:rPr>
              <a:t>予定している特徴量</a:t>
            </a:r>
            <a:r>
              <a:rPr kumimoji="1" lang="en-US" altLang="ja-JP" sz="1400" dirty="0">
                <a:solidFill>
                  <a:srgbClr val="0070C0"/>
                </a:solidFill>
                <a:latin typeface="Calibri" panose="020F0502020204030204" pitchFamily="34" charset="0"/>
              </a:rPr>
              <a:t>44</a:t>
            </a:r>
            <a:r>
              <a:rPr kumimoji="1" lang="ja-JP" altLang="en-US" sz="1400">
                <a:solidFill>
                  <a:srgbClr val="0070C0"/>
                </a:solidFill>
                <a:latin typeface="Calibri" panose="020F0502020204030204" pitchFamily="34" charset="0"/>
              </a:rPr>
              <a:t>個から</a:t>
            </a:r>
            <a:r>
              <a:rPr kumimoji="1" lang="en-US" altLang="ja-JP" sz="1400" dirty="0">
                <a:solidFill>
                  <a:srgbClr val="0070C0"/>
                </a:solidFill>
                <a:latin typeface="Calibri" panose="020F0502020204030204" pitchFamily="34" charset="0"/>
              </a:rPr>
              <a:t>31</a:t>
            </a:r>
            <a:r>
              <a:rPr kumimoji="1" lang="ja-JP" altLang="en-US" sz="1400">
                <a:solidFill>
                  <a:srgbClr val="0070C0"/>
                </a:solidFill>
                <a:latin typeface="Calibri" panose="020F0502020204030204" pitchFamily="34" charset="0"/>
              </a:rPr>
              <a:t>個へ変更（</a:t>
            </a:r>
            <a:r>
              <a:rPr kumimoji="1" lang="en-US" altLang="ja-JP" sz="1400" dirty="0">
                <a:solidFill>
                  <a:srgbClr val="0070C0"/>
                </a:solidFill>
                <a:latin typeface="Calibri" panose="020F0502020204030204" pitchFamily="34" charset="0"/>
              </a:rPr>
              <a:t>KPI</a:t>
            </a:r>
            <a:r>
              <a:rPr kumimoji="1" lang="ja-JP" altLang="en-US" sz="1400">
                <a:solidFill>
                  <a:srgbClr val="0070C0"/>
                </a:solidFill>
                <a:latin typeface="Calibri" panose="020F0502020204030204" pitchFamily="34" charset="0"/>
              </a:rPr>
              <a:t>の定義数も減少となる）</a:t>
            </a: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ja-JP" altLang="en-US" sz="1400">
                <a:solidFill>
                  <a:srgbClr val="0070C0"/>
                </a:solidFill>
                <a:latin typeface="Calibri" panose="020F0502020204030204" pitchFamily="34" charset="0"/>
              </a:rPr>
              <a:t>機械学習モデルのラベル数も若干数減少となる見込み</a:t>
            </a:r>
            <a:endParaRPr kumimoji="1" lang="en-US" altLang="ja-JP" sz="1400" dirty="0">
              <a:solidFill>
                <a:srgbClr val="0070C0"/>
              </a:solidFill>
              <a:latin typeface="Calibri" panose="020F0502020204030204" pitchFamily="34" charset="0"/>
            </a:endParaRPr>
          </a:p>
          <a:p>
            <a:pPr lvl="1"/>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en-US" altLang="ja-JP" sz="1400" dirty="0">
                <a:solidFill>
                  <a:srgbClr val="0070C0"/>
                </a:solidFill>
                <a:latin typeface="Calibri" panose="020F0502020204030204" pitchFamily="34" charset="0"/>
              </a:rPr>
              <a:t>Plan-B</a:t>
            </a:r>
            <a:r>
              <a:rPr kumimoji="1" lang="ja-JP" altLang="en-US" sz="1400">
                <a:solidFill>
                  <a:srgbClr val="0070C0"/>
                </a:solidFill>
                <a:latin typeface="Calibri" panose="020F0502020204030204" pitchFamily="34" charset="0"/>
              </a:rPr>
              <a:t>を来週</a:t>
            </a:r>
            <a:r>
              <a:rPr kumimoji="1" lang="en-US" altLang="ja-JP" sz="1400" dirty="0">
                <a:solidFill>
                  <a:srgbClr val="0070C0"/>
                </a:solidFill>
                <a:latin typeface="Calibri" panose="020F0502020204030204" pitchFamily="34" charset="0"/>
              </a:rPr>
              <a:t>7/20</a:t>
            </a:r>
            <a:r>
              <a:rPr kumimoji="1" lang="ja-JP" altLang="en-US" sz="1400">
                <a:solidFill>
                  <a:srgbClr val="0070C0"/>
                </a:solidFill>
                <a:latin typeface="Calibri" panose="020F0502020204030204" pitchFamily="34" charset="0"/>
              </a:rPr>
              <a:t>までに客先に提案</a:t>
            </a: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ja-JP" altLang="en-US" sz="1400">
                <a:solidFill>
                  <a:srgbClr val="0070C0"/>
                </a:solidFill>
                <a:latin typeface="Calibri" panose="020F0502020204030204" pitchFamily="34" charset="0"/>
              </a:rPr>
              <a:t>社内では、</a:t>
            </a:r>
            <a:r>
              <a:rPr kumimoji="1" lang="en-US" altLang="ja-JP" sz="1400" dirty="0">
                <a:solidFill>
                  <a:srgbClr val="0070C0"/>
                </a:solidFill>
                <a:latin typeface="Calibri" panose="020F0502020204030204" pitchFamily="34" charset="0"/>
              </a:rPr>
              <a:t>UC2</a:t>
            </a:r>
            <a:r>
              <a:rPr kumimoji="1" lang="ja-JP" altLang="en-US" sz="1400">
                <a:solidFill>
                  <a:srgbClr val="0070C0"/>
                </a:solidFill>
                <a:latin typeface="Calibri" panose="020F0502020204030204" pitchFamily="34" charset="0"/>
              </a:rPr>
              <a:t>実装完了（現在</a:t>
            </a:r>
            <a:r>
              <a:rPr kumimoji="1" lang="en-US" altLang="ja-JP" sz="1400" dirty="0">
                <a:solidFill>
                  <a:srgbClr val="0070C0"/>
                </a:solidFill>
                <a:latin typeface="Calibri" panose="020F0502020204030204" pitchFamily="34" charset="0"/>
              </a:rPr>
              <a:t>7/25</a:t>
            </a:r>
            <a:r>
              <a:rPr kumimoji="1" lang="ja-JP" altLang="en-US" sz="1400">
                <a:solidFill>
                  <a:srgbClr val="0070C0"/>
                </a:solidFill>
                <a:latin typeface="Calibri" panose="020F0502020204030204" pitchFamily="34" charset="0"/>
              </a:rPr>
              <a:t>実装完了目標）次第、</a:t>
            </a:r>
            <a:r>
              <a:rPr kumimoji="1" lang="en-US" altLang="ja-JP" sz="1400" dirty="0">
                <a:solidFill>
                  <a:srgbClr val="0070C0"/>
                </a:solidFill>
                <a:latin typeface="Calibri" panose="020F0502020204030204" pitchFamily="34" charset="0"/>
              </a:rPr>
              <a:t>Plan-B</a:t>
            </a:r>
            <a:r>
              <a:rPr kumimoji="1" lang="ja-JP" altLang="en-US" sz="1400">
                <a:solidFill>
                  <a:srgbClr val="0070C0"/>
                </a:solidFill>
                <a:latin typeface="Calibri" panose="020F0502020204030204" pitchFamily="34" charset="0"/>
              </a:rPr>
              <a:t>への取り組みを始める</a:t>
            </a: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endParaRPr kumimoji="1" lang="en-US" altLang="ja-JP" sz="1400" dirty="0">
              <a:solidFill>
                <a:srgbClr val="0070C0"/>
              </a:solidFill>
              <a:latin typeface="Calibri" panose="020F0502020204030204" pitchFamily="34" charset="0"/>
            </a:endParaRPr>
          </a:p>
          <a:p>
            <a:pPr marL="1200150" lvl="2" indent="-285750">
              <a:buFont typeface="Arial" panose="020B0604020202020204" pitchFamily="34" charset="0"/>
              <a:buChar char="•"/>
            </a:pPr>
            <a:r>
              <a:rPr kumimoji="1" lang="ja-JP" altLang="en-US" sz="1400">
                <a:solidFill>
                  <a:srgbClr val="0070C0"/>
                </a:solidFill>
                <a:latin typeface="Calibri" panose="020F0502020204030204" pitchFamily="34" charset="0"/>
              </a:rPr>
              <a:t>カスタマイズ・設定完了目標：</a:t>
            </a:r>
            <a:r>
              <a:rPr kumimoji="1" lang="en-US" altLang="ja-JP" sz="1400" dirty="0">
                <a:solidFill>
                  <a:srgbClr val="0070C0"/>
                </a:solidFill>
                <a:latin typeface="Calibri" panose="020F0502020204030204" pitchFamily="34" charset="0"/>
              </a:rPr>
              <a:t>9/4 – 9/6</a:t>
            </a:r>
          </a:p>
          <a:p>
            <a:pPr marL="1200150" lvl="2" indent="-285750">
              <a:buFont typeface="Arial" panose="020B0604020202020204" pitchFamily="34" charset="0"/>
              <a:buChar char="•"/>
            </a:pPr>
            <a:r>
              <a:rPr kumimoji="1" lang="ja-JP" altLang="en-US" sz="1400">
                <a:solidFill>
                  <a:srgbClr val="0070C0"/>
                </a:solidFill>
                <a:latin typeface="Calibri" panose="020F0502020204030204" pitchFamily="34" charset="0"/>
              </a:rPr>
              <a:t>接続試験：</a:t>
            </a:r>
            <a:r>
              <a:rPr kumimoji="1" lang="en-US" altLang="ja-JP" sz="1400" dirty="0">
                <a:solidFill>
                  <a:srgbClr val="0070C0"/>
                </a:solidFill>
                <a:latin typeface="Calibri" panose="020F0502020204030204" pitchFamily="34" charset="0"/>
              </a:rPr>
              <a:t>9/5 – 9/11</a:t>
            </a:r>
          </a:p>
          <a:p>
            <a:endParaRPr kumimoji="1" lang="en-US" altLang="ja-JP" sz="1400" dirty="0">
              <a:solidFill>
                <a:srgbClr val="0070C0"/>
              </a:solidFill>
              <a:latin typeface="Calibri" panose="020F0502020204030204" pitchFamily="34" charset="0"/>
            </a:endParaRPr>
          </a:p>
        </p:txBody>
      </p:sp>
    </p:spTree>
    <p:extLst>
      <p:ext uri="{BB962C8B-B14F-4D97-AF65-F5344CB8AC3E}">
        <p14:creationId xmlns:p14="http://schemas.microsoft.com/office/powerpoint/2010/main" val="293336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Ticket updates (UC2)</a:t>
            </a:r>
            <a:endParaRPr kumimoji="1" lang="ja-JP" altLang="en-US" sz="2000">
              <a:latin typeface="Meiryo UI" panose="020B0604030504040204" pitchFamily="34" charset="-128"/>
              <a:ea typeface="Meiryo UI" panose="020B0604030504040204" pitchFamily="34" charset="-128"/>
            </a:endParaRPr>
          </a:p>
        </p:txBody>
      </p:sp>
      <p:sp>
        <p:nvSpPr>
          <p:cNvPr id="4" name="テキスト ボックス 3">
            <a:extLst>
              <a:ext uri="{FF2B5EF4-FFF2-40B4-BE49-F238E27FC236}">
                <a16:creationId xmlns:a16="http://schemas.microsoft.com/office/drawing/2014/main" id="{1345A66D-0557-1A42-9A7F-5B8FE8DB379E}"/>
              </a:ext>
            </a:extLst>
          </p:cNvPr>
          <p:cNvSpPr txBox="1"/>
          <p:nvPr/>
        </p:nvSpPr>
        <p:spPr>
          <a:xfrm>
            <a:off x="6062211" y="2909316"/>
            <a:ext cx="1738224" cy="307777"/>
          </a:xfrm>
          <a:prstGeom prst="rect">
            <a:avLst/>
          </a:prstGeom>
          <a:noFill/>
        </p:spPr>
        <p:txBody>
          <a:bodyPr wrap="square" rtlCol="0">
            <a:spAutoFit/>
          </a:bodyPr>
          <a:lstStyle/>
          <a:p>
            <a:pPr algn="ctr"/>
            <a:r>
              <a:rPr kumimoji="1" lang="en-US" altLang="ja-JP" sz="1400" dirty="0">
                <a:solidFill>
                  <a:srgbClr val="FF0000"/>
                </a:solidFill>
                <a:latin typeface="Calibri" panose="020F0502020204030204" pitchFamily="34" charset="0"/>
              </a:rPr>
              <a:t>Manual closed</a:t>
            </a:r>
          </a:p>
        </p:txBody>
      </p:sp>
      <p:sp>
        <p:nvSpPr>
          <p:cNvPr id="3" name="角丸四角形 2">
            <a:extLst>
              <a:ext uri="{FF2B5EF4-FFF2-40B4-BE49-F238E27FC236}">
                <a16:creationId xmlns:a16="http://schemas.microsoft.com/office/drawing/2014/main" id="{8229CB38-430C-C98D-A9AB-F619CA15C936}"/>
              </a:ext>
            </a:extLst>
          </p:cNvPr>
          <p:cNvSpPr/>
          <p:nvPr/>
        </p:nvSpPr>
        <p:spPr>
          <a:xfrm>
            <a:off x="2311877" y="2346715"/>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Param-A issue</a:t>
            </a:r>
            <a:endParaRPr kumimoji="1" lang="ja-JP" altLang="en-US"/>
          </a:p>
        </p:txBody>
      </p:sp>
      <p:sp>
        <p:nvSpPr>
          <p:cNvPr id="6" name="角丸四角形 5">
            <a:extLst>
              <a:ext uri="{FF2B5EF4-FFF2-40B4-BE49-F238E27FC236}">
                <a16:creationId xmlns:a16="http://schemas.microsoft.com/office/drawing/2014/main" id="{0022AD32-B65A-73BE-216E-A7CBAB9AABC5}"/>
              </a:ext>
            </a:extLst>
          </p:cNvPr>
          <p:cNvSpPr/>
          <p:nvPr/>
        </p:nvSpPr>
        <p:spPr>
          <a:xfrm>
            <a:off x="5926345" y="2345608"/>
            <a:ext cx="2009955" cy="543464"/>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Param-A issue</a:t>
            </a:r>
            <a:endParaRPr kumimoji="1" lang="ja-JP" altLang="en-US"/>
          </a:p>
        </p:txBody>
      </p:sp>
      <p:sp>
        <p:nvSpPr>
          <p:cNvPr id="7" name="角丸四角形 6">
            <a:extLst>
              <a:ext uri="{FF2B5EF4-FFF2-40B4-BE49-F238E27FC236}">
                <a16:creationId xmlns:a16="http://schemas.microsoft.com/office/drawing/2014/main" id="{ACF40E71-976F-E2E2-6C6B-7DE7D340A08B}"/>
              </a:ext>
            </a:extLst>
          </p:cNvPr>
          <p:cNvSpPr/>
          <p:nvPr/>
        </p:nvSpPr>
        <p:spPr>
          <a:xfrm>
            <a:off x="9368285" y="1685357"/>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Param-A issue</a:t>
            </a:r>
            <a:endParaRPr kumimoji="1" lang="ja-JP" altLang="en-US"/>
          </a:p>
        </p:txBody>
      </p:sp>
      <p:sp>
        <p:nvSpPr>
          <p:cNvPr id="8" name="角丸四角形 7">
            <a:extLst>
              <a:ext uri="{FF2B5EF4-FFF2-40B4-BE49-F238E27FC236}">
                <a16:creationId xmlns:a16="http://schemas.microsoft.com/office/drawing/2014/main" id="{81751BEC-B6E0-79EC-8319-4ACC5E7DE764}"/>
              </a:ext>
            </a:extLst>
          </p:cNvPr>
          <p:cNvSpPr/>
          <p:nvPr/>
        </p:nvSpPr>
        <p:spPr>
          <a:xfrm>
            <a:off x="9368285" y="2346715"/>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Param-B issue</a:t>
            </a:r>
            <a:endParaRPr kumimoji="1" lang="ja-JP" altLang="en-US"/>
          </a:p>
        </p:txBody>
      </p:sp>
      <p:sp>
        <p:nvSpPr>
          <p:cNvPr id="9" name="角丸四角形 8">
            <a:extLst>
              <a:ext uri="{FF2B5EF4-FFF2-40B4-BE49-F238E27FC236}">
                <a16:creationId xmlns:a16="http://schemas.microsoft.com/office/drawing/2014/main" id="{B180D968-0573-B04E-D9AB-3599F07F28E3}"/>
              </a:ext>
            </a:extLst>
          </p:cNvPr>
          <p:cNvSpPr/>
          <p:nvPr/>
        </p:nvSpPr>
        <p:spPr>
          <a:xfrm>
            <a:off x="9368285" y="3008073"/>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Multi issue</a:t>
            </a:r>
            <a:endParaRPr kumimoji="1" lang="ja-JP" altLang="en-US"/>
          </a:p>
        </p:txBody>
      </p:sp>
      <p:cxnSp>
        <p:nvCxnSpPr>
          <p:cNvPr id="11" name="直線コネクタ 10">
            <a:extLst>
              <a:ext uri="{FF2B5EF4-FFF2-40B4-BE49-F238E27FC236}">
                <a16:creationId xmlns:a16="http://schemas.microsoft.com/office/drawing/2014/main" id="{674FB649-CF7D-A59E-AC0D-3CC9217A9911}"/>
              </a:ext>
            </a:extLst>
          </p:cNvPr>
          <p:cNvCxnSpPr>
            <a:stCxn id="3" idx="3"/>
            <a:endCxn id="6" idx="1"/>
          </p:cNvCxnSpPr>
          <p:nvPr/>
        </p:nvCxnSpPr>
        <p:spPr>
          <a:xfrm flipV="1">
            <a:off x="4321832" y="2617340"/>
            <a:ext cx="1604513" cy="11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9CED8F71-D7A9-6B89-4EBD-6CB681B61CED}"/>
              </a:ext>
            </a:extLst>
          </p:cNvPr>
          <p:cNvCxnSpPr>
            <a:stCxn id="6" idx="3"/>
            <a:endCxn id="7" idx="1"/>
          </p:cNvCxnSpPr>
          <p:nvPr/>
        </p:nvCxnSpPr>
        <p:spPr>
          <a:xfrm flipV="1">
            <a:off x="7936300" y="1957089"/>
            <a:ext cx="1431985" cy="660251"/>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69F7B7F-044F-DEC4-FB9A-627C0598604F}"/>
              </a:ext>
            </a:extLst>
          </p:cNvPr>
          <p:cNvCxnSpPr>
            <a:stCxn id="6" idx="3"/>
            <a:endCxn id="8" idx="1"/>
          </p:cNvCxnSpPr>
          <p:nvPr/>
        </p:nvCxnSpPr>
        <p:spPr>
          <a:xfrm>
            <a:off x="7936300" y="2617340"/>
            <a:ext cx="1431985" cy="1107"/>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607AD19-7882-D47A-9F47-041D91982B50}"/>
              </a:ext>
            </a:extLst>
          </p:cNvPr>
          <p:cNvCxnSpPr>
            <a:stCxn id="6" idx="3"/>
            <a:endCxn id="9" idx="1"/>
          </p:cNvCxnSpPr>
          <p:nvPr/>
        </p:nvCxnSpPr>
        <p:spPr>
          <a:xfrm>
            <a:off x="7936300" y="2617340"/>
            <a:ext cx="1431985" cy="662465"/>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角丸四角形 17">
            <a:extLst>
              <a:ext uri="{FF2B5EF4-FFF2-40B4-BE49-F238E27FC236}">
                <a16:creationId xmlns:a16="http://schemas.microsoft.com/office/drawing/2014/main" id="{B5222385-7AE0-A00C-40C4-D8E6B93C00A8}"/>
              </a:ext>
            </a:extLst>
          </p:cNvPr>
          <p:cNvSpPr/>
          <p:nvPr/>
        </p:nvSpPr>
        <p:spPr>
          <a:xfrm>
            <a:off x="9491931" y="47039"/>
            <a:ext cx="1230703" cy="41878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Open</a:t>
            </a:r>
            <a:endParaRPr kumimoji="1" lang="ja-JP" altLang="en-US"/>
          </a:p>
        </p:txBody>
      </p:sp>
      <p:sp>
        <p:nvSpPr>
          <p:cNvPr id="19" name="角丸四角形 18">
            <a:extLst>
              <a:ext uri="{FF2B5EF4-FFF2-40B4-BE49-F238E27FC236}">
                <a16:creationId xmlns:a16="http://schemas.microsoft.com/office/drawing/2014/main" id="{8C4AF387-CAB4-14F0-1D10-64DE74648D0F}"/>
              </a:ext>
            </a:extLst>
          </p:cNvPr>
          <p:cNvSpPr/>
          <p:nvPr/>
        </p:nvSpPr>
        <p:spPr>
          <a:xfrm>
            <a:off x="10785893" y="49213"/>
            <a:ext cx="1230703" cy="416613"/>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Closed</a:t>
            </a:r>
            <a:endParaRPr kumimoji="1" lang="ja-JP" altLang="en-US"/>
          </a:p>
        </p:txBody>
      </p:sp>
      <p:sp>
        <p:nvSpPr>
          <p:cNvPr id="20" name="角丸四角形 19">
            <a:extLst>
              <a:ext uri="{FF2B5EF4-FFF2-40B4-BE49-F238E27FC236}">
                <a16:creationId xmlns:a16="http://schemas.microsoft.com/office/drawing/2014/main" id="{168E8E47-9A6D-0543-47B9-D69D6BCDB0B1}"/>
              </a:ext>
            </a:extLst>
          </p:cNvPr>
          <p:cNvSpPr/>
          <p:nvPr/>
        </p:nvSpPr>
        <p:spPr>
          <a:xfrm>
            <a:off x="2311877" y="4700066"/>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Param-A issue</a:t>
            </a:r>
            <a:endParaRPr kumimoji="1" lang="ja-JP" altLang="en-US"/>
          </a:p>
        </p:txBody>
      </p:sp>
      <p:sp>
        <p:nvSpPr>
          <p:cNvPr id="21" name="角丸四角形 20">
            <a:extLst>
              <a:ext uri="{FF2B5EF4-FFF2-40B4-BE49-F238E27FC236}">
                <a16:creationId xmlns:a16="http://schemas.microsoft.com/office/drawing/2014/main" id="{B75A8A27-A4EF-ACF0-8CE0-62EB16D09EB5}"/>
              </a:ext>
            </a:extLst>
          </p:cNvPr>
          <p:cNvSpPr/>
          <p:nvPr/>
        </p:nvSpPr>
        <p:spPr>
          <a:xfrm>
            <a:off x="5926346" y="4700066"/>
            <a:ext cx="2009955" cy="54346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Multi issue</a:t>
            </a:r>
            <a:endParaRPr kumimoji="1" lang="ja-JP" altLang="en-US"/>
          </a:p>
        </p:txBody>
      </p:sp>
      <p:cxnSp>
        <p:nvCxnSpPr>
          <p:cNvPr id="23" name="直線コネクタ 22">
            <a:extLst>
              <a:ext uri="{FF2B5EF4-FFF2-40B4-BE49-F238E27FC236}">
                <a16:creationId xmlns:a16="http://schemas.microsoft.com/office/drawing/2014/main" id="{EE47AAC8-43E9-73E3-9E63-F4B2DCB0F5E0}"/>
              </a:ext>
            </a:extLst>
          </p:cNvPr>
          <p:cNvCxnSpPr>
            <a:stCxn id="20" idx="3"/>
            <a:endCxn id="21" idx="1"/>
          </p:cNvCxnSpPr>
          <p:nvPr/>
        </p:nvCxnSpPr>
        <p:spPr>
          <a:xfrm>
            <a:off x="4321832" y="4971798"/>
            <a:ext cx="1604514"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AFE0BB18-49EF-7217-A492-4D99F2B7F37E}"/>
              </a:ext>
            </a:extLst>
          </p:cNvPr>
          <p:cNvSpPr txBox="1"/>
          <p:nvPr/>
        </p:nvSpPr>
        <p:spPr>
          <a:xfrm>
            <a:off x="6383546" y="5243530"/>
            <a:ext cx="1466491" cy="307777"/>
          </a:xfrm>
          <a:prstGeom prst="rect">
            <a:avLst/>
          </a:prstGeom>
          <a:noFill/>
        </p:spPr>
        <p:txBody>
          <a:bodyPr wrap="square" rtlCol="0">
            <a:spAutoFit/>
          </a:bodyPr>
          <a:lstStyle/>
          <a:p>
            <a:r>
              <a:rPr kumimoji="1" lang="en-US" altLang="ja-JP" sz="1400" dirty="0">
                <a:solidFill>
                  <a:srgbClr val="FF0000"/>
                </a:solidFill>
                <a:highlight>
                  <a:srgbClr val="FFFF00"/>
                </a:highlight>
                <a:latin typeface="Calibri" panose="020F0502020204030204" pitchFamily="34" charset="0"/>
              </a:rPr>
              <a:t>Ticket updated</a:t>
            </a:r>
          </a:p>
        </p:txBody>
      </p:sp>
      <p:sp>
        <p:nvSpPr>
          <p:cNvPr id="25" name="角丸四角形 24">
            <a:extLst>
              <a:ext uri="{FF2B5EF4-FFF2-40B4-BE49-F238E27FC236}">
                <a16:creationId xmlns:a16="http://schemas.microsoft.com/office/drawing/2014/main" id="{2CA77380-BBA2-6814-C3CD-9E47CE86803D}"/>
              </a:ext>
            </a:extLst>
          </p:cNvPr>
          <p:cNvSpPr/>
          <p:nvPr/>
        </p:nvSpPr>
        <p:spPr>
          <a:xfrm>
            <a:off x="9368285" y="4700066"/>
            <a:ext cx="2009955" cy="543464"/>
          </a:xfrm>
          <a:prstGeom prst="round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Multi issue</a:t>
            </a:r>
            <a:endParaRPr kumimoji="1" lang="ja-JP" altLang="en-US"/>
          </a:p>
        </p:txBody>
      </p:sp>
      <p:cxnSp>
        <p:nvCxnSpPr>
          <p:cNvPr id="27" name="直線コネクタ 26">
            <a:extLst>
              <a:ext uri="{FF2B5EF4-FFF2-40B4-BE49-F238E27FC236}">
                <a16:creationId xmlns:a16="http://schemas.microsoft.com/office/drawing/2014/main" id="{C264093D-EBEA-B7AF-6316-0AEE3131C0C9}"/>
              </a:ext>
            </a:extLst>
          </p:cNvPr>
          <p:cNvCxnSpPr>
            <a:stCxn id="21" idx="3"/>
            <a:endCxn id="25" idx="1"/>
          </p:cNvCxnSpPr>
          <p:nvPr/>
        </p:nvCxnSpPr>
        <p:spPr>
          <a:xfrm>
            <a:off x="7936301" y="4971798"/>
            <a:ext cx="1431984"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8F3156C9-2E1C-749C-513A-822B03C64D5D}"/>
              </a:ext>
            </a:extLst>
          </p:cNvPr>
          <p:cNvSpPr txBox="1"/>
          <p:nvPr/>
        </p:nvSpPr>
        <p:spPr>
          <a:xfrm>
            <a:off x="9845614" y="5243529"/>
            <a:ext cx="1466491" cy="307777"/>
          </a:xfrm>
          <a:prstGeom prst="rect">
            <a:avLst/>
          </a:prstGeom>
          <a:noFill/>
        </p:spPr>
        <p:txBody>
          <a:bodyPr wrap="square" rtlCol="0">
            <a:spAutoFit/>
          </a:bodyPr>
          <a:lstStyle/>
          <a:p>
            <a:r>
              <a:rPr kumimoji="1" lang="en-US" altLang="ja-JP" sz="1400" dirty="0">
                <a:solidFill>
                  <a:srgbClr val="FF0000"/>
                </a:solidFill>
                <a:latin typeface="Calibri" panose="020F0502020204030204" pitchFamily="34" charset="0"/>
              </a:rPr>
              <a:t>Manual closed</a:t>
            </a:r>
          </a:p>
        </p:txBody>
      </p:sp>
      <p:sp>
        <p:nvSpPr>
          <p:cNvPr id="29" name="テキスト ボックス 28">
            <a:extLst>
              <a:ext uri="{FF2B5EF4-FFF2-40B4-BE49-F238E27FC236}">
                <a16:creationId xmlns:a16="http://schemas.microsoft.com/office/drawing/2014/main" id="{973373F5-E984-6B20-F9A3-E7CE22591F73}"/>
              </a:ext>
            </a:extLst>
          </p:cNvPr>
          <p:cNvSpPr txBox="1"/>
          <p:nvPr/>
        </p:nvSpPr>
        <p:spPr>
          <a:xfrm>
            <a:off x="2536158" y="2948572"/>
            <a:ext cx="1738224" cy="307777"/>
          </a:xfrm>
          <a:prstGeom prst="rect">
            <a:avLst/>
          </a:prstGeom>
          <a:noFill/>
        </p:spPr>
        <p:txBody>
          <a:bodyPr wrap="square" rtlCol="0">
            <a:spAutoFit/>
          </a:bodyPr>
          <a:lstStyle/>
          <a:p>
            <a:r>
              <a:rPr kumimoji="1" lang="en-US" altLang="ja-JP" sz="1400" dirty="0">
                <a:solidFill>
                  <a:srgbClr val="FF0000"/>
                </a:solidFill>
                <a:latin typeface="Calibri" panose="020F0502020204030204" pitchFamily="34" charset="0"/>
              </a:rPr>
              <a:t>Ticket created</a:t>
            </a:r>
          </a:p>
        </p:txBody>
      </p:sp>
      <p:sp>
        <p:nvSpPr>
          <p:cNvPr id="30" name="テキスト ボックス 29">
            <a:extLst>
              <a:ext uri="{FF2B5EF4-FFF2-40B4-BE49-F238E27FC236}">
                <a16:creationId xmlns:a16="http://schemas.microsoft.com/office/drawing/2014/main" id="{7A94FCF0-678F-0878-0EDF-7CCC38874CAC}"/>
              </a:ext>
            </a:extLst>
          </p:cNvPr>
          <p:cNvSpPr txBox="1"/>
          <p:nvPr/>
        </p:nvSpPr>
        <p:spPr>
          <a:xfrm>
            <a:off x="9845613" y="3551537"/>
            <a:ext cx="1738224" cy="307777"/>
          </a:xfrm>
          <a:prstGeom prst="rect">
            <a:avLst/>
          </a:prstGeom>
          <a:noFill/>
        </p:spPr>
        <p:txBody>
          <a:bodyPr wrap="square" rtlCol="0">
            <a:spAutoFit/>
          </a:bodyPr>
          <a:lstStyle/>
          <a:p>
            <a:r>
              <a:rPr kumimoji="1" lang="en-US" altLang="ja-JP" sz="1400" dirty="0">
                <a:solidFill>
                  <a:srgbClr val="FF0000"/>
                </a:solidFill>
                <a:latin typeface="Calibri" panose="020F0502020204030204" pitchFamily="34" charset="0"/>
              </a:rPr>
              <a:t>Ticket created</a:t>
            </a:r>
          </a:p>
        </p:txBody>
      </p:sp>
      <p:sp>
        <p:nvSpPr>
          <p:cNvPr id="31" name="テキスト ボックス 30">
            <a:extLst>
              <a:ext uri="{FF2B5EF4-FFF2-40B4-BE49-F238E27FC236}">
                <a16:creationId xmlns:a16="http://schemas.microsoft.com/office/drawing/2014/main" id="{F9952D09-C7F8-6DE0-49A0-26D37B254D88}"/>
              </a:ext>
            </a:extLst>
          </p:cNvPr>
          <p:cNvSpPr txBox="1"/>
          <p:nvPr/>
        </p:nvSpPr>
        <p:spPr>
          <a:xfrm>
            <a:off x="2583608" y="5301923"/>
            <a:ext cx="1738224" cy="307777"/>
          </a:xfrm>
          <a:prstGeom prst="rect">
            <a:avLst/>
          </a:prstGeom>
          <a:noFill/>
        </p:spPr>
        <p:txBody>
          <a:bodyPr wrap="square" rtlCol="0">
            <a:spAutoFit/>
          </a:bodyPr>
          <a:lstStyle/>
          <a:p>
            <a:r>
              <a:rPr kumimoji="1" lang="en-US" altLang="ja-JP" sz="1400" dirty="0">
                <a:solidFill>
                  <a:srgbClr val="FF0000"/>
                </a:solidFill>
                <a:latin typeface="Calibri" panose="020F0502020204030204" pitchFamily="34" charset="0"/>
              </a:rPr>
              <a:t>Ticket created</a:t>
            </a:r>
          </a:p>
        </p:txBody>
      </p:sp>
      <p:sp>
        <p:nvSpPr>
          <p:cNvPr id="32" name="正方形/長方形 31">
            <a:extLst>
              <a:ext uri="{FF2B5EF4-FFF2-40B4-BE49-F238E27FC236}">
                <a16:creationId xmlns:a16="http://schemas.microsoft.com/office/drawing/2014/main" id="{062E930A-FAC7-DE3A-4BE8-791B0FECED09}"/>
              </a:ext>
            </a:extLst>
          </p:cNvPr>
          <p:cNvSpPr/>
          <p:nvPr/>
        </p:nvSpPr>
        <p:spPr>
          <a:xfrm>
            <a:off x="2388081" y="2036272"/>
            <a:ext cx="1199070" cy="2846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Ticket#100</a:t>
            </a:r>
            <a:endParaRPr kumimoji="1" lang="ja-JP" altLang="en-US" sz="1600"/>
          </a:p>
        </p:txBody>
      </p:sp>
      <p:sp>
        <p:nvSpPr>
          <p:cNvPr id="33" name="正方形/長方形 32">
            <a:extLst>
              <a:ext uri="{FF2B5EF4-FFF2-40B4-BE49-F238E27FC236}">
                <a16:creationId xmlns:a16="http://schemas.microsoft.com/office/drawing/2014/main" id="{2F37557D-9D1A-5D1C-5312-D6BB1B7D45B7}"/>
              </a:ext>
            </a:extLst>
          </p:cNvPr>
          <p:cNvSpPr/>
          <p:nvPr/>
        </p:nvSpPr>
        <p:spPr>
          <a:xfrm>
            <a:off x="5983858" y="2030305"/>
            <a:ext cx="1199070" cy="2846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Ticket#100</a:t>
            </a:r>
            <a:endParaRPr kumimoji="1" lang="ja-JP" altLang="en-US" sz="1600"/>
          </a:p>
        </p:txBody>
      </p:sp>
      <p:sp>
        <p:nvSpPr>
          <p:cNvPr id="34" name="正方形/長方形 33">
            <a:extLst>
              <a:ext uri="{FF2B5EF4-FFF2-40B4-BE49-F238E27FC236}">
                <a16:creationId xmlns:a16="http://schemas.microsoft.com/office/drawing/2014/main" id="{4BA626A1-FFCC-95CB-3BCA-00EAB706DDEC}"/>
              </a:ext>
            </a:extLst>
          </p:cNvPr>
          <p:cNvSpPr/>
          <p:nvPr/>
        </p:nvSpPr>
        <p:spPr>
          <a:xfrm>
            <a:off x="9411418" y="1367962"/>
            <a:ext cx="1199070" cy="28467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Ticket#200</a:t>
            </a:r>
            <a:endParaRPr kumimoji="1" lang="ja-JP" altLang="en-US" sz="1600"/>
          </a:p>
        </p:txBody>
      </p:sp>
      <p:sp>
        <p:nvSpPr>
          <p:cNvPr id="35" name="正方形/長方形 34">
            <a:extLst>
              <a:ext uri="{FF2B5EF4-FFF2-40B4-BE49-F238E27FC236}">
                <a16:creationId xmlns:a16="http://schemas.microsoft.com/office/drawing/2014/main" id="{9BB3F616-5B8F-203F-5CA5-44A2D95CAC6F}"/>
              </a:ext>
            </a:extLst>
          </p:cNvPr>
          <p:cNvSpPr/>
          <p:nvPr/>
        </p:nvSpPr>
        <p:spPr>
          <a:xfrm>
            <a:off x="2377292" y="4386198"/>
            <a:ext cx="1199070" cy="28467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Ticket#500</a:t>
            </a:r>
            <a:endParaRPr kumimoji="1" lang="ja-JP" altLang="en-US" sz="1600"/>
          </a:p>
        </p:txBody>
      </p:sp>
      <p:sp>
        <p:nvSpPr>
          <p:cNvPr id="36" name="正方形/長方形 35">
            <a:extLst>
              <a:ext uri="{FF2B5EF4-FFF2-40B4-BE49-F238E27FC236}">
                <a16:creationId xmlns:a16="http://schemas.microsoft.com/office/drawing/2014/main" id="{5C57C3BA-59B8-E485-A58E-B7D4A07EA13A}"/>
              </a:ext>
            </a:extLst>
          </p:cNvPr>
          <p:cNvSpPr/>
          <p:nvPr/>
        </p:nvSpPr>
        <p:spPr>
          <a:xfrm>
            <a:off x="5988884" y="4386198"/>
            <a:ext cx="1199070" cy="28467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Ticket#500</a:t>
            </a:r>
            <a:endParaRPr kumimoji="1" lang="ja-JP" altLang="en-US" sz="1600"/>
          </a:p>
        </p:txBody>
      </p:sp>
      <p:sp>
        <p:nvSpPr>
          <p:cNvPr id="37" name="正方形/長方形 36">
            <a:extLst>
              <a:ext uri="{FF2B5EF4-FFF2-40B4-BE49-F238E27FC236}">
                <a16:creationId xmlns:a16="http://schemas.microsoft.com/office/drawing/2014/main" id="{1497D706-FD21-EDD8-8595-6E3B50DC8CEE}"/>
              </a:ext>
            </a:extLst>
          </p:cNvPr>
          <p:cNvSpPr/>
          <p:nvPr/>
        </p:nvSpPr>
        <p:spPr>
          <a:xfrm>
            <a:off x="9411419" y="4375027"/>
            <a:ext cx="1199070" cy="284672"/>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Ticket#500</a:t>
            </a:r>
            <a:endParaRPr kumimoji="1" lang="ja-JP" altLang="en-US" sz="1600"/>
          </a:p>
        </p:txBody>
      </p:sp>
      <p:sp>
        <p:nvSpPr>
          <p:cNvPr id="38" name="テキスト ボックス 37">
            <a:extLst>
              <a:ext uri="{FF2B5EF4-FFF2-40B4-BE49-F238E27FC236}">
                <a16:creationId xmlns:a16="http://schemas.microsoft.com/office/drawing/2014/main" id="{BED7C065-6598-4767-BFF6-A742367FB8BD}"/>
              </a:ext>
            </a:extLst>
          </p:cNvPr>
          <p:cNvSpPr txBox="1"/>
          <p:nvPr/>
        </p:nvSpPr>
        <p:spPr>
          <a:xfrm>
            <a:off x="4188121" y="2319623"/>
            <a:ext cx="1738224" cy="307777"/>
          </a:xfrm>
          <a:prstGeom prst="rect">
            <a:avLst/>
          </a:prstGeom>
          <a:noFill/>
        </p:spPr>
        <p:txBody>
          <a:bodyPr wrap="square" rtlCol="0">
            <a:spAutoFit/>
          </a:bodyPr>
          <a:lstStyle/>
          <a:p>
            <a:pPr algn="ctr"/>
            <a:r>
              <a:rPr kumimoji="1" lang="en-US" altLang="ja-JP" sz="1400" dirty="0">
                <a:solidFill>
                  <a:srgbClr val="518ADC"/>
                </a:solidFill>
                <a:latin typeface="Calibri" panose="020F0502020204030204" pitchFamily="34" charset="0"/>
              </a:rPr>
              <a:t>Corrected param</a:t>
            </a:r>
          </a:p>
        </p:txBody>
      </p:sp>
      <p:sp>
        <p:nvSpPr>
          <p:cNvPr id="39" name="テキスト ボックス 38">
            <a:extLst>
              <a:ext uri="{FF2B5EF4-FFF2-40B4-BE49-F238E27FC236}">
                <a16:creationId xmlns:a16="http://schemas.microsoft.com/office/drawing/2014/main" id="{A123DC08-DAD9-AEEC-F4DA-227689881B66}"/>
              </a:ext>
            </a:extLst>
          </p:cNvPr>
          <p:cNvSpPr txBox="1"/>
          <p:nvPr/>
        </p:nvSpPr>
        <p:spPr>
          <a:xfrm>
            <a:off x="7745079" y="4688895"/>
            <a:ext cx="1738224" cy="307777"/>
          </a:xfrm>
          <a:prstGeom prst="rect">
            <a:avLst/>
          </a:prstGeom>
          <a:noFill/>
        </p:spPr>
        <p:txBody>
          <a:bodyPr wrap="square" rtlCol="0">
            <a:spAutoFit/>
          </a:bodyPr>
          <a:lstStyle/>
          <a:p>
            <a:pPr algn="ctr"/>
            <a:r>
              <a:rPr kumimoji="1" lang="en-US" altLang="ja-JP" sz="1400" dirty="0">
                <a:solidFill>
                  <a:srgbClr val="518ADC"/>
                </a:solidFill>
                <a:latin typeface="Calibri" panose="020F0502020204030204" pitchFamily="34" charset="0"/>
              </a:rPr>
              <a:t>Corrected params</a:t>
            </a:r>
          </a:p>
        </p:txBody>
      </p:sp>
      <p:sp>
        <p:nvSpPr>
          <p:cNvPr id="40" name="テキスト ボックス 39">
            <a:extLst>
              <a:ext uri="{FF2B5EF4-FFF2-40B4-BE49-F238E27FC236}">
                <a16:creationId xmlns:a16="http://schemas.microsoft.com/office/drawing/2014/main" id="{090BCB3E-0499-BD96-B239-534525565E45}"/>
              </a:ext>
            </a:extLst>
          </p:cNvPr>
          <p:cNvSpPr txBox="1"/>
          <p:nvPr/>
        </p:nvSpPr>
        <p:spPr>
          <a:xfrm>
            <a:off x="618938" y="2417285"/>
            <a:ext cx="1738224" cy="707886"/>
          </a:xfrm>
          <a:prstGeom prst="rect">
            <a:avLst/>
          </a:prstGeom>
          <a:noFill/>
        </p:spPr>
        <p:txBody>
          <a:bodyPr wrap="square" rtlCol="0">
            <a:spAutoFit/>
          </a:bodyPr>
          <a:lstStyle/>
          <a:p>
            <a:pPr algn="ctr"/>
            <a:r>
              <a:rPr kumimoji="1" lang="en-US" altLang="ja-JP" sz="2000" dirty="0">
                <a:solidFill>
                  <a:srgbClr val="518ADC"/>
                </a:solidFill>
                <a:latin typeface="Calibri" panose="020F0502020204030204" pitchFamily="34" charset="0"/>
              </a:rPr>
              <a:t>Pattern-A</a:t>
            </a:r>
          </a:p>
          <a:p>
            <a:pPr algn="ctr"/>
            <a:r>
              <a:rPr kumimoji="1" lang="en-US" altLang="ja-JP" sz="2000" dirty="0">
                <a:solidFill>
                  <a:srgbClr val="518ADC"/>
                </a:solidFill>
                <a:latin typeface="Calibri" panose="020F0502020204030204" pitchFamily="34" charset="0"/>
              </a:rPr>
              <a:t>Cell-1</a:t>
            </a:r>
          </a:p>
        </p:txBody>
      </p:sp>
      <p:sp>
        <p:nvSpPr>
          <p:cNvPr id="41" name="テキスト ボックス 40">
            <a:extLst>
              <a:ext uri="{FF2B5EF4-FFF2-40B4-BE49-F238E27FC236}">
                <a16:creationId xmlns:a16="http://schemas.microsoft.com/office/drawing/2014/main" id="{352B1387-8AEC-CDDE-4330-A467774DCCC1}"/>
              </a:ext>
            </a:extLst>
          </p:cNvPr>
          <p:cNvSpPr txBox="1"/>
          <p:nvPr/>
        </p:nvSpPr>
        <p:spPr>
          <a:xfrm>
            <a:off x="639068" y="4842783"/>
            <a:ext cx="1738224" cy="707886"/>
          </a:xfrm>
          <a:prstGeom prst="rect">
            <a:avLst/>
          </a:prstGeom>
          <a:noFill/>
        </p:spPr>
        <p:txBody>
          <a:bodyPr wrap="square" rtlCol="0">
            <a:spAutoFit/>
          </a:bodyPr>
          <a:lstStyle/>
          <a:p>
            <a:pPr algn="ctr"/>
            <a:r>
              <a:rPr kumimoji="1" lang="en-US" altLang="ja-JP" sz="2000" dirty="0">
                <a:solidFill>
                  <a:srgbClr val="518ADC"/>
                </a:solidFill>
                <a:latin typeface="Calibri" panose="020F0502020204030204" pitchFamily="34" charset="0"/>
              </a:rPr>
              <a:t>Pattern-B</a:t>
            </a:r>
          </a:p>
          <a:p>
            <a:pPr algn="ctr"/>
            <a:r>
              <a:rPr kumimoji="1" lang="en-US" altLang="ja-JP" sz="2000" dirty="0">
                <a:solidFill>
                  <a:srgbClr val="518ADC"/>
                </a:solidFill>
                <a:latin typeface="Calibri" panose="020F0502020204030204" pitchFamily="34" charset="0"/>
              </a:rPr>
              <a:t>Cell-2</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215379" y="5754308"/>
            <a:ext cx="9630234" cy="584775"/>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Key notes</a:t>
            </a:r>
          </a:p>
          <a:p>
            <a:pPr marL="285750" indent="-285750">
              <a:buFont typeface="Arial" panose="020B0604020202020204" pitchFamily="34" charset="0"/>
              <a:buChar char="•"/>
            </a:pPr>
            <a:r>
              <a:rPr kumimoji="1" lang="en-US" altLang="ja-JP" sz="1600" dirty="0">
                <a:solidFill>
                  <a:srgbClr val="518ADC"/>
                </a:solidFill>
                <a:latin typeface="Calibri" panose="020F0502020204030204" pitchFamily="34" charset="0"/>
              </a:rPr>
              <a:t>No “automatic close” will be implemented (always ack by operator should be considered)</a:t>
            </a:r>
          </a:p>
        </p:txBody>
      </p:sp>
      <p:sp>
        <p:nvSpPr>
          <p:cNvPr id="43" name="テキスト ボックス 42">
            <a:extLst>
              <a:ext uri="{FF2B5EF4-FFF2-40B4-BE49-F238E27FC236}">
                <a16:creationId xmlns:a16="http://schemas.microsoft.com/office/drawing/2014/main" id="{003A2B4A-CB47-72F0-6BF7-A16E35F88127}"/>
              </a:ext>
            </a:extLst>
          </p:cNvPr>
          <p:cNvSpPr txBox="1"/>
          <p:nvPr/>
        </p:nvSpPr>
        <p:spPr>
          <a:xfrm>
            <a:off x="4217233" y="4454481"/>
            <a:ext cx="1738224" cy="523220"/>
          </a:xfrm>
          <a:prstGeom prst="rect">
            <a:avLst/>
          </a:prstGeom>
          <a:noFill/>
        </p:spPr>
        <p:txBody>
          <a:bodyPr wrap="square" rtlCol="0">
            <a:spAutoFit/>
          </a:bodyPr>
          <a:lstStyle/>
          <a:p>
            <a:pPr algn="ctr"/>
            <a:r>
              <a:rPr kumimoji="1" lang="en-US" altLang="ja-JP" sz="1400" dirty="0">
                <a:solidFill>
                  <a:srgbClr val="518ADC"/>
                </a:solidFill>
                <a:latin typeface="Calibri" panose="020F0502020204030204" pitchFamily="34" charset="0"/>
              </a:rPr>
              <a:t>Param-B issue</a:t>
            </a:r>
          </a:p>
          <a:p>
            <a:pPr algn="ctr"/>
            <a:r>
              <a:rPr kumimoji="1" lang="en-US" altLang="ja-JP" sz="1400" dirty="0">
                <a:solidFill>
                  <a:srgbClr val="518ADC"/>
                </a:solidFill>
                <a:latin typeface="Calibri" panose="020F0502020204030204" pitchFamily="34" charset="0"/>
              </a:rPr>
              <a:t> raised</a:t>
            </a:r>
          </a:p>
        </p:txBody>
      </p:sp>
    </p:spTree>
    <p:extLst>
      <p:ext uri="{BB962C8B-B14F-4D97-AF65-F5344CB8AC3E}">
        <p14:creationId xmlns:p14="http://schemas.microsoft.com/office/powerpoint/2010/main" val="544129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Challenge in PM counters (UC1/UC3)</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66454" y="1222064"/>
            <a:ext cx="9630234" cy="3539430"/>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Expected behavior</a:t>
            </a:r>
          </a:p>
          <a:p>
            <a:pPr marL="285750" indent="-285750">
              <a:buFont typeface="Arial" panose="020B0604020202020204" pitchFamily="34" charset="0"/>
              <a:buChar char="•"/>
            </a:pPr>
            <a:r>
              <a:rPr kumimoji="1" lang="en-US" altLang="ja-JP" sz="1600" dirty="0">
                <a:solidFill>
                  <a:srgbClr val="518ADC"/>
                </a:solidFill>
                <a:latin typeface="Calibri" panose="020F0502020204030204" pitchFamily="34" charset="0"/>
              </a:rPr>
              <a:t>3 files are regularly received from EMS (every 5 mins)</a:t>
            </a:r>
          </a:p>
          <a:p>
            <a:pPr marL="742950" lvl="1" indent="-285750">
              <a:buFont typeface="Arial" panose="020B0604020202020204" pitchFamily="34" charset="0"/>
              <a:buChar char="•"/>
            </a:pPr>
            <a:r>
              <a:rPr kumimoji="1" lang="en-US" altLang="ja-JP" sz="1600" dirty="0" err="1">
                <a:solidFill>
                  <a:srgbClr val="518ADC"/>
                </a:solidFill>
                <a:latin typeface="Calibri" panose="020F0502020204030204" pitchFamily="34" charset="0"/>
              </a:rPr>
              <a:t>gNB</a:t>
            </a:r>
            <a:r>
              <a:rPr kumimoji="1" lang="en-US" altLang="ja-JP" sz="1600" dirty="0">
                <a:solidFill>
                  <a:srgbClr val="518ADC"/>
                </a:solidFill>
                <a:latin typeface="Calibri" panose="020F0502020204030204" pitchFamily="34" charset="0"/>
              </a:rPr>
              <a:t>-DU</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CU-CP</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CU-UP</a:t>
            </a:r>
          </a:p>
          <a:p>
            <a:endParaRPr kumimoji="1" lang="en-US" altLang="ja-JP" sz="1600" dirty="0">
              <a:solidFill>
                <a:srgbClr val="518ADC"/>
              </a:solidFill>
              <a:latin typeface="Calibri" panose="020F0502020204030204" pitchFamily="34" charset="0"/>
            </a:endParaRPr>
          </a:p>
          <a:p>
            <a:r>
              <a:rPr kumimoji="1" lang="en-US" altLang="ja-JP" sz="1600" b="1" dirty="0">
                <a:solidFill>
                  <a:srgbClr val="518ADC"/>
                </a:solidFill>
                <a:latin typeface="Calibri" panose="020F0502020204030204" pitchFamily="34" charset="0"/>
              </a:rPr>
              <a:t>Latest file transfer status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Everything is ok</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Only 1 or 2 files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File exists but missing counters (no lines in csv) </a:t>
            </a:r>
          </a:p>
          <a:p>
            <a:pPr marL="742950" lvl="1" indent="-285750">
              <a:buFont typeface="Arial" panose="020B0604020202020204" pitchFamily="34" charset="0"/>
              <a:buChar char="•"/>
            </a:pPr>
            <a:endParaRPr kumimoji="1" lang="en-US" altLang="ja-JP" sz="1600" dirty="0">
              <a:solidFill>
                <a:srgbClr val="518ADC"/>
              </a:solidFill>
              <a:latin typeface="Calibri" panose="020F0502020204030204" pitchFamily="34" charset="0"/>
            </a:endParaRPr>
          </a:p>
          <a:p>
            <a:r>
              <a:rPr kumimoji="1" lang="en-US" altLang="ja-JP" sz="1600" b="1" dirty="0">
                <a:solidFill>
                  <a:srgbClr val="518ADC"/>
                </a:solidFill>
                <a:latin typeface="Calibri" panose="020F0502020204030204" pitchFamily="34" charset="0"/>
              </a:rPr>
              <a:t>Objective</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Impact to pre-process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Hourly KPI calculation</a:t>
            </a:r>
          </a:p>
        </p:txBody>
      </p:sp>
      <p:pic>
        <p:nvPicPr>
          <p:cNvPr id="10" name="図 9">
            <a:extLst>
              <a:ext uri="{FF2B5EF4-FFF2-40B4-BE49-F238E27FC236}">
                <a16:creationId xmlns:a16="http://schemas.microsoft.com/office/drawing/2014/main" id="{22D562AD-1AD9-D5E3-4C70-5C86802BC9BA}"/>
              </a:ext>
            </a:extLst>
          </p:cNvPr>
          <p:cNvPicPr>
            <a:picLocks noChangeAspect="1"/>
          </p:cNvPicPr>
          <p:nvPr/>
        </p:nvPicPr>
        <p:blipFill>
          <a:blip r:embed="rId2"/>
          <a:stretch>
            <a:fillRect/>
          </a:stretch>
        </p:blipFill>
        <p:spPr>
          <a:xfrm>
            <a:off x="5862375" y="3104144"/>
            <a:ext cx="3822700" cy="3314700"/>
          </a:xfrm>
          <a:prstGeom prst="rect">
            <a:avLst/>
          </a:prstGeom>
        </p:spPr>
      </p:pic>
    </p:spTree>
    <p:extLst>
      <p:ext uri="{BB962C8B-B14F-4D97-AF65-F5344CB8AC3E}">
        <p14:creationId xmlns:p14="http://schemas.microsoft.com/office/powerpoint/2010/main" val="1750854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NTT-WEST 5G PoC</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QA updates</a:t>
            </a:r>
            <a:endParaRPr kumimoji="1" lang="ja-JP" altLang="en-US" sz="2000">
              <a:latin typeface="Meiryo UI" panose="020B0604030504040204" pitchFamily="34" charset="-128"/>
              <a:ea typeface="Meiryo UI" panose="020B0604030504040204" pitchFamily="34" charset="-128"/>
            </a:endParaRPr>
          </a:p>
        </p:txBody>
      </p:sp>
      <p:sp>
        <p:nvSpPr>
          <p:cNvPr id="3" name="角丸四角形 2">
            <a:extLst>
              <a:ext uri="{FF2B5EF4-FFF2-40B4-BE49-F238E27FC236}">
                <a16:creationId xmlns:a16="http://schemas.microsoft.com/office/drawing/2014/main" id="{73ECEDFF-4CA6-0F4A-BFBA-353B1139F4A6}"/>
              </a:ext>
            </a:extLst>
          </p:cNvPr>
          <p:cNvSpPr/>
          <p:nvPr/>
        </p:nvSpPr>
        <p:spPr>
          <a:xfrm>
            <a:off x="301924" y="1319842"/>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O1 interface support in DU/CU</a:t>
            </a:r>
            <a:endParaRPr kumimoji="1" lang="ja-JP" altLang="en-US"/>
          </a:p>
        </p:txBody>
      </p:sp>
      <p:sp>
        <p:nvSpPr>
          <p:cNvPr id="7" name="角丸四角形 6">
            <a:extLst>
              <a:ext uri="{FF2B5EF4-FFF2-40B4-BE49-F238E27FC236}">
                <a16:creationId xmlns:a16="http://schemas.microsoft.com/office/drawing/2014/main" id="{FA414073-A022-3C78-E175-66B7EB8ECB95}"/>
              </a:ext>
            </a:extLst>
          </p:cNvPr>
          <p:cNvSpPr/>
          <p:nvPr/>
        </p:nvSpPr>
        <p:spPr>
          <a:xfrm>
            <a:off x="4761781" y="1319842"/>
            <a:ext cx="4459857" cy="5693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NTT-WEST is checking with NEC</a:t>
            </a:r>
            <a:endParaRPr kumimoji="1" lang="ja-JP" altLang="en-US">
              <a:solidFill>
                <a:schemeClr val="tx1"/>
              </a:solidFill>
            </a:endParaRPr>
          </a:p>
        </p:txBody>
      </p:sp>
      <p:sp>
        <p:nvSpPr>
          <p:cNvPr id="9" name="角丸四角形 8">
            <a:extLst>
              <a:ext uri="{FF2B5EF4-FFF2-40B4-BE49-F238E27FC236}">
                <a16:creationId xmlns:a16="http://schemas.microsoft.com/office/drawing/2014/main" id="{FAC219FD-655F-A65F-6961-1ADE8D31FE2B}"/>
              </a:ext>
            </a:extLst>
          </p:cNvPr>
          <p:cNvSpPr/>
          <p:nvPr/>
        </p:nvSpPr>
        <p:spPr>
          <a:xfrm>
            <a:off x="301924" y="2009955"/>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Number of Cells to be deployed</a:t>
            </a:r>
            <a:endParaRPr kumimoji="1" lang="ja-JP" altLang="en-US"/>
          </a:p>
        </p:txBody>
      </p:sp>
      <p:sp>
        <p:nvSpPr>
          <p:cNvPr id="11" name="角丸四角形 10">
            <a:extLst>
              <a:ext uri="{FF2B5EF4-FFF2-40B4-BE49-F238E27FC236}">
                <a16:creationId xmlns:a16="http://schemas.microsoft.com/office/drawing/2014/main" id="{9B1243EF-4294-B5B1-38E1-0CBA9E37F5CE}"/>
              </a:ext>
            </a:extLst>
          </p:cNvPr>
          <p:cNvSpPr/>
          <p:nvPr/>
        </p:nvSpPr>
        <p:spPr>
          <a:xfrm>
            <a:off x="4767532" y="2009955"/>
            <a:ext cx="4781910" cy="5693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One cell is being deployed in initial phase.   They plan to deploy 2</a:t>
            </a:r>
            <a:r>
              <a:rPr kumimoji="1" lang="en-US" altLang="ja-JP" baseline="30000" dirty="0">
                <a:solidFill>
                  <a:schemeClr val="tx1"/>
                </a:solidFill>
              </a:rPr>
              <a:t>nd</a:t>
            </a:r>
            <a:r>
              <a:rPr kumimoji="1" lang="en-US" altLang="ja-JP" dirty="0">
                <a:solidFill>
                  <a:schemeClr val="tx1"/>
                </a:solidFill>
              </a:rPr>
              <a:t> cell in near future</a:t>
            </a:r>
            <a:endParaRPr kumimoji="1" lang="ja-JP" altLang="en-US">
              <a:solidFill>
                <a:schemeClr val="tx1"/>
              </a:solidFill>
            </a:endParaRPr>
          </a:p>
        </p:txBody>
      </p:sp>
      <p:sp>
        <p:nvSpPr>
          <p:cNvPr id="13" name="角丸四角形 12">
            <a:extLst>
              <a:ext uri="{FF2B5EF4-FFF2-40B4-BE49-F238E27FC236}">
                <a16:creationId xmlns:a16="http://schemas.microsoft.com/office/drawing/2014/main" id="{CEA0C045-CC07-A15B-BD84-4265370580A0}"/>
              </a:ext>
            </a:extLst>
          </p:cNvPr>
          <p:cNvSpPr/>
          <p:nvPr/>
        </p:nvSpPr>
        <p:spPr>
          <a:xfrm>
            <a:off x="301923" y="2700068"/>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CM collection / export</a:t>
            </a:r>
            <a:endParaRPr kumimoji="1" lang="ja-JP" altLang="en-US"/>
          </a:p>
        </p:txBody>
      </p:sp>
      <p:sp>
        <p:nvSpPr>
          <p:cNvPr id="14" name="角丸四角形 13">
            <a:extLst>
              <a:ext uri="{FF2B5EF4-FFF2-40B4-BE49-F238E27FC236}">
                <a16:creationId xmlns:a16="http://schemas.microsoft.com/office/drawing/2014/main" id="{92E49B74-F6E3-CFF4-423E-B613C268339E}"/>
              </a:ext>
            </a:extLst>
          </p:cNvPr>
          <p:cNvSpPr/>
          <p:nvPr/>
        </p:nvSpPr>
        <p:spPr>
          <a:xfrm>
            <a:off x="4761781" y="2700068"/>
            <a:ext cx="7254815" cy="56934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Currently NEC equipment does not support to collect/export CM data </a:t>
            </a:r>
            <a:endParaRPr kumimoji="1" lang="ja-JP" altLang="en-US">
              <a:solidFill>
                <a:schemeClr val="tx1"/>
              </a:solidFill>
            </a:endParaRPr>
          </a:p>
        </p:txBody>
      </p:sp>
      <p:sp>
        <p:nvSpPr>
          <p:cNvPr id="15" name="角丸四角形 14">
            <a:extLst>
              <a:ext uri="{FF2B5EF4-FFF2-40B4-BE49-F238E27FC236}">
                <a16:creationId xmlns:a16="http://schemas.microsoft.com/office/drawing/2014/main" id="{35D6731C-FE7C-DCD5-2D20-1F35809D786C}"/>
              </a:ext>
            </a:extLst>
          </p:cNvPr>
          <p:cNvSpPr/>
          <p:nvPr/>
        </p:nvSpPr>
        <p:spPr>
          <a:xfrm>
            <a:off x="301922" y="3390181"/>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O-RAN Spec PM activation</a:t>
            </a:r>
            <a:endParaRPr kumimoji="1" lang="ja-JP" altLang="en-US"/>
          </a:p>
        </p:txBody>
      </p:sp>
      <p:sp>
        <p:nvSpPr>
          <p:cNvPr id="16" name="角丸四角形 15">
            <a:extLst>
              <a:ext uri="{FF2B5EF4-FFF2-40B4-BE49-F238E27FC236}">
                <a16:creationId xmlns:a16="http://schemas.microsoft.com/office/drawing/2014/main" id="{A8828F1A-D5F1-EDCB-4D56-0F5646E3C2BC}"/>
              </a:ext>
            </a:extLst>
          </p:cNvPr>
          <p:cNvSpPr/>
          <p:nvPr/>
        </p:nvSpPr>
        <p:spPr>
          <a:xfrm>
            <a:off x="4761781" y="3390181"/>
            <a:ext cx="7254815" cy="875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NEC chose important counters from O-RAN Spec and deploy as NEC Spec counters. Thus it is not possible to activate new counters which describes in O-RAN Spec doc </a:t>
            </a:r>
            <a:endParaRPr kumimoji="1" lang="ja-JP" altLang="en-US">
              <a:solidFill>
                <a:schemeClr val="tx1"/>
              </a:solidFill>
            </a:endParaRPr>
          </a:p>
        </p:txBody>
      </p:sp>
      <p:sp>
        <p:nvSpPr>
          <p:cNvPr id="17" name="角丸四角形 16">
            <a:extLst>
              <a:ext uri="{FF2B5EF4-FFF2-40B4-BE49-F238E27FC236}">
                <a16:creationId xmlns:a16="http://schemas.microsoft.com/office/drawing/2014/main" id="{DB0739C2-5ECD-2389-DD80-E44E46A43650}"/>
              </a:ext>
            </a:extLst>
          </p:cNvPr>
          <p:cNvSpPr/>
          <p:nvPr/>
        </p:nvSpPr>
        <p:spPr>
          <a:xfrm>
            <a:off x="301921" y="4485735"/>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SW upgrade to refer latest O-RAN Spec</a:t>
            </a:r>
            <a:endParaRPr kumimoji="1" lang="ja-JP" altLang="en-US"/>
          </a:p>
        </p:txBody>
      </p:sp>
      <p:sp>
        <p:nvSpPr>
          <p:cNvPr id="21" name="角丸四角形 20">
            <a:extLst>
              <a:ext uri="{FF2B5EF4-FFF2-40B4-BE49-F238E27FC236}">
                <a16:creationId xmlns:a16="http://schemas.microsoft.com/office/drawing/2014/main" id="{4113DCA0-DEB8-1C8A-9191-FD7E2929D958}"/>
              </a:ext>
            </a:extLst>
          </p:cNvPr>
          <p:cNvSpPr/>
          <p:nvPr/>
        </p:nvSpPr>
        <p:spPr>
          <a:xfrm>
            <a:off x="4761778" y="4332615"/>
            <a:ext cx="7254815" cy="875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No upgrade plan</a:t>
            </a:r>
            <a:endParaRPr kumimoji="1" lang="ja-JP" altLang="en-US">
              <a:solidFill>
                <a:schemeClr val="tx1"/>
              </a:solidFill>
            </a:endParaRPr>
          </a:p>
        </p:txBody>
      </p:sp>
      <p:sp>
        <p:nvSpPr>
          <p:cNvPr id="23" name="角丸四角形 22">
            <a:extLst>
              <a:ext uri="{FF2B5EF4-FFF2-40B4-BE49-F238E27FC236}">
                <a16:creationId xmlns:a16="http://schemas.microsoft.com/office/drawing/2014/main" id="{DED933C4-DFB1-72EE-26E4-9300CE3C232E}"/>
              </a:ext>
            </a:extLst>
          </p:cNvPr>
          <p:cNvSpPr/>
          <p:nvPr/>
        </p:nvSpPr>
        <p:spPr>
          <a:xfrm>
            <a:off x="301920" y="5328966"/>
            <a:ext cx="4459857" cy="5693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t>Q: Description clarification in KPI list</a:t>
            </a:r>
            <a:endParaRPr kumimoji="1" lang="ja-JP" altLang="en-US"/>
          </a:p>
        </p:txBody>
      </p:sp>
      <p:sp>
        <p:nvSpPr>
          <p:cNvPr id="25" name="角丸四角形 24">
            <a:extLst>
              <a:ext uri="{FF2B5EF4-FFF2-40B4-BE49-F238E27FC236}">
                <a16:creationId xmlns:a16="http://schemas.microsoft.com/office/drawing/2014/main" id="{DCA2CA63-EA8A-0223-44E4-E5EE16D872E2}"/>
              </a:ext>
            </a:extLst>
          </p:cNvPr>
          <p:cNvSpPr/>
          <p:nvPr/>
        </p:nvSpPr>
        <p:spPr>
          <a:xfrm>
            <a:off x="4761777" y="5460520"/>
            <a:ext cx="7254815" cy="87558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 =&gt; 1-1-7 </a:t>
            </a:r>
            <a:r>
              <a:rPr kumimoji="1" lang="ja-JP" altLang="en-US">
                <a:solidFill>
                  <a:schemeClr val="tx1"/>
                </a:solidFill>
              </a:rPr>
              <a:t>「</a:t>
            </a:r>
            <a:r>
              <a:rPr kumimoji="1" lang="en-US" altLang="ja-JP" dirty="0">
                <a:solidFill>
                  <a:schemeClr val="tx1"/>
                </a:solidFill>
              </a:rPr>
              <a:t>Distribution of </a:t>
            </a:r>
            <a:r>
              <a:rPr kumimoji="1" lang="en-US" altLang="ja-JP" dirty="0">
                <a:solidFill>
                  <a:srgbClr val="FF0000"/>
                </a:solidFill>
              </a:rPr>
              <a:t>DL</a:t>
            </a:r>
            <a:r>
              <a:rPr kumimoji="1" lang="en-US" altLang="ja-JP" dirty="0">
                <a:solidFill>
                  <a:schemeClr val="tx1"/>
                </a:solidFill>
              </a:rPr>
              <a:t> UE throughput in O-CU</a:t>
            </a:r>
            <a:r>
              <a:rPr kumimoji="1" lang="ja-JP" altLang="en-US">
                <a:solidFill>
                  <a:schemeClr val="tx1"/>
                </a:solidFill>
              </a:rPr>
              <a:t>」</a:t>
            </a:r>
            <a:endParaRPr kumimoji="1" lang="en-US" altLang="ja-JP" dirty="0">
              <a:solidFill>
                <a:schemeClr val="tx1"/>
              </a:solidFill>
            </a:endParaRPr>
          </a:p>
          <a:p>
            <a:r>
              <a:rPr kumimoji="1" lang="en-US" altLang="ja-JP" dirty="0">
                <a:solidFill>
                  <a:schemeClr val="tx1"/>
                </a:solidFill>
              </a:rPr>
              <a:t>In the description tells that is about </a:t>
            </a:r>
            <a:r>
              <a:rPr kumimoji="1" lang="en-US" altLang="ja-JP" dirty="0">
                <a:solidFill>
                  <a:srgbClr val="FF0000"/>
                </a:solidFill>
              </a:rPr>
              <a:t>UL</a:t>
            </a:r>
            <a:r>
              <a:rPr kumimoji="1" lang="en-US" altLang="ja-JP" dirty="0">
                <a:solidFill>
                  <a:schemeClr val="tx1"/>
                </a:solidFill>
              </a:rPr>
              <a:t> throughput. It is </a:t>
            </a:r>
            <a:r>
              <a:rPr kumimoji="1" lang="en-US" altLang="ja-JP" dirty="0">
                <a:solidFill>
                  <a:srgbClr val="FF0000"/>
                </a:solidFill>
              </a:rPr>
              <a:t>DL</a:t>
            </a:r>
            <a:r>
              <a:rPr kumimoji="1" lang="en-US" altLang="ja-JP" dirty="0">
                <a:solidFill>
                  <a:schemeClr val="tx1"/>
                </a:solidFill>
              </a:rPr>
              <a:t> throughput (confirmed)</a:t>
            </a:r>
            <a:endParaRPr kumimoji="1" lang="ja-JP" altLang="en-US">
              <a:solidFill>
                <a:schemeClr val="tx1"/>
              </a:solidFill>
            </a:endParaRPr>
          </a:p>
        </p:txBody>
      </p:sp>
    </p:spTree>
    <p:extLst>
      <p:ext uri="{BB962C8B-B14F-4D97-AF65-F5344CB8AC3E}">
        <p14:creationId xmlns:p14="http://schemas.microsoft.com/office/powerpoint/2010/main" val="2223118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Challenge in PM counters (UC1/UC3)</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66454" y="1222064"/>
            <a:ext cx="9630234" cy="3539430"/>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Expected behavior</a:t>
            </a:r>
          </a:p>
          <a:p>
            <a:pPr marL="285750" indent="-285750">
              <a:buFont typeface="Arial" panose="020B0604020202020204" pitchFamily="34" charset="0"/>
              <a:buChar char="•"/>
            </a:pPr>
            <a:r>
              <a:rPr kumimoji="1" lang="en-US" altLang="ja-JP" sz="1600" dirty="0">
                <a:solidFill>
                  <a:srgbClr val="518ADC"/>
                </a:solidFill>
                <a:latin typeface="Calibri" panose="020F0502020204030204" pitchFamily="34" charset="0"/>
              </a:rPr>
              <a:t>3 files are regularly received from EMS (every 5 mins)</a:t>
            </a:r>
          </a:p>
          <a:p>
            <a:pPr marL="742950" lvl="1" indent="-285750">
              <a:buFont typeface="Arial" panose="020B0604020202020204" pitchFamily="34" charset="0"/>
              <a:buChar char="•"/>
            </a:pPr>
            <a:r>
              <a:rPr kumimoji="1" lang="en-US" altLang="ja-JP" sz="1600" dirty="0" err="1">
                <a:solidFill>
                  <a:srgbClr val="518ADC"/>
                </a:solidFill>
                <a:latin typeface="Calibri" panose="020F0502020204030204" pitchFamily="34" charset="0"/>
              </a:rPr>
              <a:t>gNB</a:t>
            </a:r>
            <a:r>
              <a:rPr kumimoji="1" lang="en-US" altLang="ja-JP" sz="1600" dirty="0">
                <a:solidFill>
                  <a:srgbClr val="518ADC"/>
                </a:solidFill>
                <a:latin typeface="Calibri" panose="020F0502020204030204" pitchFamily="34" charset="0"/>
              </a:rPr>
              <a:t>-DU</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CU-CP</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CU-UP</a:t>
            </a:r>
          </a:p>
          <a:p>
            <a:endParaRPr kumimoji="1" lang="en-US" altLang="ja-JP" sz="1600" dirty="0">
              <a:solidFill>
                <a:srgbClr val="518ADC"/>
              </a:solidFill>
              <a:latin typeface="Calibri" panose="020F0502020204030204" pitchFamily="34" charset="0"/>
            </a:endParaRPr>
          </a:p>
          <a:p>
            <a:r>
              <a:rPr kumimoji="1" lang="en-US" altLang="ja-JP" sz="1600" b="1" dirty="0">
                <a:solidFill>
                  <a:srgbClr val="518ADC"/>
                </a:solidFill>
                <a:latin typeface="Calibri" panose="020F0502020204030204" pitchFamily="34" charset="0"/>
              </a:rPr>
              <a:t>Latest file transfer status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Everything is ok</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Only 1 or 2 files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File exists but missing counters (no lines in csv) </a:t>
            </a:r>
          </a:p>
          <a:p>
            <a:pPr marL="742950" lvl="1" indent="-285750">
              <a:buFont typeface="Arial" panose="020B0604020202020204" pitchFamily="34" charset="0"/>
              <a:buChar char="•"/>
            </a:pPr>
            <a:endParaRPr kumimoji="1" lang="en-US" altLang="ja-JP" sz="1600" dirty="0">
              <a:solidFill>
                <a:srgbClr val="518ADC"/>
              </a:solidFill>
              <a:latin typeface="Calibri" panose="020F0502020204030204" pitchFamily="34" charset="0"/>
            </a:endParaRPr>
          </a:p>
          <a:p>
            <a:r>
              <a:rPr kumimoji="1" lang="en-US" altLang="ja-JP" sz="1600" b="1" dirty="0">
                <a:solidFill>
                  <a:srgbClr val="518ADC"/>
                </a:solidFill>
                <a:latin typeface="Calibri" panose="020F0502020204030204" pitchFamily="34" charset="0"/>
              </a:rPr>
              <a:t>Objective</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Impact to pre-process</a:t>
            </a:r>
          </a:p>
          <a:p>
            <a:pPr marL="742950" lvl="1" indent="-285750">
              <a:buFont typeface="Arial" panose="020B0604020202020204" pitchFamily="34" charset="0"/>
              <a:buChar char="•"/>
            </a:pPr>
            <a:r>
              <a:rPr kumimoji="1" lang="en-US" altLang="ja-JP" sz="1600" dirty="0">
                <a:solidFill>
                  <a:srgbClr val="518ADC"/>
                </a:solidFill>
                <a:latin typeface="Calibri" panose="020F0502020204030204" pitchFamily="34" charset="0"/>
              </a:rPr>
              <a:t>Hourly KPI calculation</a:t>
            </a:r>
          </a:p>
        </p:txBody>
      </p:sp>
    </p:spTree>
    <p:extLst>
      <p:ext uri="{BB962C8B-B14F-4D97-AF65-F5344CB8AC3E}">
        <p14:creationId xmlns:p14="http://schemas.microsoft.com/office/powerpoint/2010/main" val="2601002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4C486A-C3A2-EFC5-2AD3-2CD918B1D5BA}"/>
              </a:ext>
            </a:extLst>
          </p:cNvPr>
          <p:cNvSpPr>
            <a:spLocks noGrp="1"/>
          </p:cNvSpPr>
          <p:nvPr>
            <p:ph type="title"/>
          </p:nvPr>
        </p:nvSpPr>
        <p:spPr>
          <a:xfrm>
            <a:off x="1084492" y="178662"/>
            <a:ext cx="10515600" cy="666025"/>
          </a:xfrm>
        </p:spPr>
        <p:txBody>
          <a:bodyPr/>
          <a:lstStyle/>
          <a:p>
            <a:r>
              <a:rPr kumimoji="1" lang="ja-JP" altLang="en-US" sz="2800">
                <a:latin typeface="Meiryo UI" panose="020B0604030504040204" pitchFamily="34" charset="-128"/>
                <a:ea typeface="Meiryo UI" panose="020B0604030504040204" pitchFamily="34" charset="-128"/>
              </a:rPr>
              <a:t>スケジュール</a:t>
            </a:r>
          </a:p>
        </p:txBody>
      </p:sp>
      <p:sp>
        <p:nvSpPr>
          <p:cNvPr id="3" name="山形 2">
            <a:extLst>
              <a:ext uri="{FF2B5EF4-FFF2-40B4-BE49-F238E27FC236}">
                <a16:creationId xmlns:a16="http://schemas.microsoft.com/office/drawing/2014/main" id="{B859C49F-9335-6E20-1577-D5090FFF3BA8}"/>
              </a:ext>
            </a:extLst>
          </p:cNvPr>
          <p:cNvSpPr/>
          <p:nvPr/>
        </p:nvSpPr>
        <p:spPr>
          <a:xfrm>
            <a:off x="107673"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4" name="山形 3">
            <a:extLst>
              <a:ext uri="{FF2B5EF4-FFF2-40B4-BE49-F238E27FC236}">
                <a16:creationId xmlns:a16="http://schemas.microsoft.com/office/drawing/2014/main" id="{EDECF5D5-3CBF-3F78-D802-323B6BC58B3D}"/>
              </a:ext>
            </a:extLst>
          </p:cNvPr>
          <p:cNvSpPr/>
          <p:nvPr/>
        </p:nvSpPr>
        <p:spPr>
          <a:xfrm>
            <a:off x="95651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6" name="山形 5">
            <a:extLst>
              <a:ext uri="{FF2B5EF4-FFF2-40B4-BE49-F238E27FC236}">
                <a16:creationId xmlns:a16="http://schemas.microsoft.com/office/drawing/2014/main" id="{A20EB34F-ABE9-10E1-DD17-F7E9CA9B4327}"/>
              </a:ext>
            </a:extLst>
          </p:cNvPr>
          <p:cNvSpPr/>
          <p:nvPr/>
        </p:nvSpPr>
        <p:spPr>
          <a:xfrm>
            <a:off x="1805347"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7" name="山形 6">
            <a:extLst>
              <a:ext uri="{FF2B5EF4-FFF2-40B4-BE49-F238E27FC236}">
                <a16:creationId xmlns:a16="http://schemas.microsoft.com/office/drawing/2014/main" id="{4C2B7FC5-183F-C257-F7CA-1F7DC702F26D}"/>
              </a:ext>
            </a:extLst>
          </p:cNvPr>
          <p:cNvSpPr/>
          <p:nvPr/>
        </p:nvSpPr>
        <p:spPr>
          <a:xfrm>
            <a:off x="2654184"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8" name="山形 7">
            <a:extLst>
              <a:ext uri="{FF2B5EF4-FFF2-40B4-BE49-F238E27FC236}">
                <a16:creationId xmlns:a16="http://schemas.microsoft.com/office/drawing/2014/main" id="{9EEDC11E-FB24-14D5-16B7-8089BE4A89ED}"/>
              </a:ext>
            </a:extLst>
          </p:cNvPr>
          <p:cNvSpPr/>
          <p:nvPr/>
        </p:nvSpPr>
        <p:spPr>
          <a:xfrm>
            <a:off x="3503021"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3</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9" name="山形 8">
            <a:extLst>
              <a:ext uri="{FF2B5EF4-FFF2-40B4-BE49-F238E27FC236}">
                <a16:creationId xmlns:a16="http://schemas.microsoft.com/office/drawing/2014/main" id="{A390EFE0-606B-CEFE-6E0C-0E7388621076}"/>
              </a:ext>
            </a:extLst>
          </p:cNvPr>
          <p:cNvSpPr/>
          <p:nvPr/>
        </p:nvSpPr>
        <p:spPr>
          <a:xfrm>
            <a:off x="4351858"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4</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0" name="山形 9">
            <a:extLst>
              <a:ext uri="{FF2B5EF4-FFF2-40B4-BE49-F238E27FC236}">
                <a16:creationId xmlns:a16="http://schemas.microsoft.com/office/drawing/2014/main" id="{363336E0-A36C-A517-842A-4A8E02F93CAD}"/>
              </a:ext>
            </a:extLst>
          </p:cNvPr>
          <p:cNvSpPr/>
          <p:nvPr/>
        </p:nvSpPr>
        <p:spPr>
          <a:xfrm>
            <a:off x="5200695"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5</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1" name="山形 10">
            <a:extLst>
              <a:ext uri="{FF2B5EF4-FFF2-40B4-BE49-F238E27FC236}">
                <a16:creationId xmlns:a16="http://schemas.microsoft.com/office/drawing/2014/main" id="{A8C0A528-8DCF-A7E4-6DDB-45C1FA871597}"/>
              </a:ext>
            </a:extLst>
          </p:cNvPr>
          <p:cNvSpPr/>
          <p:nvPr/>
        </p:nvSpPr>
        <p:spPr>
          <a:xfrm>
            <a:off x="6049532"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6</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2" name="山形 11">
            <a:extLst>
              <a:ext uri="{FF2B5EF4-FFF2-40B4-BE49-F238E27FC236}">
                <a16:creationId xmlns:a16="http://schemas.microsoft.com/office/drawing/2014/main" id="{4E18C488-B7AF-1399-8017-118C85ED83BD}"/>
              </a:ext>
            </a:extLst>
          </p:cNvPr>
          <p:cNvSpPr/>
          <p:nvPr/>
        </p:nvSpPr>
        <p:spPr>
          <a:xfrm>
            <a:off x="6898369"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7</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3" name="山形 12">
            <a:extLst>
              <a:ext uri="{FF2B5EF4-FFF2-40B4-BE49-F238E27FC236}">
                <a16:creationId xmlns:a16="http://schemas.microsoft.com/office/drawing/2014/main" id="{6EF30F39-3D98-80BD-F4D1-4F889324DFD3}"/>
              </a:ext>
            </a:extLst>
          </p:cNvPr>
          <p:cNvSpPr/>
          <p:nvPr/>
        </p:nvSpPr>
        <p:spPr>
          <a:xfrm>
            <a:off x="7747206"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8</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4" name="テキスト ボックス 13">
            <a:extLst>
              <a:ext uri="{FF2B5EF4-FFF2-40B4-BE49-F238E27FC236}">
                <a16:creationId xmlns:a16="http://schemas.microsoft.com/office/drawing/2014/main" id="{BA774B12-7D64-773A-0290-CFA1B5A169FA}"/>
              </a:ext>
            </a:extLst>
          </p:cNvPr>
          <p:cNvSpPr txBox="1"/>
          <p:nvPr/>
        </p:nvSpPr>
        <p:spPr>
          <a:xfrm>
            <a:off x="107673" y="988425"/>
            <a:ext cx="966953" cy="369332"/>
          </a:xfrm>
          <a:prstGeom prst="rect">
            <a:avLst/>
          </a:prstGeom>
          <a:noFill/>
        </p:spPr>
        <p:txBody>
          <a:bodyPr wrap="square" rtlCol="0">
            <a:spAutoFit/>
          </a:bodyPr>
          <a:lstStyle/>
          <a:p>
            <a:r>
              <a:rPr kumimoji="1" lang="en-US" altLang="ja-JP">
                <a:latin typeface="Meiryo UI" panose="020B0604030504040204" pitchFamily="34" charset="-128"/>
                <a:ea typeface="Meiryo UI" panose="020B0604030504040204" pitchFamily="34" charset="-128"/>
              </a:rPr>
              <a:t>2022</a:t>
            </a: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BFC8D170-84DF-D1D8-DF68-AAB927BAC87A}"/>
              </a:ext>
            </a:extLst>
          </p:cNvPr>
          <p:cNvSpPr txBox="1"/>
          <p:nvPr/>
        </p:nvSpPr>
        <p:spPr>
          <a:xfrm>
            <a:off x="1805347" y="990921"/>
            <a:ext cx="966953" cy="369332"/>
          </a:xfrm>
          <a:prstGeom prst="rect">
            <a:avLst/>
          </a:prstGeom>
          <a:noFill/>
        </p:spPr>
        <p:txBody>
          <a:bodyPr wrap="square" rtlCol="0">
            <a:spAutoFit/>
          </a:bodyPr>
          <a:lstStyle/>
          <a:p>
            <a:r>
              <a:rPr kumimoji="1" lang="en-US" altLang="ja-JP" dirty="0">
                <a:latin typeface="Meiryo UI" panose="020B0604030504040204" pitchFamily="34" charset="-128"/>
                <a:ea typeface="Meiryo UI" panose="020B0604030504040204" pitchFamily="34" charset="-128"/>
              </a:rPr>
              <a:t>2023</a:t>
            </a:r>
            <a:endParaRPr kumimoji="1" lang="ja-JP" altLang="en-US">
              <a:latin typeface="Meiryo UI" panose="020B0604030504040204" pitchFamily="34" charset="-128"/>
              <a:ea typeface="Meiryo UI" panose="020B0604030504040204" pitchFamily="34" charset="-128"/>
            </a:endParaRPr>
          </a:p>
        </p:txBody>
      </p:sp>
      <p:sp>
        <p:nvSpPr>
          <p:cNvPr id="16" name="右矢印 15">
            <a:extLst>
              <a:ext uri="{FF2B5EF4-FFF2-40B4-BE49-F238E27FC236}">
                <a16:creationId xmlns:a16="http://schemas.microsoft.com/office/drawing/2014/main" id="{EFA1F496-2F5B-6F50-0A02-9515B2278205}"/>
              </a:ext>
            </a:extLst>
          </p:cNvPr>
          <p:cNvSpPr/>
          <p:nvPr/>
        </p:nvSpPr>
        <p:spPr>
          <a:xfrm>
            <a:off x="4441070" y="3662710"/>
            <a:ext cx="848837" cy="3152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2A430876-879A-15E9-34D5-117F48C5326A}"/>
              </a:ext>
            </a:extLst>
          </p:cNvPr>
          <p:cNvSpPr txBox="1"/>
          <p:nvPr/>
        </p:nvSpPr>
        <p:spPr>
          <a:xfrm>
            <a:off x="8669328" y="2916546"/>
            <a:ext cx="137685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成果物</a:t>
            </a:r>
          </a:p>
        </p:txBody>
      </p:sp>
      <p:sp>
        <p:nvSpPr>
          <p:cNvPr id="22" name="三角形 21">
            <a:extLst>
              <a:ext uri="{FF2B5EF4-FFF2-40B4-BE49-F238E27FC236}">
                <a16:creationId xmlns:a16="http://schemas.microsoft.com/office/drawing/2014/main" id="{BA1D044B-C3AF-5023-AB22-DFF35DDD95C1}"/>
              </a:ext>
            </a:extLst>
          </p:cNvPr>
          <p:cNvSpPr/>
          <p:nvPr/>
        </p:nvSpPr>
        <p:spPr>
          <a:xfrm>
            <a:off x="9250025" y="2666283"/>
            <a:ext cx="215463" cy="2092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3" name="左右矢印 22">
            <a:extLst>
              <a:ext uri="{FF2B5EF4-FFF2-40B4-BE49-F238E27FC236}">
                <a16:creationId xmlns:a16="http://schemas.microsoft.com/office/drawing/2014/main" id="{B269B971-F4CE-5B72-F176-A2B5F1122D07}"/>
              </a:ext>
            </a:extLst>
          </p:cNvPr>
          <p:cNvSpPr/>
          <p:nvPr/>
        </p:nvSpPr>
        <p:spPr>
          <a:xfrm>
            <a:off x="1484617" y="1956057"/>
            <a:ext cx="10275252" cy="265809"/>
          </a:xfrm>
          <a:prstGeom prst="leftRightArrow">
            <a:avLst/>
          </a:prstGeom>
          <a:noFill/>
          <a:ln>
            <a:solidFill>
              <a:srgbClr val="518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eiryo UI" panose="020B0604030504040204" pitchFamily="34" charset="-128"/>
                <a:ea typeface="Meiryo UI" panose="020B0604030504040204" pitchFamily="34" charset="-128"/>
              </a:rPr>
              <a:t>PoC</a:t>
            </a:r>
            <a:r>
              <a:rPr kumimoji="1" lang="ja-JP" altLang="en-US">
                <a:solidFill>
                  <a:schemeClr val="tx1"/>
                </a:solidFill>
                <a:latin typeface="Meiryo UI" panose="020B0604030504040204" pitchFamily="34" charset="-128"/>
                <a:ea typeface="Meiryo UI" panose="020B0604030504040204" pitchFamily="34" charset="-128"/>
              </a:rPr>
              <a:t>ライセンス</a:t>
            </a:r>
            <a:r>
              <a:rPr kumimoji="1" lang="en-US" altLang="ja-JP">
                <a:solidFill>
                  <a:schemeClr val="tx1"/>
                </a:solidFill>
                <a:latin typeface="Meiryo UI" panose="020B0604030504040204" pitchFamily="34" charset="-128"/>
                <a:ea typeface="Meiryo UI" panose="020B0604030504040204" pitchFamily="34" charset="-128"/>
              </a:rPr>
              <a:t> / 1</a:t>
            </a:r>
            <a:r>
              <a:rPr kumimoji="1" lang="ja-JP" altLang="en-US">
                <a:solidFill>
                  <a:schemeClr val="tx1"/>
                </a:solidFill>
                <a:latin typeface="Meiryo UI" panose="020B0604030504040204" pitchFamily="34" charset="-128"/>
                <a:ea typeface="Meiryo UI" panose="020B0604030504040204" pitchFamily="34" charset="-128"/>
              </a:rPr>
              <a:t>年</a:t>
            </a:r>
          </a:p>
        </p:txBody>
      </p:sp>
      <p:sp>
        <p:nvSpPr>
          <p:cNvPr id="24" name="テキスト ボックス 23">
            <a:extLst>
              <a:ext uri="{FF2B5EF4-FFF2-40B4-BE49-F238E27FC236}">
                <a16:creationId xmlns:a16="http://schemas.microsoft.com/office/drawing/2014/main" id="{849723B8-948E-938C-15F7-F15B7F57D4E3}"/>
              </a:ext>
            </a:extLst>
          </p:cNvPr>
          <p:cNvSpPr txBox="1"/>
          <p:nvPr/>
        </p:nvSpPr>
        <p:spPr>
          <a:xfrm>
            <a:off x="4268528" y="3956828"/>
            <a:ext cx="1104708"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設計</a:t>
            </a:r>
            <a:endParaRPr kumimoji="1" lang="en-US" altLang="ja-JP" sz="1600" dirty="0">
              <a:latin typeface="Meiryo UI" panose="020B0604030504040204" pitchFamily="34" charset="-128"/>
              <a:ea typeface="Meiryo UI" panose="020B0604030504040204" pitchFamily="34" charset="-128"/>
            </a:endParaRPr>
          </a:p>
        </p:txBody>
      </p:sp>
      <p:sp>
        <p:nvSpPr>
          <p:cNvPr id="25" name="角丸四角形 24">
            <a:extLst>
              <a:ext uri="{FF2B5EF4-FFF2-40B4-BE49-F238E27FC236}">
                <a16:creationId xmlns:a16="http://schemas.microsoft.com/office/drawing/2014/main" id="{D24B32CA-8030-A0C4-1537-6DC83489DD32}"/>
              </a:ext>
            </a:extLst>
          </p:cNvPr>
          <p:cNvSpPr/>
          <p:nvPr/>
        </p:nvSpPr>
        <p:spPr>
          <a:xfrm>
            <a:off x="9913904" y="4004509"/>
            <a:ext cx="2159636" cy="2135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u="sng">
                <a:latin typeface="Meiryo UI" panose="020B0604030504040204" pitchFamily="34" charset="-128"/>
                <a:ea typeface="Meiryo UI" panose="020B0604030504040204" pitchFamily="34" charset="-128"/>
              </a:rPr>
              <a:t>成果物</a:t>
            </a:r>
            <a:r>
              <a:rPr kumimoji="1" lang="en-US" altLang="ja-JP" sz="1400" b="1" u="sng">
                <a:latin typeface="Meiryo UI" panose="020B0604030504040204" pitchFamily="34" charset="-128"/>
                <a:ea typeface="Meiryo UI" panose="020B0604030504040204" pitchFamily="34" charset="-128"/>
              </a:rPr>
              <a:t>(</a:t>
            </a:r>
            <a:r>
              <a:rPr kumimoji="1" lang="ja-JP" altLang="en-US" sz="1400" b="1" u="sng">
                <a:latin typeface="Meiryo UI" panose="020B0604030504040204" pitchFamily="34" charset="-128"/>
                <a:ea typeface="Meiryo UI" panose="020B0604030504040204" pitchFamily="34" charset="-128"/>
              </a:rPr>
              <a:t>案</a:t>
            </a:r>
            <a:r>
              <a:rPr kumimoji="1" lang="en-US" altLang="ja-JP" sz="1400" b="1" u="sng">
                <a:latin typeface="Meiryo UI" panose="020B0604030504040204" pitchFamily="34" charset="-128"/>
                <a:ea typeface="Meiryo UI" panose="020B0604030504040204" pitchFamily="34" charset="-128"/>
              </a:rPr>
              <a:t>)</a:t>
            </a:r>
            <a:r>
              <a:rPr kumimoji="1" lang="ja-JP" altLang="en-US" sz="1400" b="1" u="sng">
                <a:latin typeface="Meiryo UI" panose="020B0604030504040204" pitchFamily="34" charset="-128"/>
                <a:ea typeface="Meiryo UI" panose="020B0604030504040204" pitchFamily="34" charset="-128"/>
              </a:rPr>
              <a:t>：</a:t>
            </a:r>
            <a:endParaRPr kumimoji="1" lang="en-US" altLang="ja-JP" sz="1400" b="1" u="sng">
              <a:latin typeface="Meiryo UI" panose="020B0604030504040204" pitchFamily="34" charset="-128"/>
              <a:ea typeface="Meiryo UI" panose="020B0604030504040204" pitchFamily="34" charset="-128"/>
            </a:endParaRPr>
          </a:p>
          <a:p>
            <a:r>
              <a:rPr kumimoji="1" lang="en-US" altLang="ja-JP" sz="1400">
                <a:latin typeface="Meiryo UI" panose="020B0604030504040204" pitchFamily="34" charset="-128"/>
                <a:ea typeface="Meiryo UI" panose="020B0604030504040204" pitchFamily="34" charset="-128"/>
              </a:rPr>
              <a:t>MNO</a:t>
            </a:r>
            <a:r>
              <a:rPr kumimoji="1" lang="ja-JP" altLang="en-US" sz="1400">
                <a:latin typeface="Meiryo UI" panose="020B0604030504040204" pitchFamily="34" charset="-128"/>
                <a:ea typeface="Meiryo UI" panose="020B0604030504040204" pitchFamily="34" charset="-128"/>
              </a:rPr>
              <a:t>向けマネージドサービス、その自動化運用を実現するに当たってのモデル提案</a:t>
            </a:r>
            <a:endParaRPr kumimoji="1" lang="en-US" altLang="ja-JP" sz="1400">
              <a:latin typeface="Meiryo UI" panose="020B0604030504040204" pitchFamily="34" charset="-128"/>
              <a:ea typeface="Meiryo UI" panose="020B0604030504040204" pitchFamily="34" charset="-128"/>
            </a:endParaRPr>
          </a:p>
          <a:p>
            <a:r>
              <a:rPr kumimoji="1" lang="en-US" altLang="ja-JP" sz="1400">
                <a:latin typeface="Meiryo UI" panose="020B0604030504040204" pitchFamily="34" charset="-128"/>
                <a:ea typeface="Meiryo UI" panose="020B0604030504040204" pitchFamily="34" charset="-128"/>
              </a:rPr>
              <a:t>(1) KPI, (2) </a:t>
            </a:r>
            <a:r>
              <a:rPr kumimoji="1" lang="ja-JP" altLang="en-US" sz="1400">
                <a:latin typeface="Meiryo UI" panose="020B0604030504040204" pitchFamily="34" charset="-128"/>
                <a:ea typeface="Meiryo UI" panose="020B0604030504040204" pitchFamily="34" charset="-128"/>
              </a:rPr>
              <a:t>特徴量、</a:t>
            </a:r>
            <a:r>
              <a:rPr kumimoji="1" lang="en-US" altLang="ja-JP" sz="1400">
                <a:latin typeface="Meiryo UI" panose="020B0604030504040204" pitchFamily="34" charset="-128"/>
                <a:ea typeface="Meiryo UI" panose="020B0604030504040204" pitchFamily="34" charset="-128"/>
              </a:rPr>
              <a:t>(3) </a:t>
            </a:r>
            <a:r>
              <a:rPr kumimoji="1" lang="ja-JP" altLang="en-US" sz="1400">
                <a:latin typeface="Meiryo UI" panose="020B0604030504040204" pitchFamily="34" charset="-128"/>
                <a:ea typeface="Meiryo UI" panose="020B0604030504040204" pitchFamily="34" charset="-128"/>
              </a:rPr>
              <a:t>機械学習モデル</a:t>
            </a:r>
            <a:endParaRPr kumimoji="1" lang="en-US" altLang="ja-JP" sz="1400">
              <a:latin typeface="Meiryo UI" panose="020B0604030504040204" pitchFamily="34" charset="-128"/>
              <a:ea typeface="Meiryo UI" panose="020B0604030504040204" pitchFamily="34" charset="-128"/>
            </a:endParaRPr>
          </a:p>
        </p:txBody>
      </p:sp>
      <p:sp>
        <p:nvSpPr>
          <p:cNvPr id="26" name="右矢印 25">
            <a:extLst>
              <a:ext uri="{FF2B5EF4-FFF2-40B4-BE49-F238E27FC236}">
                <a16:creationId xmlns:a16="http://schemas.microsoft.com/office/drawing/2014/main" id="{D9328F2A-4455-8C3C-27E6-9599F26A3647}"/>
              </a:ext>
            </a:extLst>
          </p:cNvPr>
          <p:cNvSpPr/>
          <p:nvPr/>
        </p:nvSpPr>
        <p:spPr>
          <a:xfrm>
            <a:off x="1484617" y="3662711"/>
            <a:ext cx="2867241" cy="23767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B7F46F5E-2D38-FBEA-DFFB-0231F5FC1FFF}"/>
              </a:ext>
            </a:extLst>
          </p:cNvPr>
          <p:cNvSpPr txBox="1"/>
          <p:nvPr/>
        </p:nvSpPr>
        <p:spPr>
          <a:xfrm>
            <a:off x="1377839" y="3904454"/>
            <a:ext cx="3037984" cy="1600438"/>
          </a:xfrm>
          <a:prstGeom prst="rect">
            <a:avLst/>
          </a:prstGeom>
          <a:noFill/>
        </p:spPr>
        <p:txBody>
          <a:bodyPr wrap="square" rtlCol="0">
            <a:spAutoFit/>
          </a:bodyPr>
          <a:lstStyle/>
          <a:p>
            <a:r>
              <a:rPr kumimoji="1" lang="ja-JP" altLang="en-US" sz="1400" b="1" u="sng">
                <a:latin typeface="Meiryo UI" panose="020B0604030504040204" pitchFamily="34" charset="-128"/>
                <a:ea typeface="Meiryo UI" panose="020B0604030504040204" pitchFamily="34" charset="-128"/>
              </a:rPr>
              <a:t>事前検討</a:t>
            </a:r>
            <a:endParaRPr kumimoji="1" lang="en-US" altLang="ja-JP" sz="1400" b="1" u="sng"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400" dirty="0">
                <a:latin typeface="Meiryo UI" panose="020B0604030504040204" pitchFamily="34" charset="-128"/>
                <a:ea typeface="Meiryo UI" panose="020B0604030504040204" pitchFamily="34" charset="-128"/>
              </a:rPr>
              <a:t>Scope</a:t>
            </a:r>
            <a:r>
              <a:rPr kumimoji="1" lang="ja-JP" altLang="en-US" sz="1400">
                <a:latin typeface="Meiryo UI" panose="020B0604030504040204" pitchFamily="34" charset="-128"/>
                <a:ea typeface="Meiryo UI" panose="020B0604030504040204" pitchFamily="34" charset="-128"/>
              </a:rPr>
              <a:t>確定</a:t>
            </a:r>
            <a:endParaRPr kumimoji="1" lang="en-US" altLang="ja-JP" sz="1400"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ja-JP" altLang="en-US" sz="1400">
                <a:latin typeface="Meiryo UI" panose="020B0604030504040204" pitchFamily="34" charset="-128"/>
                <a:ea typeface="Meiryo UI" panose="020B0604030504040204" pitchFamily="34" charset="-128"/>
              </a:rPr>
              <a:t>取得可能データ確認</a:t>
            </a:r>
            <a:r>
              <a:rPr kumimoji="1" lang="en-US" altLang="ja-JP" sz="1400" dirty="0">
                <a:latin typeface="Meiryo UI" panose="020B0604030504040204" pitchFamily="34" charset="-128"/>
                <a:ea typeface="Meiryo UI" panose="020B0604030504040204" pitchFamily="34" charset="-128"/>
              </a:rPr>
              <a:t> / </a:t>
            </a:r>
            <a:r>
              <a:rPr kumimoji="1" lang="ja-JP" altLang="en-US" sz="1400">
                <a:latin typeface="Meiryo UI" panose="020B0604030504040204" pitchFamily="34" charset="-128"/>
                <a:ea typeface="Meiryo UI" panose="020B0604030504040204" pitchFamily="34" charset="-128"/>
              </a:rPr>
              <a:t>フォーマット</a:t>
            </a:r>
            <a:r>
              <a:rPr kumimoji="1" lang="en-US" altLang="ja-JP" sz="1400" dirty="0">
                <a:latin typeface="Meiryo UI" panose="020B0604030504040204" pitchFamily="34" charset="-128"/>
                <a:ea typeface="Meiryo UI" panose="020B0604030504040204" pitchFamily="34" charset="-128"/>
              </a:rPr>
              <a:t> / </a:t>
            </a:r>
            <a:r>
              <a:rPr kumimoji="1" lang="ja-JP" altLang="en-US" sz="1400">
                <a:latin typeface="Meiryo UI" panose="020B0604030504040204" pitchFamily="34" charset="-128"/>
                <a:ea typeface="Meiryo UI" panose="020B0604030504040204" pitchFamily="34" charset="-128"/>
              </a:rPr>
              <a:t>取得方法等の合意</a:t>
            </a:r>
            <a:endParaRPr kumimoji="1" lang="en-US" altLang="ja-JP" sz="1400"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400" dirty="0">
                <a:solidFill>
                  <a:srgbClr val="FF0000"/>
                </a:solidFill>
                <a:latin typeface="Meiryo UI" panose="020B0604030504040204" pitchFamily="34" charset="-128"/>
                <a:ea typeface="Meiryo UI" panose="020B0604030504040204" pitchFamily="34" charset="-128"/>
              </a:rPr>
              <a:t>NEC</a:t>
            </a:r>
            <a:r>
              <a:rPr kumimoji="1" lang="ja-JP" altLang="en-US" sz="1400">
                <a:solidFill>
                  <a:srgbClr val="FF0000"/>
                </a:solidFill>
                <a:latin typeface="Meiryo UI" panose="020B0604030504040204" pitchFamily="34" charset="-128"/>
                <a:ea typeface="Meiryo UI" panose="020B0604030504040204" pitchFamily="34" charset="-128"/>
              </a:rPr>
              <a:t>ネットワークとの繋ぎこみ</a:t>
            </a:r>
            <a:r>
              <a:rPr kumimoji="1" lang="en-US" altLang="ja-JP" sz="1400" dirty="0">
                <a:solidFill>
                  <a:srgbClr val="FF0000"/>
                </a:solidFill>
                <a:latin typeface="Meiryo UI" panose="020B0604030504040204" pitchFamily="34" charset="-128"/>
                <a:ea typeface="Meiryo UI" panose="020B0604030504040204" pitchFamily="34" charset="-128"/>
              </a:rPr>
              <a:t>(OSS</a:t>
            </a:r>
            <a:r>
              <a:rPr kumimoji="1" lang="ja-JP" altLang="en-US" sz="1400">
                <a:solidFill>
                  <a:srgbClr val="FF0000"/>
                </a:solidFill>
                <a:latin typeface="Meiryo UI" panose="020B0604030504040204" pitchFamily="34" charset="-128"/>
                <a:ea typeface="Meiryo UI" panose="020B0604030504040204" pitchFamily="34" charset="-128"/>
              </a:rPr>
              <a:t>からのデータ</a:t>
            </a:r>
            <a:r>
              <a:rPr kumimoji="1" lang="en-US" altLang="ja-JP" sz="1400" dirty="0">
                <a:solidFill>
                  <a:srgbClr val="FF0000"/>
                </a:solidFill>
                <a:latin typeface="Meiryo UI" panose="020B0604030504040204" pitchFamily="34" charset="-128"/>
                <a:ea typeface="Meiryo UI" panose="020B0604030504040204" pitchFamily="34" charset="-128"/>
              </a:rPr>
              <a:t>)</a:t>
            </a:r>
            <a:r>
              <a:rPr kumimoji="1" lang="ja-JP" altLang="en-US" sz="1400">
                <a:solidFill>
                  <a:srgbClr val="FF0000"/>
                </a:solidFill>
                <a:latin typeface="Meiryo UI" panose="020B0604030504040204" pitchFamily="34" charset="-128"/>
                <a:ea typeface="Meiryo UI" panose="020B0604030504040204" pitchFamily="34" charset="-128"/>
              </a:rPr>
              <a:t>、データの受け渡し方法の確認</a:t>
            </a:r>
            <a:endParaRPr kumimoji="1" lang="en-US" altLang="ja-JP" sz="1400" dirty="0">
              <a:solidFill>
                <a:srgbClr val="FF0000"/>
              </a:solidFill>
              <a:latin typeface="Meiryo UI" panose="020B0604030504040204" pitchFamily="34" charset="-128"/>
              <a:ea typeface="Meiryo UI" panose="020B0604030504040204" pitchFamily="34" charset="-128"/>
            </a:endParaRPr>
          </a:p>
        </p:txBody>
      </p:sp>
      <p:sp>
        <p:nvSpPr>
          <p:cNvPr id="28" name="右矢印 27">
            <a:extLst>
              <a:ext uri="{FF2B5EF4-FFF2-40B4-BE49-F238E27FC236}">
                <a16:creationId xmlns:a16="http://schemas.microsoft.com/office/drawing/2014/main" id="{2E43C1EF-ACCF-D04A-B720-44B5BC7212E1}"/>
              </a:ext>
            </a:extLst>
          </p:cNvPr>
          <p:cNvSpPr/>
          <p:nvPr/>
        </p:nvSpPr>
        <p:spPr>
          <a:xfrm>
            <a:off x="6994167" y="3682954"/>
            <a:ext cx="392789" cy="265809"/>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6D636CBB-FC7A-0262-2C74-5EBFFAF7075A}"/>
              </a:ext>
            </a:extLst>
          </p:cNvPr>
          <p:cNvSpPr txBox="1"/>
          <p:nvPr/>
        </p:nvSpPr>
        <p:spPr>
          <a:xfrm>
            <a:off x="6622845" y="3884023"/>
            <a:ext cx="161859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ハンズオン</a:t>
            </a:r>
          </a:p>
        </p:txBody>
      </p:sp>
      <p:sp>
        <p:nvSpPr>
          <p:cNvPr id="30" name="山形 29">
            <a:extLst>
              <a:ext uri="{FF2B5EF4-FFF2-40B4-BE49-F238E27FC236}">
                <a16:creationId xmlns:a16="http://schemas.microsoft.com/office/drawing/2014/main" id="{B9251F93-A87D-F1D5-A288-072BAACF64B1}"/>
              </a:ext>
            </a:extLst>
          </p:cNvPr>
          <p:cNvSpPr/>
          <p:nvPr/>
        </p:nvSpPr>
        <p:spPr>
          <a:xfrm>
            <a:off x="8596043"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9</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1" name="山形 30">
            <a:extLst>
              <a:ext uri="{FF2B5EF4-FFF2-40B4-BE49-F238E27FC236}">
                <a16:creationId xmlns:a16="http://schemas.microsoft.com/office/drawing/2014/main" id="{D1E2312B-7B3B-879A-BAC3-2903DA74AABA}"/>
              </a:ext>
            </a:extLst>
          </p:cNvPr>
          <p:cNvSpPr/>
          <p:nvPr/>
        </p:nvSpPr>
        <p:spPr>
          <a:xfrm>
            <a:off x="944488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10</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2" name="山形 31">
            <a:extLst>
              <a:ext uri="{FF2B5EF4-FFF2-40B4-BE49-F238E27FC236}">
                <a16:creationId xmlns:a16="http://schemas.microsoft.com/office/drawing/2014/main" id="{72A81078-98AA-D1D8-103E-962FEB47893D}"/>
              </a:ext>
            </a:extLst>
          </p:cNvPr>
          <p:cNvSpPr/>
          <p:nvPr/>
        </p:nvSpPr>
        <p:spPr>
          <a:xfrm>
            <a:off x="10293717"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3" name="山形 32">
            <a:extLst>
              <a:ext uri="{FF2B5EF4-FFF2-40B4-BE49-F238E27FC236}">
                <a16:creationId xmlns:a16="http://schemas.microsoft.com/office/drawing/2014/main" id="{6820C5E2-2900-10E5-D66A-26200EB16A27}"/>
              </a:ext>
            </a:extLst>
          </p:cNvPr>
          <p:cNvSpPr/>
          <p:nvPr/>
        </p:nvSpPr>
        <p:spPr>
          <a:xfrm>
            <a:off x="1114255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4" name="三角形 33">
            <a:extLst>
              <a:ext uri="{FF2B5EF4-FFF2-40B4-BE49-F238E27FC236}">
                <a16:creationId xmlns:a16="http://schemas.microsoft.com/office/drawing/2014/main" id="{8C8CD844-296E-AB37-075D-74F5EB6DBA6F}"/>
              </a:ext>
            </a:extLst>
          </p:cNvPr>
          <p:cNvSpPr/>
          <p:nvPr/>
        </p:nvSpPr>
        <p:spPr>
          <a:xfrm>
            <a:off x="4309135" y="2634877"/>
            <a:ext cx="215463" cy="2092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2944173E-A685-FC65-4F39-676D580A7E31}"/>
              </a:ext>
            </a:extLst>
          </p:cNvPr>
          <p:cNvSpPr txBox="1"/>
          <p:nvPr/>
        </p:nvSpPr>
        <p:spPr>
          <a:xfrm>
            <a:off x="3446970" y="2865002"/>
            <a:ext cx="195634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業務委託契約</a:t>
            </a:r>
          </a:p>
        </p:txBody>
      </p:sp>
      <p:cxnSp>
        <p:nvCxnSpPr>
          <p:cNvPr id="36" name="直線コネクタ 35">
            <a:extLst>
              <a:ext uri="{FF2B5EF4-FFF2-40B4-BE49-F238E27FC236}">
                <a16:creationId xmlns:a16="http://schemas.microsoft.com/office/drawing/2014/main" id="{6DA7C1E3-16C2-B210-D419-B48FE4B155A2}"/>
              </a:ext>
            </a:extLst>
          </p:cNvPr>
          <p:cNvCxnSpPr/>
          <p:nvPr/>
        </p:nvCxnSpPr>
        <p:spPr>
          <a:xfrm>
            <a:off x="148384" y="3429000"/>
            <a:ext cx="1198071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51971BF-68C1-50E1-8EBF-5C22A9350C21}"/>
              </a:ext>
            </a:extLst>
          </p:cNvPr>
          <p:cNvSpPr txBox="1"/>
          <p:nvPr/>
        </p:nvSpPr>
        <p:spPr>
          <a:xfrm>
            <a:off x="9960370" y="2288782"/>
            <a:ext cx="1960413" cy="523220"/>
          </a:xfrm>
          <a:prstGeom prst="rect">
            <a:avLst/>
          </a:prstGeom>
          <a:noFill/>
        </p:spPr>
        <p:txBody>
          <a:bodyPr wrap="square" rtlCol="0">
            <a:spAutoFit/>
          </a:bodyPr>
          <a:lstStyle/>
          <a:p>
            <a:r>
              <a:rPr kumimoji="1" lang="en-US" altLang="ja-JP" sz="1400" dirty="0">
                <a:latin typeface="Meiryo UI" panose="020B0604030504040204" pitchFamily="34" charset="-128"/>
                <a:ea typeface="Meiryo UI" panose="020B0604030504040204" pitchFamily="34" charset="-128"/>
              </a:rPr>
              <a:t>23</a:t>
            </a:r>
            <a:r>
              <a:rPr kumimoji="1" lang="ja-JP" altLang="en-US" sz="1400">
                <a:latin typeface="Meiryo UI" panose="020B0604030504040204" pitchFamily="34" charset="-128"/>
                <a:ea typeface="Meiryo UI" panose="020B0604030504040204" pitchFamily="34" charset="-128"/>
              </a:rPr>
              <a:t>年</a:t>
            </a:r>
            <a:r>
              <a:rPr kumimoji="1" lang="en-US" altLang="ja-JP" sz="1400" dirty="0">
                <a:latin typeface="Meiryo UI" panose="020B0604030504040204" pitchFamily="34" charset="-128"/>
                <a:ea typeface="Meiryo UI" panose="020B0604030504040204" pitchFamily="34" charset="-128"/>
              </a:rPr>
              <a:t>1</a:t>
            </a:r>
            <a:r>
              <a:rPr kumimoji="1" lang="ja-JP" altLang="en-US" sz="1400">
                <a:latin typeface="Meiryo UI" panose="020B0604030504040204" pitchFamily="34" charset="-128"/>
                <a:ea typeface="Meiryo UI" panose="020B0604030504040204" pitchFamily="34" charset="-128"/>
              </a:rPr>
              <a:t>月以降も展示目的等で継続ご使用検討</a:t>
            </a:r>
            <a:endParaRPr kumimoji="1" lang="en-US" altLang="ja-JP" sz="1400" dirty="0">
              <a:latin typeface="Meiryo UI" panose="020B0604030504040204" pitchFamily="34" charset="-128"/>
              <a:ea typeface="Meiryo UI" panose="020B0604030504040204" pitchFamily="34" charset="-128"/>
            </a:endParaRPr>
          </a:p>
        </p:txBody>
      </p:sp>
      <p:sp>
        <p:nvSpPr>
          <p:cNvPr id="40" name="右矢印 39">
            <a:extLst>
              <a:ext uri="{FF2B5EF4-FFF2-40B4-BE49-F238E27FC236}">
                <a16:creationId xmlns:a16="http://schemas.microsoft.com/office/drawing/2014/main" id="{DBAF4D67-869C-137D-E555-92CBB7CC3C9C}"/>
              </a:ext>
            </a:extLst>
          </p:cNvPr>
          <p:cNvSpPr/>
          <p:nvPr/>
        </p:nvSpPr>
        <p:spPr>
          <a:xfrm>
            <a:off x="5263770" y="3659781"/>
            <a:ext cx="848837" cy="3152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D4F9BC3A-FF65-7FDD-5D99-3B69BA8C8AF5}"/>
              </a:ext>
            </a:extLst>
          </p:cNvPr>
          <p:cNvSpPr txBox="1"/>
          <p:nvPr/>
        </p:nvSpPr>
        <p:spPr>
          <a:xfrm>
            <a:off x="5090628" y="3949963"/>
            <a:ext cx="1104708"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開発</a:t>
            </a:r>
            <a:endParaRPr kumimoji="1" lang="en-US" altLang="ja-JP" sz="1600" dirty="0">
              <a:latin typeface="Meiryo UI" panose="020B0604030504040204" pitchFamily="34" charset="-128"/>
              <a:ea typeface="Meiryo UI" panose="020B0604030504040204" pitchFamily="34" charset="-128"/>
            </a:endParaRPr>
          </a:p>
        </p:txBody>
      </p:sp>
      <p:sp>
        <p:nvSpPr>
          <p:cNvPr id="42" name="右矢印 41">
            <a:extLst>
              <a:ext uri="{FF2B5EF4-FFF2-40B4-BE49-F238E27FC236}">
                <a16:creationId xmlns:a16="http://schemas.microsoft.com/office/drawing/2014/main" id="{0DA1E6B2-D321-2476-8358-E634C19D9DBA}"/>
              </a:ext>
            </a:extLst>
          </p:cNvPr>
          <p:cNvSpPr/>
          <p:nvPr/>
        </p:nvSpPr>
        <p:spPr>
          <a:xfrm>
            <a:off x="6120083" y="3659781"/>
            <a:ext cx="848837" cy="3152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3" name="テキスト ボックス 42">
            <a:extLst>
              <a:ext uri="{FF2B5EF4-FFF2-40B4-BE49-F238E27FC236}">
                <a16:creationId xmlns:a16="http://schemas.microsoft.com/office/drawing/2014/main" id="{91E40381-D0FC-119B-9518-857D9790EB54}"/>
              </a:ext>
            </a:extLst>
          </p:cNvPr>
          <p:cNvSpPr txBox="1"/>
          <p:nvPr/>
        </p:nvSpPr>
        <p:spPr>
          <a:xfrm>
            <a:off x="5888766" y="3956828"/>
            <a:ext cx="1259580" cy="1169551"/>
          </a:xfrm>
          <a:prstGeom prst="rect">
            <a:avLst/>
          </a:prstGeom>
          <a:noFill/>
        </p:spPr>
        <p:txBody>
          <a:bodyPr wrap="square" rtlCol="0">
            <a:spAutoFit/>
          </a:bodyPr>
          <a:lstStyle/>
          <a:p>
            <a:pPr algn="ctr"/>
            <a:r>
              <a:rPr kumimoji="1" lang="en-US" altLang="ja-JP" sz="1400" dirty="0" err="1">
                <a:latin typeface="Meiryo UI" panose="020B0604030504040204" pitchFamily="34" charset="-128"/>
                <a:ea typeface="Meiryo UI" panose="020B0604030504040204" pitchFamily="34" charset="-128"/>
              </a:rPr>
              <a:t>TuplOS</a:t>
            </a:r>
            <a:endParaRPr kumimoji="1" lang="en-US" altLang="ja-JP" sz="1400" dirty="0">
              <a:latin typeface="Meiryo UI" panose="020B0604030504040204" pitchFamily="34" charset="-128"/>
              <a:ea typeface="Meiryo UI" panose="020B0604030504040204" pitchFamily="34" charset="-128"/>
            </a:endParaRPr>
          </a:p>
          <a:p>
            <a:pPr algn="ctr"/>
            <a:r>
              <a:rPr kumimoji="1" lang="ja-JP" altLang="en-US" sz="1400">
                <a:latin typeface="Meiryo UI" panose="020B0604030504040204" pitchFamily="34" charset="-128"/>
                <a:ea typeface="Meiryo UI" panose="020B0604030504040204" pitchFamily="34" charset="-128"/>
              </a:rPr>
              <a:t>展開</a:t>
            </a:r>
            <a:r>
              <a:rPr kumimoji="1" lang="en-US" altLang="ja-JP" sz="1400" dirty="0">
                <a:latin typeface="Meiryo UI" panose="020B0604030504040204" pitchFamily="34" charset="-128"/>
                <a:ea typeface="Meiryo UI" panose="020B0604030504040204" pitchFamily="34" charset="-128"/>
              </a:rPr>
              <a:t>/</a:t>
            </a:r>
            <a:r>
              <a:rPr kumimoji="1" lang="en-US" altLang="ja-JP" sz="1400" dirty="0">
                <a:solidFill>
                  <a:srgbClr val="FF0000"/>
                </a:solidFill>
                <a:latin typeface="Meiryo UI" panose="020B0604030504040204" pitchFamily="34" charset="-128"/>
                <a:ea typeface="Meiryo UI" panose="020B0604030504040204" pitchFamily="34" charset="-128"/>
              </a:rPr>
              <a:t>OSS</a:t>
            </a:r>
            <a:r>
              <a:rPr kumimoji="1" lang="ja-JP" altLang="en-US" sz="1400">
                <a:solidFill>
                  <a:srgbClr val="FF0000"/>
                </a:solidFill>
                <a:latin typeface="Meiryo UI" panose="020B0604030504040204" pitchFamily="34" charset="-128"/>
                <a:ea typeface="Meiryo UI" panose="020B0604030504040204" pitchFamily="34" charset="-128"/>
              </a:rPr>
              <a:t>繋ぎこみ</a:t>
            </a:r>
            <a:endParaRPr kumimoji="1" lang="en-US" altLang="ja-JP" sz="1400" dirty="0">
              <a:solidFill>
                <a:srgbClr val="FF0000"/>
              </a:solidFill>
              <a:latin typeface="Meiryo UI" panose="020B0604030504040204" pitchFamily="34" charset="-128"/>
              <a:ea typeface="Meiryo UI" panose="020B0604030504040204" pitchFamily="34" charset="-128"/>
            </a:endParaRPr>
          </a:p>
          <a:p>
            <a:pPr algn="ctr"/>
            <a:r>
              <a:rPr kumimoji="1" lang="ja-JP" altLang="en-US" sz="1400">
                <a:latin typeface="Meiryo UI" panose="020B0604030504040204" pitchFamily="34" charset="-128"/>
                <a:ea typeface="Meiryo UI" panose="020B0604030504040204" pitchFamily="34" charset="-128"/>
              </a:rPr>
              <a:t>（トゥプルデータセンター）</a:t>
            </a:r>
            <a:endParaRPr kumimoji="1" lang="en-US" altLang="ja-JP" sz="1400" dirty="0">
              <a:latin typeface="Meiryo UI" panose="020B0604030504040204" pitchFamily="34" charset="-128"/>
              <a:ea typeface="Meiryo UI" panose="020B0604030504040204" pitchFamily="34" charset="-128"/>
            </a:endParaRPr>
          </a:p>
        </p:txBody>
      </p:sp>
      <p:sp>
        <p:nvSpPr>
          <p:cNvPr id="44" name="右矢印 43">
            <a:extLst>
              <a:ext uri="{FF2B5EF4-FFF2-40B4-BE49-F238E27FC236}">
                <a16:creationId xmlns:a16="http://schemas.microsoft.com/office/drawing/2014/main" id="{7BA8B233-30D0-4A87-0AE8-3C20EB7328B5}"/>
              </a:ext>
            </a:extLst>
          </p:cNvPr>
          <p:cNvSpPr/>
          <p:nvPr/>
        </p:nvSpPr>
        <p:spPr>
          <a:xfrm>
            <a:off x="7379663" y="4433881"/>
            <a:ext cx="1978093" cy="3152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5" name="テキスト ボックス 44">
            <a:extLst>
              <a:ext uri="{FF2B5EF4-FFF2-40B4-BE49-F238E27FC236}">
                <a16:creationId xmlns:a16="http://schemas.microsoft.com/office/drawing/2014/main" id="{269447B8-0347-B79E-5764-857692EB753F}"/>
              </a:ext>
            </a:extLst>
          </p:cNvPr>
          <p:cNvSpPr txBox="1"/>
          <p:nvPr/>
        </p:nvSpPr>
        <p:spPr>
          <a:xfrm>
            <a:off x="7235470" y="4724830"/>
            <a:ext cx="2209410" cy="738664"/>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データ挿入、可視化、</a:t>
            </a:r>
            <a:endParaRPr kumimoji="1" lang="en-US" altLang="ja-JP" sz="1400" dirty="0">
              <a:latin typeface="Meiryo UI" panose="020B0604030504040204" pitchFamily="34" charset="-128"/>
              <a:ea typeface="Meiryo UI" panose="020B0604030504040204" pitchFamily="34" charset="-128"/>
            </a:endParaRPr>
          </a:p>
          <a:p>
            <a:pPr algn="ctr"/>
            <a:r>
              <a:rPr kumimoji="1" lang="en-US" altLang="ja-JP" sz="1400" dirty="0">
                <a:latin typeface="Meiryo UI" panose="020B0604030504040204" pitchFamily="34" charset="-128"/>
                <a:ea typeface="Meiryo UI" panose="020B0604030504040204" pitchFamily="34" charset="-128"/>
              </a:rPr>
              <a:t>NTT</a:t>
            </a:r>
            <a:r>
              <a:rPr kumimoji="1" lang="ja-JP" altLang="en-US" sz="1400">
                <a:latin typeface="Meiryo UI" panose="020B0604030504040204" pitchFamily="34" charset="-128"/>
                <a:ea typeface="Meiryo UI" panose="020B0604030504040204" pitchFamily="34" charset="-128"/>
              </a:rPr>
              <a:t>様ご評価、</a:t>
            </a:r>
            <a:endParaRPr kumimoji="1" lang="en-US" altLang="ja-JP" sz="1400" dirty="0">
              <a:latin typeface="Meiryo UI" panose="020B0604030504040204" pitchFamily="34" charset="-128"/>
              <a:ea typeface="Meiryo UI" panose="020B0604030504040204" pitchFamily="34" charset="-128"/>
            </a:endParaRPr>
          </a:p>
          <a:p>
            <a:pPr algn="ctr"/>
            <a:r>
              <a:rPr kumimoji="1" lang="ja-JP" altLang="en-US" sz="1400">
                <a:latin typeface="Meiryo UI" panose="020B0604030504040204" pitchFamily="34" charset="-128"/>
                <a:ea typeface="Meiryo UI" panose="020B0604030504040204" pitchFamily="34" charset="-128"/>
              </a:rPr>
              <a:t>モデル改善等</a:t>
            </a:r>
            <a:endParaRPr kumimoji="1" lang="en-US" altLang="ja-JP" sz="1400" dirty="0">
              <a:latin typeface="Meiryo UI" panose="020B0604030504040204" pitchFamily="34" charset="-128"/>
              <a:ea typeface="Meiryo UI" panose="020B0604030504040204" pitchFamily="34" charset="-128"/>
            </a:endParaRPr>
          </a:p>
        </p:txBody>
      </p:sp>
      <p:sp>
        <p:nvSpPr>
          <p:cNvPr id="17" name="左右矢印 16">
            <a:extLst>
              <a:ext uri="{FF2B5EF4-FFF2-40B4-BE49-F238E27FC236}">
                <a16:creationId xmlns:a16="http://schemas.microsoft.com/office/drawing/2014/main" id="{360EC70F-D755-AC53-1691-FB95B7A30FB3}"/>
              </a:ext>
            </a:extLst>
          </p:cNvPr>
          <p:cNvSpPr/>
          <p:nvPr/>
        </p:nvSpPr>
        <p:spPr>
          <a:xfrm>
            <a:off x="4351858" y="2327737"/>
            <a:ext cx="4941933" cy="337611"/>
          </a:xfrm>
          <a:prstGeom prst="leftRightArrow">
            <a:avLst/>
          </a:prstGeom>
          <a:noFill/>
          <a:ln>
            <a:solidFill>
              <a:srgbClr val="518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UI" panose="020B0604030504040204" pitchFamily="34" charset="-128"/>
                <a:ea typeface="Meiryo UI" panose="020B0604030504040204" pitchFamily="34" charset="-128"/>
              </a:rPr>
              <a:t>PoC</a:t>
            </a:r>
            <a:r>
              <a:rPr kumimoji="1" lang="ja-JP" altLang="en-US">
                <a:solidFill>
                  <a:schemeClr val="tx1"/>
                </a:solidFill>
                <a:latin typeface="Meiryo UI" panose="020B0604030504040204" pitchFamily="34" charset="-128"/>
                <a:ea typeface="Meiryo UI" panose="020B0604030504040204" pitchFamily="34" charset="-128"/>
              </a:rPr>
              <a:t>期間</a:t>
            </a:r>
          </a:p>
        </p:txBody>
      </p:sp>
      <p:sp>
        <p:nvSpPr>
          <p:cNvPr id="18" name="正方形/長方形 17">
            <a:extLst>
              <a:ext uri="{FF2B5EF4-FFF2-40B4-BE49-F238E27FC236}">
                <a16:creationId xmlns:a16="http://schemas.microsoft.com/office/drawing/2014/main" id="{C87ED30D-D896-0A22-FC3F-94E5D4536696}"/>
              </a:ext>
            </a:extLst>
          </p:cNvPr>
          <p:cNvSpPr/>
          <p:nvPr/>
        </p:nvSpPr>
        <p:spPr>
          <a:xfrm>
            <a:off x="3133343" y="5852160"/>
            <a:ext cx="5551911" cy="69494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実際のスケジュール、課題、当初の予定との乖離</a:t>
            </a:r>
          </a:p>
        </p:txBody>
      </p:sp>
    </p:spTree>
    <p:extLst>
      <p:ext uri="{BB962C8B-B14F-4D97-AF65-F5344CB8AC3E}">
        <p14:creationId xmlns:p14="http://schemas.microsoft.com/office/powerpoint/2010/main" val="379751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角丸四角形 54">
            <a:extLst>
              <a:ext uri="{FF2B5EF4-FFF2-40B4-BE49-F238E27FC236}">
                <a16:creationId xmlns:a16="http://schemas.microsoft.com/office/drawing/2014/main" id="{42B775F6-1EC9-F5EE-2645-1DC7794EDB98}"/>
              </a:ext>
            </a:extLst>
          </p:cNvPr>
          <p:cNvSpPr/>
          <p:nvPr/>
        </p:nvSpPr>
        <p:spPr>
          <a:xfrm>
            <a:off x="1377839" y="5339751"/>
            <a:ext cx="10702760" cy="139858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34C486A-C3A2-EFC5-2AD3-2CD918B1D5BA}"/>
              </a:ext>
            </a:extLst>
          </p:cNvPr>
          <p:cNvSpPr>
            <a:spLocks noGrp="1"/>
          </p:cNvSpPr>
          <p:nvPr>
            <p:ph type="title"/>
          </p:nvPr>
        </p:nvSpPr>
        <p:spPr>
          <a:xfrm>
            <a:off x="1084492" y="178662"/>
            <a:ext cx="10515600" cy="666025"/>
          </a:xfrm>
        </p:spPr>
        <p:txBody>
          <a:bodyPr/>
          <a:lstStyle/>
          <a:p>
            <a:r>
              <a:rPr kumimoji="1" lang="ja-JP" altLang="en-US" sz="2800">
                <a:latin typeface="Meiryo UI" panose="020B0604030504040204" pitchFamily="34" charset="-128"/>
                <a:ea typeface="Meiryo UI" panose="020B0604030504040204" pitchFamily="34" charset="-128"/>
              </a:rPr>
              <a:t>スケジュール</a:t>
            </a:r>
          </a:p>
        </p:txBody>
      </p:sp>
      <p:sp>
        <p:nvSpPr>
          <p:cNvPr id="3" name="山形 2">
            <a:extLst>
              <a:ext uri="{FF2B5EF4-FFF2-40B4-BE49-F238E27FC236}">
                <a16:creationId xmlns:a16="http://schemas.microsoft.com/office/drawing/2014/main" id="{B859C49F-9335-6E20-1577-D5090FFF3BA8}"/>
              </a:ext>
            </a:extLst>
          </p:cNvPr>
          <p:cNvSpPr/>
          <p:nvPr/>
        </p:nvSpPr>
        <p:spPr>
          <a:xfrm>
            <a:off x="107673"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4" name="山形 3">
            <a:extLst>
              <a:ext uri="{FF2B5EF4-FFF2-40B4-BE49-F238E27FC236}">
                <a16:creationId xmlns:a16="http://schemas.microsoft.com/office/drawing/2014/main" id="{EDECF5D5-3CBF-3F78-D802-323B6BC58B3D}"/>
              </a:ext>
            </a:extLst>
          </p:cNvPr>
          <p:cNvSpPr/>
          <p:nvPr/>
        </p:nvSpPr>
        <p:spPr>
          <a:xfrm>
            <a:off x="95651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6" name="山形 5">
            <a:extLst>
              <a:ext uri="{FF2B5EF4-FFF2-40B4-BE49-F238E27FC236}">
                <a16:creationId xmlns:a16="http://schemas.microsoft.com/office/drawing/2014/main" id="{A20EB34F-ABE9-10E1-DD17-F7E9CA9B4327}"/>
              </a:ext>
            </a:extLst>
          </p:cNvPr>
          <p:cNvSpPr/>
          <p:nvPr/>
        </p:nvSpPr>
        <p:spPr>
          <a:xfrm>
            <a:off x="1805347"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7" name="山形 6">
            <a:extLst>
              <a:ext uri="{FF2B5EF4-FFF2-40B4-BE49-F238E27FC236}">
                <a16:creationId xmlns:a16="http://schemas.microsoft.com/office/drawing/2014/main" id="{4C2B7FC5-183F-C257-F7CA-1F7DC702F26D}"/>
              </a:ext>
            </a:extLst>
          </p:cNvPr>
          <p:cNvSpPr/>
          <p:nvPr/>
        </p:nvSpPr>
        <p:spPr>
          <a:xfrm>
            <a:off x="2654184"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8" name="山形 7">
            <a:extLst>
              <a:ext uri="{FF2B5EF4-FFF2-40B4-BE49-F238E27FC236}">
                <a16:creationId xmlns:a16="http://schemas.microsoft.com/office/drawing/2014/main" id="{9EEDC11E-FB24-14D5-16B7-8089BE4A89ED}"/>
              </a:ext>
            </a:extLst>
          </p:cNvPr>
          <p:cNvSpPr/>
          <p:nvPr/>
        </p:nvSpPr>
        <p:spPr>
          <a:xfrm>
            <a:off x="3503021"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3</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9" name="山形 8">
            <a:extLst>
              <a:ext uri="{FF2B5EF4-FFF2-40B4-BE49-F238E27FC236}">
                <a16:creationId xmlns:a16="http://schemas.microsoft.com/office/drawing/2014/main" id="{A390EFE0-606B-CEFE-6E0C-0E7388621076}"/>
              </a:ext>
            </a:extLst>
          </p:cNvPr>
          <p:cNvSpPr/>
          <p:nvPr/>
        </p:nvSpPr>
        <p:spPr>
          <a:xfrm>
            <a:off x="4351858"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4</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0" name="山形 9">
            <a:extLst>
              <a:ext uri="{FF2B5EF4-FFF2-40B4-BE49-F238E27FC236}">
                <a16:creationId xmlns:a16="http://schemas.microsoft.com/office/drawing/2014/main" id="{363336E0-A36C-A517-842A-4A8E02F93CAD}"/>
              </a:ext>
            </a:extLst>
          </p:cNvPr>
          <p:cNvSpPr/>
          <p:nvPr/>
        </p:nvSpPr>
        <p:spPr>
          <a:xfrm>
            <a:off x="5200695"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5</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1" name="山形 10">
            <a:extLst>
              <a:ext uri="{FF2B5EF4-FFF2-40B4-BE49-F238E27FC236}">
                <a16:creationId xmlns:a16="http://schemas.microsoft.com/office/drawing/2014/main" id="{A8C0A528-8DCF-A7E4-6DDB-45C1FA871597}"/>
              </a:ext>
            </a:extLst>
          </p:cNvPr>
          <p:cNvSpPr/>
          <p:nvPr/>
        </p:nvSpPr>
        <p:spPr>
          <a:xfrm>
            <a:off x="6049532"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6</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2" name="山形 11">
            <a:extLst>
              <a:ext uri="{FF2B5EF4-FFF2-40B4-BE49-F238E27FC236}">
                <a16:creationId xmlns:a16="http://schemas.microsoft.com/office/drawing/2014/main" id="{4E18C488-B7AF-1399-8017-118C85ED83BD}"/>
              </a:ext>
            </a:extLst>
          </p:cNvPr>
          <p:cNvSpPr/>
          <p:nvPr/>
        </p:nvSpPr>
        <p:spPr>
          <a:xfrm>
            <a:off x="6898369"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7</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3" name="山形 12">
            <a:extLst>
              <a:ext uri="{FF2B5EF4-FFF2-40B4-BE49-F238E27FC236}">
                <a16:creationId xmlns:a16="http://schemas.microsoft.com/office/drawing/2014/main" id="{6EF30F39-3D98-80BD-F4D1-4F889324DFD3}"/>
              </a:ext>
            </a:extLst>
          </p:cNvPr>
          <p:cNvSpPr/>
          <p:nvPr/>
        </p:nvSpPr>
        <p:spPr>
          <a:xfrm>
            <a:off x="7747206"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8</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14" name="テキスト ボックス 13">
            <a:extLst>
              <a:ext uri="{FF2B5EF4-FFF2-40B4-BE49-F238E27FC236}">
                <a16:creationId xmlns:a16="http://schemas.microsoft.com/office/drawing/2014/main" id="{BA774B12-7D64-773A-0290-CFA1B5A169FA}"/>
              </a:ext>
            </a:extLst>
          </p:cNvPr>
          <p:cNvSpPr txBox="1"/>
          <p:nvPr/>
        </p:nvSpPr>
        <p:spPr>
          <a:xfrm>
            <a:off x="107673" y="988425"/>
            <a:ext cx="966953" cy="369332"/>
          </a:xfrm>
          <a:prstGeom prst="rect">
            <a:avLst/>
          </a:prstGeom>
          <a:noFill/>
        </p:spPr>
        <p:txBody>
          <a:bodyPr wrap="square" rtlCol="0">
            <a:spAutoFit/>
          </a:bodyPr>
          <a:lstStyle/>
          <a:p>
            <a:r>
              <a:rPr kumimoji="1" lang="en-US" altLang="ja-JP">
                <a:latin typeface="Meiryo UI" panose="020B0604030504040204" pitchFamily="34" charset="-128"/>
                <a:ea typeface="Meiryo UI" panose="020B0604030504040204" pitchFamily="34" charset="-128"/>
              </a:rPr>
              <a:t>2022</a:t>
            </a:r>
            <a:endParaRPr kumimoji="1" lang="ja-JP" altLang="en-US">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BFC8D170-84DF-D1D8-DF68-AAB927BAC87A}"/>
              </a:ext>
            </a:extLst>
          </p:cNvPr>
          <p:cNvSpPr txBox="1"/>
          <p:nvPr/>
        </p:nvSpPr>
        <p:spPr>
          <a:xfrm>
            <a:off x="1805347" y="990921"/>
            <a:ext cx="966953" cy="369332"/>
          </a:xfrm>
          <a:prstGeom prst="rect">
            <a:avLst/>
          </a:prstGeom>
          <a:noFill/>
        </p:spPr>
        <p:txBody>
          <a:bodyPr wrap="square" rtlCol="0">
            <a:spAutoFit/>
          </a:bodyPr>
          <a:lstStyle/>
          <a:p>
            <a:r>
              <a:rPr kumimoji="1" lang="en-US" altLang="ja-JP" dirty="0">
                <a:latin typeface="Meiryo UI" panose="020B0604030504040204" pitchFamily="34" charset="-128"/>
                <a:ea typeface="Meiryo UI" panose="020B0604030504040204" pitchFamily="34" charset="-128"/>
              </a:rPr>
              <a:t>2023</a:t>
            </a:r>
            <a:endParaRPr kumimoji="1" lang="ja-JP" altLang="en-US">
              <a:latin typeface="Meiryo UI" panose="020B0604030504040204" pitchFamily="34" charset="-128"/>
              <a:ea typeface="Meiryo UI" panose="020B0604030504040204" pitchFamily="34" charset="-128"/>
            </a:endParaRPr>
          </a:p>
        </p:txBody>
      </p:sp>
      <p:sp>
        <p:nvSpPr>
          <p:cNvPr id="16" name="右矢印 15">
            <a:extLst>
              <a:ext uri="{FF2B5EF4-FFF2-40B4-BE49-F238E27FC236}">
                <a16:creationId xmlns:a16="http://schemas.microsoft.com/office/drawing/2014/main" id="{EFA1F496-2F5B-6F50-0A02-9515B2278205}"/>
              </a:ext>
            </a:extLst>
          </p:cNvPr>
          <p:cNvSpPr/>
          <p:nvPr/>
        </p:nvSpPr>
        <p:spPr>
          <a:xfrm>
            <a:off x="4449374" y="3631114"/>
            <a:ext cx="848837" cy="315224"/>
          </a:xfrm>
          <a:prstGeom prst="rightArrow">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2A430876-879A-15E9-34D5-117F48C5326A}"/>
              </a:ext>
            </a:extLst>
          </p:cNvPr>
          <p:cNvSpPr txBox="1"/>
          <p:nvPr/>
        </p:nvSpPr>
        <p:spPr>
          <a:xfrm>
            <a:off x="8669328" y="2916546"/>
            <a:ext cx="137685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成果物</a:t>
            </a:r>
          </a:p>
        </p:txBody>
      </p:sp>
      <p:sp>
        <p:nvSpPr>
          <p:cNvPr id="22" name="三角形 21">
            <a:extLst>
              <a:ext uri="{FF2B5EF4-FFF2-40B4-BE49-F238E27FC236}">
                <a16:creationId xmlns:a16="http://schemas.microsoft.com/office/drawing/2014/main" id="{BA1D044B-C3AF-5023-AB22-DFF35DDD95C1}"/>
              </a:ext>
            </a:extLst>
          </p:cNvPr>
          <p:cNvSpPr/>
          <p:nvPr/>
        </p:nvSpPr>
        <p:spPr>
          <a:xfrm>
            <a:off x="9250025" y="2666283"/>
            <a:ext cx="215463" cy="2092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3" name="左右矢印 22">
            <a:extLst>
              <a:ext uri="{FF2B5EF4-FFF2-40B4-BE49-F238E27FC236}">
                <a16:creationId xmlns:a16="http://schemas.microsoft.com/office/drawing/2014/main" id="{B269B971-F4CE-5B72-F176-A2B5F1122D07}"/>
              </a:ext>
            </a:extLst>
          </p:cNvPr>
          <p:cNvSpPr/>
          <p:nvPr/>
        </p:nvSpPr>
        <p:spPr>
          <a:xfrm>
            <a:off x="1484617" y="1956057"/>
            <a:ext cx="10275252" cy="265809"/>
          </a:xfrm>
          <a:prstGeom prst="leftRightArrow">
            <a:avLst/>
          </a:prstGeom>
          <a:noFill/>
          <a:ln>
            <a:solidFill>
              <a:srgbClr val="518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eiryo UI" panose="020B0604030504040204" pitchFamily="34" charset="-128"/>
                <a:ea typeface="Meiryo UI" panose="020B0604030504040204" pitchFamily="34" charset="-128"/>
              </a:rPr>
              <a:t>PoC</a:t>
            </a:r>
            <a:r>
              <a:rPr kumimoji="1" lang="ja-JP" altLang="en-US">
                <a:solidFill>
                  <a:schemeClr val="tx1"/>
                </a:solidFill>
                <a:latin typeface="Meiryo UI" panose="020B0604030504040204" pitchFamily="34" charset="-128"/>
                <a:ea typeface="Meiryo UI" panose="020B0604030504040204" pitchFamily="34" charset="-128"/>
              </a:rPr>
              <a:t>ライセンス</a:t>
            </a:r>
            <a:r>
              <a:rPr kumimoji="1" lang="en-US" altLang="ja-JP">
                <a:solidFill>
                  <a:schemeClr val="tx1"/>
                </a:solidFill>
                <a:latin typeface="Meiryo UI" panose="020B0604030504040204" pitchFamily="34" charset="-128"/>
                <a:ea typeface="Meiryo UI" panose="020B0604030504040204" pitchFamily="34" charset="-128"/>
              </a:rPr>
              <a:t> / 1</a:t>
            </a:r>
            <a:r>
              <a:rPr kumimoji="1" lang="ja-JP" altLang="en-US">
                <a:solidFill>
                  <a:schemeClr val="tx1"/>
                </a:solidFill>
                <a:latin typeface="Meiryo UI" panose="020B0604030504040204" pitchFamily="34" charset="-128"/>
                <a:ea typeface="Meiryo UI" panose="020B0604030504040204" pitchFamily="34" charset="-128"/>
              </a:rPr>
              <a:t>年</a:t>
            </a:r>
          </a:p>
        </p:txBody>
      </p:sp>
      <p:sp>
        <p:nvSpPr>
          <p:cNvPr id="24" name="テキスト ボックス 23">
            <a:extLst>
              <a:ext uri="{FF2B5EF4-FFF2-40B4-BE49-F238E27FC236}">
                <a16:creationId xmlns:a16="http://schemas.microsoft.com/office/drawing/2014/main" id="{849723B8-948E-938C-15F7-F15B7F57D4E3}"/>
              </a:ext>
            </a:extLst>
          </p:cNvPr>
          <p:cNvSpPr txBox="1"/>
          <p:nvPr/>
        </p:nvSpPr>
        <p:spPr>
          <a:xfrm>
            <a:off x="4276832" y="3925232"/>
            <a:ext cx="1104708" cy="307777"/>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設計</a:t>
            </a:r>
            <a:endParaRPr kumimoji="1" lang="en-US" altLang="ja-JP" sz="1400" dirty="0">
              <a:latin typeface="Meiryo UI" panose="020B0604030504040204" pitchFamily="34" charset="-128"/>
              <a:ea typeface="Meiryo UI" panose="020B0604030504040204" pitchFamily="34" charset="-128"/>
            </a:endParaRPr>
          </a:p>
        </p:txBody>
      </p:sp>
      <p:sp>
        <p:nvSpPr>
          <p:cNvPr id="26" name="右矢印 25">
            <a:extLst>
              <a:ext uri="{FF2B5EF4-FFF2-40B4-BE49-F238E27FC236}">
                <a16:creationId xmlns:a16="http://schemas.microsoft.com/office/drawing/2014/main" id="{D9328F2A-4455-8C3C-27E6-9599F26A3647}"/>
              </a:ext>
            </a:extLst>
          </p:cNvPr>
          <p:cNvSpPr/>
          <p:nvPr/>
        </p:nvSpPr>
        <p:spPr>
          <a:xfrm>
            <a:off x="1484617" y="3662711"/>
            <a:ext cx="2867241" cy="237678"/>
          </a:xfrm>
          <a:prstGeom prst="rightArrow">
            <a:avLst/>
          </a:prstGeom>
          <a:noFill/>
          <a:ln w="254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7" name="テキスト ボックス 26">
            <a:extLst>
              <a:ext uri="{FF2B5EF4-FFF2-40B4-BE49-F238E27FC236}">
                <a16:creationId xmlns:a16="http://schemas.microsoft.com/office/drawing/2014/main" id="{B7F46F5E-2D38-FBEA-DFFB-0231F5FC1FFF}"/>
              </a:ext>
            </a:extLst>
          </p:cNvPr>
          <p:cNvSpPr txBox="1"/>
          <p:nvPr/>
        </p:nvSpPr>
        <p:spPr>
          <a:xfrm>
            <a:off x="1377839" y="3904454"/>
            <a:ext cx="3037984" cy="1200329"/>
          </a:xfrm>
          <a:prstGeom prst="rect">
            <a:avLst/>
          </a:prstGeom>
          <a:noFill/>
        </p:spPr>
        <p:txBody>
          <a:bodyPr wrap="square" rtlCol="0">
            <a:spAutoFit/>
          </a:bodyPr>
          <a:lstStyle/>
          <a:p>
            <a:r>
              <a:rPr kumimoji="1" lang="ja-JP" altLang="en-US" sz="1200" b="1" u="sng">
                <a:latin typeface="Meiryo UI" panose="020B0604030504040204" pitchFamily="34" charset="-128"/>
                <a:ea typeface="Meiryo UI" panose="020B0604030504040204" pitchFamily="34" charset="-128"/>
              </a:rPr>
              <a:t>事前検討</a:t>
            </a:r>
            <a:endParaRPr kumimoji="1" lang="en-US" altLang="ja-JP" sz="1200" b="1" u="sng"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dirty="0">
                <a:latin typeface="Meiryo UI" panose="020B0604030504040204" pitchFamily="34" charset="-128"/>
                <a:ea typeface="Meiryo UI" panose="020B0604030504040204" pitchFamily="34" charset="-128"/>
              </a:rPr>
              <a:t>Scope</a:t>
            </a:r>
            <a:r>
              <a:rPr kumimoji="1" lang="ja-JP" altLang="en-US" sz="1200">
                <a:latin typeface="Meiryo UI" panose="020B0604030504040204" pitchFamily="34" charset="-128"/>
                <a:ea typeface="Meiryo UI" panose="020B0604030504040204" pitchFamily="34" charset="-128"/>
              </a:rPr>
              <a:t>確定</a:t>
            </a:r>
            <a:endParaRPr kumimoji="1" lang="en-US" altLang="ja-JP" sz="1200"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ja-JP" altLang="en-US" sz="1200">
                <a:latin typeface="Meiryo UI" panose="020B0604030504040204" pitchFamily="34" charset="-128"/>
                <a:ea typeface="Meiryo UI" panose="020B0604030504040204" pitchFamily="34" charset="-128"/>
              </a:rPr>
              <a:t>取得可能データ確認</a:t>
            </a:r>
            <a:r>
              <a:rPr kumimoji="1" lang="en-US" altLang="ja-JP" sz="1200" dirty="0">
                <a:latin typeface="Meiryo UI" panose="020B0604030504040204" pitchFamily="34" charset="-128"/>
                <a:ea typeface="Meiryo UI" panose="020B0604030504040204" pitchFamily="34" charset="-128"/>
              </a:rPr>
              <a:t> / </a:t>
            </a:r>
            <a:r>
              <a:rPr kumimoji="1" lang="ja-JP" altLang="en-US" sz="1200">
                <a:latin typeface="Meiryo UI" panose="020B0604030504040204" pitchFamily="34" charset="-128"/>
                <a:ea typeface="Meiryo UI" panose="020B0604030504040204" pitchFamily="34" charset="-128"/>
              </a:rPr>
              <a:t>フォーマット</a:t>
            </a:r>
            <a:r>
              <a:rPr kumimoji="1" lang="en-US" altLang="ja-JP" sz="1200" dirty="0">
                <a:latin typeface="Meiryo UI" panose="020B0604030504040204" pitchFamily="34" charset="-128"/>
                <a:ea typeface="Meiryo UI" panose="020B0604030504040204" pitchFamily="34" charset="-128"/>
              </a:rPr>
              <a:t> / </a:t>
            </a:r>
            <a:r>
              <a:rPr kumimoji="1" lang="ja-JP" altLang="en-US" sz="1200">
                <a:latin typeface="Meiryo UI" panose="020B0604030504040204" pitchFamily="34" charset="-128"/>
                <a:ea typeface="Meiryo UI" panose="020B0604030504040204" pitchFamily="34" charset="-128"/>
              </a:rPr>
              <a:t>取得方法等の合意</a:t>
            </a:r>
            <a:endParaRPr kumimoji="1" lang="en-US" altLang="ja-JP" sz="1200" dirty="0">
              <a:latin typeface="Meiryo UI" panose="020B0604030504040204" pitchFamily="34" charset="-128"/>
              <a:ea typeface="Meiryo UI" panose="020B0604030504040204" pitchFamily="34" charset="-128"/>
            </a:endParaRPr>
          </a:p>
          <a:p>
            <a:pPr marL="285750" indent="-285750">
              <a:buFont typeface="Wingdings" pitchFamily="2" charset="2"/>
              <a:buChar char="ü"/>
            </a:pPr>
            <a:r>
              <a:rPr kumimoji="1" lang="en-US" altLang="ja-JP" sz="1200" dirty="0">
                <a:solidFill>
                  <a:srgbClr val="FF0000"/>
                </a:solidFill>
                <a:latin typeface="Meiryo UI" panose="020B0604030504040204" pitchFamily="34" charset="-128"/>
                <a:ea typeface="Meiryo UI" panose="020B0604030504040204" pitchFamily="34" charset="-128"/>
              </a:rPr>
              <a:t>NEC</a:t>
            </a:r>
            <a:r>
              <a:rPr kumimoji="1" lang="ja-JP" altLang="en-US" sz="1200">
                <a:solidFill>
                  <a:srgbClr val="FF0000"/>
                </a:solidFill>
                <a:latin typeface="Meiryo UI" panose="020B0604030504040204" pitchFamily="34" charset="-128"/>
                <a:ea typeface="Meiryo UI" panose="020B0604030504040204" pitchFamily="34" charset="-128"/>
              </a:rPr>
              <a:t>ネットワークとの繋ぎこみ</a:t>
            </a:r>
            <a:r>
              <a:rPr kumimoji="1" lang="en-US" altLang="ja-JP" sz="1200" dirty="0">
                <a:solidFill>
                  <a:srgbClr val="FF0000"/>
                </a:solidFill>
                <a:latin typeface="Meiryo UI" panose="020B0604030504040204" pitchFamily="34" charset="-128"/>
                <a:ea typeface="Meiryo UI" panose="020B0604030504040204" pitchFamily="34" charset="-128"/>
              </a:rPr>
              <a:t>(OSS</a:t>
            </a:r>
            <a:r>
              <a:rPr kumimoji="1" lang="ja-JP" altLang="en-US" sz="1200">
                <a:solidFill>
                  <a:srgbClr val="FF0000"/>
                </a:solidFill>
                <a:latin typeface="Meiryo UI" panose="020B0604030504040204" pitchFamily="34" charset="-128"/>
                <a:ea typeface="Meiryo UI" panose="020B0604030504040204" pitchFamily="34" charset="-128"/>
              </a:rPr>
              <a:t>からのデータ</a:t>
            </a:r>
            <a:r>
              <a:rPr kumimoji="1" lang="en-US" altLang="ja-JP" sz="1200" dirty="0">
                <a:solidFill>
                  <a:srgbClr val="FF0000"/>
                </a:solidFill>
                <a:latin typeface="Meiryo UI" panose="020B0604030504040204" pitchFamily="34" charset="-128"/>
                <a:ea typeface="Meiryo UI" panose="020B0604030504040204" pitchFamily="34" charset="-128"/>
              </a:rPr>
              <a:t>)</a:t>
            </a:r>
            <a:r>
              <a:rPr kumimoji="1" lang="ja-JP" altLang="en-US" sz="1200">
                <a:solidFill>
                  <a:srgbClr val="FF0000"/>
                </a:solidFill>
                <a:latin typeface="Meiryo UI" panose="020B0604030504040204" pitchFamily="34" charset="-128"/>
                <a:ea typeface="Meiryo UI" panose="020B0604030504040204" pitchFamily="34" charset="-128"/>
              </a:rPr>
              <a:t>、データの受け渡し方法の確認</a:t>
            </a:r>
            <a:endParaRPr kumimoji="1" lang="en-US" altLang="ja-JP" sz="1200" dirty="0">
              <a:solidFill>
                <a:srgbClr val="FF0000"/>
              </a:solidFill>
              <a:latin typeface="Meiryo UI" panose="020B0604030504040204" pitchFamily="34" charset="-128"/>
              <a:ea typeface="Meiryo UI" panose="020B0604030504040204" pitchFamily="34" charset="-128"/>
            </a:endParaRPr>
          </a:p>
        </p:txBody>
      </p:sp>
      <p:sp>
        <p:nvSpPr>
          <p:cNvPr id="28" name="右矢印 27">
            <a:extLst>
              <a:ext uri="{FF2B5EF4-FFF2-40B4-BE49-F238E27FC236}">
                <a16:creationId xmlns:a16="http://schemas.microsoft.com/office/drawing/2014/main" id="{2E43C1EF-ACCF-D04A-B720-44B5BC7212E1}"/>
              </a:ext>
            </a:extLst>
          </p:cNvPr>
          <p:cNvSpPr/>
          <p:nvPr/>
        </p:nvSpPr>
        <p:spPr>
          <a:xfrm>
            <a:off x="7002471" y="3651358"/>
            <a:ext cx="392789" cy="265809"/>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9" name="テキスト ボックス 28">
            <a:extLst>
              <a:ext uri="{FF2B5EF4-FFF2-40B4-BE49-F238E27FC236}">
                <a16:creationId xmlns:a16="http://schemas.microsoft.com/office/drawing/2014/main" id="{6D636CBB-FC7A-0262-2C74-5EBFFAF7075A}"/>
              </a:ext>
            </a:extLst>
          </p:cNvPr>
          <p:cNvSpPr txBox="1"/>
          <p:nvPr/>
        </p:nvSpPr>
        <p:spPr>
          <a:xfrm>
            <a:off x="7002120" y="3607966"/>
            <a:ext cx="1618595" cy="307777"/>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ハンズオン</a:t>
            </a:r>
          </a:p>
        </p:txBody>
      </p:sp>
      <p:sp>
        <p:nvSpPr>
          <p:cNvPr id="30" name="山形 29">
            <a:extLst>
              <a:ext uri="{FF2B5EF4-FFF2-40B4-BE49-F238E27FC236}">
                <a16:creationId xmlns:a16="http://schemas.microsoft.com/office/drawing/2014/main" id="{B9251F93-A87D-F1D5-A288-072BAACF64B1}"/>
              </a:ext>
            </a:extLst>
          </p:cNvPr>
          <p:cNvSpPr/>
          <p:nvPr/>
        </p:nvSpPr>
        <p:spPr>
          <a:xfrm>
            <a:off x="8596043"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9</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1" name="山形 30">
            <a:extLst>
              <a:ext uri="{FF2B5EF4-FFF2-40B4-BE49-F238E27FC236}">
                <a16:creationId xmlns:a16="http://schemas.microsoft.com/office/drawing/2014/main" id="{D1E2312B-7B3B-879A-BAC3-2903DA74AABA}"/>
              </a:ext>
            </a:extLst>
          </p:cNvPr>
          <p:cNvSpPr/>
          <p:nvPr/>
        </p:nvSpPr>
        <p:spPr>
          <a:xfrm>
            <a:off x="944488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10</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2" name="山形 31">
            <a:extLst>
              <a:ext uri="{FF2B5EF4-FFF2-40B4-BE49-F238E27FC236}">
                <a16:creationId xmlns:a16="http://schemas.microsoft.com/office/drawing/2014/main" id="{72A81078-98AA-D1D8-103E-962FEB47893D}"/>
              </a:ext>
            </a:extLst>
          </p:cNvPr>
          <p:cNvSpPr/>
          <p:nvPr/>
        </p:nvSpPr>
        <p:spPr>
          <a:xfrm>
            <a:off x="10293717"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11</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3" name="山形 32">
            <a:extLst>
              <a:ext uri="{FF2B5EF4-FFF2-40B4-BE49-F238E27FC236}">
                <a16:creationId xmlns:a16="http://schemas.microsoft.com/office/drawing/2014/main" id="{6820C5E2-2900-10E5-D66A-26200EB16A27}"/>
              </a:ext>
            </a:extLst>
          </p:cNvPr>
          <p:cNvSpPr/>
          <p:nvPr/>
        </p:nvSpPr>
        <p:spPr>
          <a:xfrm>
            <a:off x="11142550" y="1407022"/>
            <a:ext cx="938049" cy="40990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bg1"/>
                </a:solidFill>
                <a:latin typeface="Meiryo UI" panose="020B0604030504040204" pitchFamily="34" charset="-128"/>
                <a:ea typeface="Meiryo UI" panose="020B0604030504040204" pitchFamily="34" charset="-128"/>
              </a:rPr>
              <a:t>12</a:t>
            </a:r>
            <a:r>
              <a:rPr kumimoji="1" lang="ja-JP" altLang="en-US" sz="1200">
                <a:solidFill>
                  <a:schemeClr val="bg1"/>
                </a:solidFill>
                <a:latin typeface="Meiryo UI" panose="020B0604030504040204" pitchFamily="34" charset="-128"/>
                <a:ea typeface="Meiryo UI" panose="020B0604030504040204" pitchFamily="34" charset="-128"/>
              </a:rPr>
              <a:t>月</a:t>
            </a:r>
          </a:p>
        </p:txBody>
      </p:sp>
      <p:sp>
        <p:nvSpPr>
          <p:cNvPr id="34" name="三角形 33">
            <a:extLst>
              <a:ext uri="{FF2B5EF4-FFF2-40B4-BE49-F238E27FC236}">
                <a16:creationId xmlns:a16="http://schemas.microsoft.com/office/drawing/2014/main" id="{8C8CD844-296E-AB37-075D-74F5EB6DBA6F}"/>
              </a:ext>
            </a:extLst>
          </p:cNvPr>
          <p:cNvSpPr/>
          <p:nvPr/>
        </p:nvSpPr>
        <p:spPr>
          <a:xfrm>
            <a:off x="4309135" y="2634877"/>
            <a:ext cx="215463" cy="209264"/>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5" name="テキスト ボックス 34">
            <a:extLst>
              <a:ext uri="{FF2B5EF4-FFF2-40B4-BE49-F238E27FC236}">
                <a16:creationId xmlns:a16="http://schemas.microsoft.com/office/drawing/2014/main" id="{2944173E-A685-FC65-4F39-676D580A7E31}"/>
              </a:ext>
            </a:extLst>
          </p:cNvPr>
          <p:cNvSpPr txBox="1"/>
          <p:nvPr/>
        </p:nvSpPr>
        <p:spPr>
          <a:xfrm>
            <a:off x="3446970" y="2865002"/>
            <a:ext cx="195634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業務委託契約</a:t>
            </a:r>
          </a:p>
        </p:txBody>
      </p:sp>
      <p:cxnSp>
        <p:nvCxnSpPr>
          <p:cNvPr id="36" name="直線コネクタ 35">
            <a:extLst>
              <a:ext uri="{FF2B5EF4-FFF2-40B4-BE49-F238E27FC236}">
                <a16:creationId xmlns:a16="http://schemas.microsoft.com/office/drawing/2014/main" id="{6DA7C1E3-16C2-B210-D419-B48FE4B155A2}"/>
              </a:ext>
            </a:extLst>
          </p:cNvPr>
          <p:cNvCxnSpPr/>
          <p:nvPr/>
        </p:nvCxnSpPr>
        <p:spPr>
          <a:xfrm>
            <a:off x="148384" y="3429000"/>
            <a:ext cx="11980719"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351971BF-68C1-50E1-8EBF-5C22A9350C21}"/>
              </a:ext>
            </a:extLst>
          </p:cNvPr>
          <p:cNvSpPr txBox="1"/>
          <p:nvPr/>
        </p:nvSpPr>
        <p:spPr>
          <a:xfrm>
            <a:off x="9960370" y="2288782"/>
            <a:ext cx="1960413" cy="523220"/>
          </a:xfrm>
          <a:prstGeom prst="rect">
            <a:avLst/>
          </a:prstGeom>
          <a:noFill/>
        </p:spPr>
        <p:txBody>
          <a:bodyPr wrap="square" rtlCol="0">
            <a:spAutoFit/>
          </a:bodyPr>
          <a:lstStyle/>
          <a:p>
            <a:r>
              <a:rPr kumimoji="1" lang="en-US" altLang="ja-JP" sz="1400" dirty="0">
                <a:latin typeface="Meiryo UI" panose="020B0604030504040204" pitchFamily="34" charset="-128"/>
                <a:ea typeface="Meiryo UI" panose="020B0604030504040204" pitchFamily="34" charset="-128"/>
              </a:rPr>
              <a:t>23</a:t>
            </a:r>
            <a:r>
              <a:rPr kumimoji="1" lang="ja-JP" altLang="en-US" sz="1400">
                <a:latin typeface="Meiryo UI" panose="020B0604030504040204" pitchFamily="34" charset="-128"/>
                <a:ea typeface="Meiryo UI" panose="020B0604030504040204" pitchFamily="34" charset="-128"/>
              </a:rPr>
              <a:t>年</a:t>
            </a:r>
            <a:r>
              <a:rPr kumimoji="1" lang="en-US" altLang="ja-JP" sz="1400" dirty="0">
                <a:latin typeface="Meiryo UI" panose="020B0604030504040204" pitchFamily="34" charset="-128"/>
                <a:ea typeface="Meiryo UI" panose="020B0604030504040204" pitchFamily="34" charset="-128"/>
              </a:rPr>
              <a:t>1</a:t>
            </a:r>
            <a:r>
              <a:rPr kumimoji="1" lang="ja-JP" altLang="en-US" sz="1400">
                <a:latin typeface="Meiryo UI" panose="020B0604030504040204" pitchFamily="34" charset="-128"/>
                <a:ea typeface="Meiryo UI" panose="020B0604030504040204" pitchFamily="34" charset="-128"/>
              </a:rPr>
              <a:t>月以降も展示目的等で継続ご使用検討</a:t>
            </a:r>
            <a:endParaRPr kumimoji="1" lang="en-US" altLang="ja-JP" sz="1400" dirty="0">
              <a:latin typeface="Meiryo UI" panose="020B0604030504040204" pitchFamily="34" charset="-128"/>
              <a:ea typeface="Meiryo UI" panose="020B0604030504040204" pitchFamily="34" charset="-128"/>
            </a:endParaRPr>
          </a:p>
        </p:txBody>
      </p:sp>
      <p:sp>
        <p:nvSpPr>
          <p:cNvPr id="40" name="右矢印 39">
            <a:extLst>
              <a:ext uri="{FF2B5EF4-FFF2-40B4-BE49-F238E27FC236}">
                <a16:creationId xmlns:a16="http://schemas.microsoft.com/office/drawing/2014/main" id="{DBAF4D67-869C-137D-E555-92CBB7CC3C9C}"/>
              </a:ext>
            </a:extLst>
          </p:cNvPr>
          <p:cNvSpPr/>
          <p:nvPr/>
        </p:nvSpPr>
        <p:spPr>
          <a:xfrm>
            <a:off x="5272074" y="3628185"/>
            <a:ext cx="848837" cy="315224"/>
          </a:xfrm>
          <a:prstGeom prst="rightArrow">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1" name="テキスト ボックス 40">
            <a:extLst>
              <a:ext uri="{FF2B5EF4-FFF2-40B4-BE49-F238E27FC236}">
                <a16:creationId xmlns:a16="http://schemas.microsoft.com/office/drawing/2014/main" id="{D4F9BC3A-FF65-7FDD-5D99-3B69BA8C8AF5}"/>
              </a:ext>
            </a:extLst>
          </p:cNvPr>
          <p:cNvSpPr txBox="1"/>
          <p:nvPr/>
        </p:nvSpPr>
        <p:spPr>
          <a:xfrm>
            <a:off x="5098932" y="3918367"/>
            <a:ext cx="1104708" cy="307777"/>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開発</a:t>
            </a:r>
            <a:endParaRPr kumimoji="1" lang="en-US" altLang="ja-JP" sz="1400" dirty="0">
              <a:latin typeface="Meiryo UI" panose="020B0604030504040204" pitchFamily="34" charset="-128"/>
              <a:ea typeface="Meiryo UI" panose="020B0604030504040204" pitchFamily="34" charset="-128"/>
            </a:endParaRPr>
          </a:p>
        </p:txBody>
      </p:sp>
      <p:sp>
        <p:nvSpPr>
          <p:cNvPr id="42" name="右矢印 41">
            <a:extLst>
              <a:ext uri="{FF2B5EF4-FFF2-40B4-BE49-F238E27FC236}">
                <a16:creationId xmlns:a16="http://schemas.microsoft.com/office/drawing/2014/main" id="{0DA1E6B2-D321-2476-8358-E634C19D9DBA}"/>
              </a:ext>
            </a:extLst>
          </p:cNvPr>
          <p:cNvSpPr/>
          <p:nvPr/>
        </p:nvSpPr>
        <p:spPr>
          <a:xfrm>
            <a:off x="6128387" y="3628185"/>
            <a:ext cx="848837" cy="315224"/>
          </a:xfrm>
          <a:prstGeom prst="rightArrow">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3" name="テキスト ボックス 42">
            <a:extLst>
              <a:ext uri="{FF2B5EF4-FFF2-40B4-BE49-F238E27FC236}">
                <a16:creationId xmlns:a16="http://schemas.microsoft.com/office/drawing/2014/main" id="{91E40381-D0FC-119B-9518-857D9790EB54}"/>
              </a:ext>
            </a:extLst>
          </p:cNvPr>
          <p:cNvSpPr txBox="1"/>
          <p:nvPr/>
        </p:nvSpPr>
        <p:spPr>
          <a:xfrm>
            <a:off x="5605728" y="3933849"/>
            <a:ext cx="1782239" cy="646331"/>
          </a:xfrm>
          <a:prstGeom prst="rect">
            <a:avLst/>
          </a:prstGeom>
          <a:noFill/>
        </p:spPr>
        <p:txBody>
          <a:bodyPr wrap="square" rtlCol="0">
            <a:spAutoFit/>
          </a:bodyPr>
          <a:lstStyle/>
          <a:p>
            <a:pPr algn="ctr"/>
            <a:r>
              <a:rPr kumimoji="1" lang="en-US" altLang="ja-JP" sz="1200" dirty="0" err="1">
                <a:latin typeface="Meiryo UI" panose="020B0604030504040204" pitchFamily="34" charset="-128"/>
                <a:ea typeface="Meiryo UI" panose="020B0604030504040204" pitchFamily="34" charset="-128"/>
              </a:rPr>
              <a:t>TuplOS</a:t>
            </a:r>
            <a:endParaRPr kumimoji="1" lang="en-US" altLang="ja-JP" sz="1200" dirty="0">
              <a:latin typeface="Meiryo UI" panose="020B0604030504040204" pitchFamily="34" charset="-128"/>
              <a:ea typeface="Meiryo UI" panose="020B0604030504040204" pitchFamily="34" charset="-128"/>
            </a:endParaRPr>
          </a:p>
          <a:p>
            <a:pPr algn="ctr"/>
            <a:r>
              <a:rPr kumimoji="1" lang="ja-JP" altLang="en-US" sz="1200">
                <a:latin typeface="Meiryo UI" panose="020B0604030504040204" pitchFamily="34" charset="-128"/>
                <a:ea typeface="Meiryo UI" panose="020B0604030504040204" pitchFamily="34" charset="-128"/>
              </a:rPr>
              <a:t>展開</a:t>
            </a:r>
            <a:r>
              <a:rPr kumimoji="1" lang="en-US" altLang="ja-JP" sz="1200" dirty="0">
                <a:latin typeface="Meiryo UI" panose="020B0604030504040204" pitchFamily="34" charset="-128"/>
                <a:ea typeface="Meiryo UI" panose="020B0604030504040204" pitchFamily="34" charset="-128"/>
              </a:rPr>
              <a:t>/</a:t>
            </a:r>
            <a:r>
              <a:rPr kumimoji="1" lang="en-US" altLang="ja-JP" sz="1200" dirty="0">
                <a:solidFill>
                  <a:srgbClr val="FF0000"/>
                </a:solidFill>
                <a:latin typeface="Meiryo UI" panose="020B0604030504040204" pitchFamily="34" charset="-128"/>
                <a:ea typeface="Meiryo UI" panose="020B0604030504040204" pitchFamily="34" charset="-128"/>
              </a:rPr>
              <a:t>OSS</a:t>
            </a:r>
            <a:r>
              <a:rPr kumimoji="1" lang="ja-JP" altLang="en-US" sz="1200">
                <a:solidFill>
                  <a:srgbClr val="FF0000"/>
                </a:solidFill>
                <a:latin typeface="Meiryo UI" panose="020B0604030504040204" pitchFamily="34" charset="-128"/>
                <a:ea typeface="Meiryo UI" panose="020B0604030504040204" pitchFamily="34" charset="-128"/>
              </a:rPr>
              <a:t>繋ぎこみ</a:t>
            </a:r>
            <a:endParaRPr kumimoji="1" lang="en-US" altLang="ja-JP" sz="1200" dirty="0">
              <a:solidFill>
                <a:srgbClr val="FF0000"/>
              </a:solidFill>
              <a:latin typeface="Meiryo UI" panose="020B0604030504040204" pitchFamily="34" charset="-128"/>
              <a:ea typeface="Meiryo UI" panose="020B0604030504040204" pitchFamily="34" charset="-128"/>
            </a:endParaRPr>
          </a:p>
          <a:p>
            <a:pPr algn="ctr"/>
            <a:r>
              <a:rPr kumimoji="1" lang="ja-JP" altLang="en-US" sz="1200">
                <a:latin typeface="Meiryo UI" panose="020B0604030504040204" pitchFamily="34" charset="-128"/>
                <a:ea typeface="Meiryo UI" panose="020B0604030504040204" pitchFamily="34" charset="-128"/>
              </a:rPr>
              <a:t>（トゥプルデータセンター）</a:t>
            </a:r>
            <a:endParaRPr kumimoji="1" lang="en-US" altLang="ja-JP" sz="1200" dirty="0">
              <a:latin typeface="Meiryo UI" panose="020B0604030504040204" pitchFamily="34" charset="-128"/>
              <a:ea typeface="Meiryo UI" panose="020B0604030504040204" pitchFamily="34" charset="-128"/>
            </a:endParaRPr>
          </a:p>
        </p:txBody>
      </p:sp>
      <p:sp>
        <p:nvSpPr>
          <p:cNvPr id="44" name="右矢印 43">
            <a:extLst>
              <a:ext uri="{FF2B5EF4-FFF2-40B4-BE49-F238E27FC236}">
                <a16:creationId xmlns:a16="http://schemas.microsoft.com/office/drawing/2014/main" id="{7BA8B233-30D0-4A87-0AE8-3C20EB7328B5}"/>
              </a:ext>
            </a:extLst>
          </p:cNvPr>
          <p:cNvSpPr/>
          <p:nvPr/>
        </p:nvSpPr>
        <p:spPr>
          <a:xfrm>
            <a:off x="7387967" y="4402285"/>
            <a:ext cx="1978093" cy="315224"/>
          </a:xfrm>
          <a:prstGeom prst="rightArrow">
            <a:avLst/>
          </a:prstGeom>
          <a:noFill/>
          <a:ln w="254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5" name="テキスト ボックス 44">
            <a:extLst>
              <a:ext uri="{FF2B5EF4-FFF2-40B4-BE49-F238E27FC236}">
                <a16:creationId xmlns:a16="http://schemas.microsoft.com/office/drawing/2014/main" id="{269447B8-0347-B79E-5764-857692EB753F}"/>
              </a:ext>
            </a:extLst>
          </p:cNvPr>
          <p:cNvSpPr txBox="1"/>
          <p:nvPr/>
        </p:nvSpPr>
        <p:spPr>
          <a:xfrm>
            <a:off x="7243774" y="4693234"/>
            <a:ext cx="2209410" cy="646331"/>
          </a:xfrm>
          <a:prstGeom prst="rect">
            <a:avLst/>
          </a:prstGeom>
          <a:noFill/>
        </p:spPr>
        <p:txBody>
          <a:bodyPr wrap="square" rtlCol="0">
            <a:spAutoFit/>
          </a:bodyPr>
          <a:lstStyle/>
          <a:p>
            <a:pPr algn="ctr"/>
            <a:r>
              <a:rPr kumimoji="1" lang="ja-JP" altLang="en-US" sz="1200">
                <a:latin typeface="Meiryo UI" panose="020B0604030504040204" pitchFamily="34" charset="-128"/>
                <a:ea typeface="Meiryo UI" panose="020B0604030504040204" pitchFamily="34" charset="-128"/>
              </a:rPr>
              <a:t>データ挿入、可視化、</a:t>
            </a:r>
            <a:endParaRPr kumimoji="1" lang="en-US" altLang="ja-JP" sz="1200" dirty="0">
              <a:latin typeface="Meiryo UI" panose="020B0604030504040204" pitchFamily="34" charset="-128"/>
              <a:ea typeface="Meiryo UI" panose="020B0604030504040204" pitchFamily="34" charset="-128"/>
            </a:endParaRPr>
          </a:p>
          <a:p>
            <a:pPr algn="ctr"/>
            <a:r>
              <a:rPr kumimoji="1" lang="en-US" altLang="ja-JP" sz="1200" dirty="0">
                <a:latin typeface="Meiryo UI" panose="020B0604030504040204" pitchFamily="34" charset="-128"/>
                <a:ea typeface="Meiryo UI" panose="020B0604030504040204" pitchFamily="34" charset="-128"/>
              </a:rPr>
              <a:t>NTT</a:t>
            </a:r>
            <a:r>
              <a:rPr kumimoji="1" lang="ja-JP" altLang="en-US" sz="1200">
                <a:latin typeface="Meiryo UI" panose="020B0604030504040204" pitchFamily="34" charset="-128"/>
                <a:ea typeface="Meiryo UI" panose="020B0604030504040204" pitchFamily="34" charset="-128"/>
              </a:rPr>
              <a:t>様ご評価、</a:t>
            </a:r>
            <a:endParaRPr kumimoji="1" lang="en-US" altLang="ja-JP" sz="1200" dirty="0">
              <a:latin typeface="Meiryo UI" panose="020B0604030504040204" pitchFamily="34" charset="-128"/>
              <a:ea typeface="Meiryo UI" panose="020B0604030504040204" pitchFamily="34" charset="-128"/>
            </a:endParaRPr>
          </a:p>
          <a:p>
            <a:pPr algn="ctr"/>
            <a:r>
              <a:rPr kumimoji="1" lang="ja-JP" altLang="en-US" sz="1200">
                <a:latin typeface="Meiryo UI" panose="020B0604030504040204" pitchFamily="34" charset="-128"/>
                <a:ea typeface="Meiryo UI" panose="020B0604030504040204" pitchFamily="34" charset="-128"/>
              </a:rPr>
              <a:t>モデル改善等</a:t>
            </a:r>
            <a:endParaRPr kumimoji="1" lang="en-US" altLang="ja-JP" sz="1200" dirty="0">
              <a:latin typeface="Meiryo UI" panose="020B0604030504040204" pitchFamily="34" charset="-128"/>
              <a:ea typeface="Meiryo UI" panose="020B0604030504040204" pitchFamily="34" charset="-128"/>
            </a:endParaRPr>
          </a:p>
        </p:txBody>
      </p:sp>
      <p:sp>
        <p:nvSpPr>
          <p:cNvPr id="17" name="左右矢印 16">
            <a:extLst>
              <a:ext uri="{FF2B5EF4-FFF2-40B4-BE49-F238E27FC236}">
                <a16:creationId xmlns:a16="http://schemas.microsoft.com/office/drawing/2014/main" id="{360EC70F-D755-AC53-1691-FB95B7A30FB3}"/>
              </a:ext>
            </a:extLst>
          </p:cNvPr>
          <p:cNvSpPr/>
          <p:nvPr/>
        </p:nvSpPr>
        <p:spPr>
          <a:xfrm>
            <a:off x="4351858" y="2327737"/>
            <a:ext cx="4941933" cy="337611"/>
          </a:xfrm>
          <a:prstGeom prst="leftRightArrow">
            <a:avLst/>
          </a:prstGeom>
          <a:noFill/>
          <a:ln>
            <a:solidFill>
              <a:srgbClr val="518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eiryo UI" panose="020B0604030504040204" pitchFamily="34" charset="-128"/>
                <a:ea typeface="Meiryo UI" panose="020B0604030504040204" pitchFamily="34" charset="-128"/>
              </a:rPr>
              <a:t>PoC</a:t>
            </a:r>
            <a:r>
              <a:rPr kumimoji="1" lang="ja-JP" altLang="en-US">
                <a:solidFill>
                  <a:schemeClr val="tx1"/>
                </a:solidFill>
                <a:latin typeface="Meiryo UI" panose="020B0604030504040204" pitchFamily="34" charset="-128"/>
                <a:ea typeface="Meiryo UI" panose="020B0604030504040204" pitchFamily="34" charset="-128"/>
              </a:rPr>
              <a:t>期間</a:t>
            </a:r>
          </a:p>
        </p:txBody>
      </p:sp>
      <p:sp>
        <p:nvSpPr>
          <p:cNvPr id="5" name="右矢印 4">
            <a:extLst>
              <a:ext uri="{FF2B5EF4-FFF2-40B4-BE49-F238E27FC236}">
                <a16:creationId xmlns:a16="http://schemas.microsoft.com/office/drawing/2014/main" id="{63E4DC8C-ECCD-09CB-EB0C-FB180C95EF58}"/>
              </a:ext>
            </a:extLst>
          </p:cNvPr>
          <p:cNvSpPr/>
          <p:nvPr/>
        </p:nvSpPr>
        <p:spPr>
          <a:xfrm>
            <a:off x="1488249" y="5509559"/>
            <a:ext cx="6098002" cy="23767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20" name="右矢印 19">
            <a:extLst>
              <a:ext uri="{FF2B5EF4-FFF2-40B4-BE49-F238E27FC236}">
                <a16:creationId xmlns:a16="http://schemas.microsoft.com/office/drawing/2014/main" id="{9D084724-5B02-66C0-E953-1F54063CBC44}"/>
              </a:ext>
            </a:extLst>
          </p:cNvPr>
          <p:cNvSpPr/>
          <p:nvPr/>
        </p:nvSpPr>
        <p:spPr>
          <a:xfrm>
            <a:off x="6571693" y="5847469"/>
            <a:ext cx="1175514" cy="206545"/>
          </a:xfrm>
          <a:prstGeom prst="rightArrow">
            <a:avLst/>
          </a:prstGeom>
          <a:solidFill>
            <a:srgbClr val="518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8" name="右矢印 37">
            <a:extLst>
              <a:ext uri="{FF2B5EF4-FFF2-40B4-BE49-F238E27FC236}">
                <a16:creationId xmlns:a16="http://schemas.microsoft.com/office/drawing/2014/main" id="{410416D1-B5D5-3D27-55D0-871A140AF0BB}"/>
              </a:ext>
            </a:extLst>
          </p:cNvPr>
          <p:cNvSpPr/>
          <p:nvPr/>
        </p:nvSpPr>
        <p:spPr>
          <a:xfrm>
            <a:off x="7747206" y="5847469"/>
            <a:ext cx="1153796" cy="220598"/>
          </a:xfrm>
          <a:prstGeom prst="rightArrow">
            <a:avLst/>
          </a:prstGeom>
          <a:solidFill>
            <a:srgbClr val="518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39" name="右矢印 38">
            <a:extLst>
              <a:ext uri="{FF2B5EF4-FFF2-40B4-BE49-F238E27FC236}">
                <a16:creationId xmlns:a16="http://schemas.microsoft.com/office/drawing/2014/main" id="{B10FA1F8-43B4-B416-050F-09C339541B63}"/>
              </a:ext>
            </a:extLst>
          </p:cNvPr>
          <p:cNvSpPr/>
          <p:nvPr/>
        </p:nvSpPr>
        <p:spPr>
          <a:xfrm>
            <a:off x="6034313" y="6245961"/>
            <a:ext cx="802083" cy="237677"/>
          </a:xfrm>
          <a:prstGeom prst="rightArrow">
            <a:avLst/>
          </a:prstGeom>
          <a:solidFill>
            <a:srgbClr val="518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6" name="右矢印 45">
            <a:extLst>
              <a:ext uri="{FF2B5EF4-FFF2-40B4-BE49-F238E27FC236}">
                <a16:creationId xmlns:a16="http://schemas.microsoft.com/office/drawing/2014/main" id="{00AC8A5A-12B0-36AD-5487-36DFA9A38AB3}"/>
              </a:ext>
            </a:extLst>
          </p:cNvPr>
          <p:cNvSpPr/>
          <p:nvPr/>
        </p:nvSpPr>
        <p:spPr>
          <a:xfrm>
            <a:off x="8901002" y="5824863"/>
            <a:ext cx="392789" cy="265809"/>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8" name="右矢印 47">
            <a:extLst>
              <a:ext uri="{FF2B5EF4-FFF2-40B4-BE49-F238E27FC236}">
                <a16:creationId xmlns:a16="http://schemas.microsoft.com/office/drawing/2014/main" id="{0EA8F6E6-1423-0680-C122-B7CD4728A0D5}"/>
              </a:ext>
            </a:extLst>
          </p:cNvPr>
          <p:cNvSpPr/>
          <p:nvPr/>
        </p:nvSpPr>
        <p:spPr>
          <a:xfrm>
            <a:off x="9293791" y="6304345"/>
            <a:ext cx="2413915" cy="26580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eiryo UI" panose="020B0604030504040204" pitchFamily="34" charset="-128"/>
              <a:ea typeface="Meiryo UI" panose="020B0604030504040204" pitchFamily="34" charset="-128"/>
            </a:endParaRPr>
          </a:p>
        </p:txBody>
      </p:sp>
      <p:sp>
        <p:nvSpPr>
          <p:cNvPr id="49" name="テキスト ボックス 48">
            <a:extLst>
              <a:ext uri="{FF2B5EF4-FFF2-40B4-BE49-F238E27FC236}">
                <a16:creationId xmlns:a16="http://schemas.microsoft.com/office/drawing/2014/main" id="{4C7516D5-4800-7ECE-927F-938AD7FE2955}"/>
              </a:ext>
            </a:extLst>
          </p:cNvPr>
          <p:cNvSpPr txBox="1"/>
          <p:nvPr/>
        </p:nvSpPr>
        <p:spPr>
          <a:xfrm>
            <a:off x="9788764" y="5600038"/>
            <a:ext cx="2416132" cy="738664"/>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データ挿入、可視化、</a:t>
            </a:r>
            <a:endParaRPr kumimoji="1" lang="en-US" altLang="ja-JP" sz="1400" dirty="0">
              <a:latin typeface="Meiryo UI" panose="020B0604030504040204" pitchFamily="34" charset="-128"/>
              <a:ea typeface="Meiryo UI" panose="020B0604030504040204" pitchFamily="34" charset="-128"/>
            </a:endParaRPr>
          </a:p>
          <a:p>
            <a:pPr algn="ctr"/>
            <a:r>
              <a:rPr kumimoji="1" lang="en-US" altLang="ja-JP" sz="1400" dirty="0">
                <a:latin typeface="Meiryo UI" panose="020B0604030504040204" pitchFamily="34" charset="-128"/>
                <a:ea typeface="Meiryo UI" panose="020B0604030504040204" pitchFamily="34" charset="-128"/>
              </a:rPr>
              <a:t>NTT</a:t>
            </a:r>
            <a:r>
              <a:rPr kumimoji="1" lang="ja-JP" altLang="en-US" sz="1400">
                <a:latin typeface="Meiryo UI" panose="020B0604030504040204" pitchFamily="34" charset="-128"/>
                <a:ea typeface="Meiryo UI" panose="020B0604030504040204" pitchFamily="34" charset="-128"/>
              </a:rPr>
              <a:t>西日本様によるご評価、</a:t>
            </a:r>
            <a:endParaRPr kumimoji="1" lang="en-US" altLang="ja-JP" sz="1400" dirty="0">
              <a:latin typeface="Meiryo UI" panose="020B0604030504040204" pitchFamily="34" charset="-128"/>
              <a:ea typeface="Meiryo UI" panose="020B0604030504040204" pitchFamily="34" charset="-128"/>
            </a:endParaRPr>
          </a:p>
          <a:p>
            <a:pPr algn="ctr"/>
            <a:r>
              <a:rPr kumimoji="1" lang="ja-JP" altLang="en-US" sz="1400">
                <a:latin typeface="Meiryo UI" panose="020B0604030504040204" pitchFamily="34" charset="-128"/>
                <a:ea typeface="Meiryo UI" panose="020B0604030504040204" pitchFamily="34" charset="-128"/>
              </a:rPr>
              <a:t>モデル更新に向けてのご議論等</a:t>
            </a:r>
            <a:endParaRPr kumimoji="1" lang="en-US" altLang="ja-JP" sz="1400" dirty="0">
              <a:latin typeface="Meiryo UI" panose="020B0604030504040204" pitchFamily="34" charset="-128"/>
              <a:ea typeface="Meiryo UI" panose="020B0604030504040204" pitchFamily="34" charset="-128"/>
            </a:endParaRPr>
          </a:p>
        </p:txBody>
      </p:sp>
      <p:sp>
        <p:nvSpPr>
          <p:cNvPr id="50" name="テキスト ボックス 49">
            <a:extLst>
              <a:ext uri="{FF2B5EF4-FFF2-40B4-BE49-F238E27FC236}">
                <a16:creationId xmlns:a16="http://schemas.microsoft.com/office/drawing/2014/main" id="{4F9F984B-4B9B-47E6-6739-E66AE1945942}"/>
              </a:ext>
            </a:extLst>
          </p:cNvPr>
          <p:cNvSpPr txBox="1"/>
          <p:nvPr/>
        </p:nvSpPr>
        <p:spPr>
          <a:xfrm>
            <a:off x="8348479" y="5540692"/>
            <a:ext cx="1618595" cy="338554"/>
          </a:xfrm>
          <a:prstGeom prst="rect">
            <a:avLst/>
          </a:prstGeom>
          <a:noFill/>
        </p:spPr>
        <p:txBody>
          <a:bodyPr wrap="square" rtlCol="0">
            <a:spAutoFit/>
          </a:bodyPr>
          <a:lstStyle/>
          <a:p>
            <a:pPr algn="ctr"/>
            <a:r>
              <a:rPr kumimoji="1" lang="ja-JP" altLang="en-US" sz="1600">
                <a:latin typeface="Meiryo UI" panose="020B0604030504040204" pitchFamily="34" charset="-128"/>
                <a:ea typeface="Meiryo UI" panose="020B0604030504040204" pitchFamily="34" charset="-128"/>
              </a:rPr>
              <a:t>ハンズオン</a:t>
            </a:r>
          </a:p>
        </p:txBody>
      </p:sp>
      <p:sp>
        <p:nvSpPr>
          <p:cNvPr id="51" name="テキスト ボックス 50">
            <a:extLst>
              <a:ext uri="{FF2B5EF4-FFF2-40B4-BE49-F238E27FC236}">
                <a16:creationId xmlns:a16="http://schemas.microsoft.com/office/drawing/2014/main" id="{60E0ACFE-E7AC-5CD1-642A-6545EA3BAF21}"/>
              </a:ext>
            </a:extLst>
          </p:cNvPr>
          <p:cNvSpPr txBox="1"/>
          <p:nvPr/>
        </p:nvSpPr>
        <p:spPr>
          <a:xfrm>
            <a:off x="5724692" y="6430562"/>
            <a:ext cx="1287222" cy="307777"/>
          </a:xfrm>
          <a:prstGeom prst="rect">
            <a:avLst/>
          </a:prstGeom>
          <a:noFill/>
        </p:spPr>
        <p:txBody>
          <a:bodyPr wrap="square" rtlCol="0">
            <a:spAutoFit/>
          </a:bodyPr>
          <a:lstStyle/>
          <a:p>
            <a:pPr algn="ctr"/>
            <a:r>
              <a:rPr kumimoji="1" lang="en-US" altLang="ja-JP" sz="1400" dirty="0">
                <a:latin typeface="Meiryo UI" panose="020B0604030504040204" pitchFamily="34" charset="-128"/>
                <a:ea typeface="Meiryo UI" panose="020B0604030504040204" pitchFamily="34" charset="-128"/>
              </a:rPr>
              <a:t> </a:t>
            </a:r>
            <a:r>
              <a:rPr kumimoji="1" lang="en-US" altLang="ja-JP" sz="1400" dirty="0" err="1">
                <a:latin typeface="Meiryo UI" panose="020B0604030504040204" pitchFamily="34" charset="-128"/>
                <a:ea typeface="Meiryo UI" panose="020B0604030504040204" pitchFamily="34" charset="-128"/>
              </a:rPr>
              <a:t>TuplOS</a:t>
            </a:r>
            <a:r>
              <a:rPr kumimoji="1" lang="ja-JP" altLang="en-US" sz="1400">
                <a:latin typeface="Meiryo UI" panose="020B0604030504040204" pitchFamily="34" charset="-128"/>
                <a:ea typeface="Meiryo UI" panose="020B0604030504040204" pitchFamily="34" charset="-128"/>
              </a:rPr>
              <a:t>展開</a:t>
            </a:r>
            <a:endParaRPr kumimoji="1" lang="en-US" altLang="ja-JP" sz="1400" dirty="0">
              <a:latin typeface="Meiryo UI" panose="020B0604030504040204" pitchFamily="34" charset="-128"/>
              <a:ea typeface="Meiryo UI" panose="020B0604030504040204" pitchFamily="34" charset="-128"/>
            </a:endParaRPr>
          </a:p>
        </p:txBody>
      </p:sp>
      <p:sp>
        <p:nvSpPr>
          <p:cNvPr id="52" name="テキスト ボックス 51">
            <a:extLst>
              <a:ext uri="{FF2B5EF4-FFF2-40B4-BE49-F238E27FC236}">
                <a16:creationId xmlns:a16="http://schemas.microsoft.com/office/drawing/2014/main" id="{A2832D4B-EF8E-9454-E20E-B08954D49909}"/>
              </a:ext>
            </a:extLst>
          </p:cNvPr>
          <p:cNvSpPr txBox="1"/>
          <p:nvPr/>
        </p:nvSpPr>
        <p:spPr>
          <a:xfrm>
            <a:off x="1581314" y="5697671"/>
            <a:ext cx="4038995" cy="954107"/>
          </a:xfrm>
          <a:prstGeom prst="rect">
            <a:avLst/>
          </a:prstGeom>
          <a:noFill/>
        </p:spPr>
        <p:txBody>
          <a:bodyPr wrap="square" rtlCol="0">
            <a:spAutoFit/>
          </a:bodyPr>
          <a:lstStyle/>
          <a:p>
            <a:r>
              <a:rPr kumimoji="1" lang="en-US" altLang="ja-JP" sz="1400" b="1" u="sng" dirty="0">
                <a:latin typeface="Meiryo UI" panose="020B0604030504040204" pitchFamily="34" charset="-128"/>
                <a:ea typeface="Meiryo UI" panose="020B0604030504040204" pitchFamily="34" charset="-128"/>
              </a:rPr>
              <a:t> </a:t>
            </a:r>
            <a:r>
              <a:rPr kumimoji="1" lang="ja-JP" altLang="en-US" sz="1400" b="1" u="sng">
                <a:latin typeface="Meiryo UI" panose="020B0604030504040204" pitchFamily="34" charset="-128"/>
                <a:ea typeface="Meiryo UI" panose="020B0604030504040204" pitchFamily="34" charset="-128"/>
              </a:rPr>
              <a:t>事前検討</a:t>
            </a:r>
            <a:endParaRPr kumimoji="1" lang="en-US" altLang="ja-JP" sz="1400" b="1" u="sng" dirty="0">
              <a:latin typeface="Meiryo UI" panose="020B0604030504040204" pitchFamily="34" charset="-128"/>
              <a:ea typeface="Meiryo UI" panose="020B0604030504040204" pitchFamily="34" charset="-128"/>
            </a:endParaRPr>
          </a:p>
          <a:p>
            <a:r>
              <a:rPr kumimoji="1" lang="en-US" altLang="ja-JP" sz="1400" dirty="0">
                <a:latin typeface="Meiryo UI" panose="020B0604030504040204" pitchFamily="34" charset="-128"/>
                <a:ea typeface="Meiryo UI" panose="020B0604030504040204" pitchFamily="34" charset="-128"/>
              </a:rPr>
              <a:t>PM</a:t>
            </a:r>
            <a:r>
              <a:rPr kumimoji="1" lang="ja-JP" altLang="en-US" sz="1400">
                <a:latin typeface="Meiryo UI" panose="020B0604030504040204" pitchFamily="34" charset="-128"/>
                <a:ea typeface="Meiryo UI" panose="020B0604030504040204" pitchFamily="34" charset="-128"/>
              </a:rPr>
              <a:t>データ形式やベンダ様からの情報収集、確認に時間を要しているため、可能な部分から設計、開発を進める方針にて現在設計、開発を進めております</a:t>
            </a:r>
            <a:endParaRPr kumimoji="1" lang="en-US" altLang="ja-JP" sz="1400" dirty="0">
              <a:latin typeface="Meiryo UI" panose="020B0604030504040204" pitchFamily="34" charset="-128"/>
              <a:ea typeface="Meiryo UI" panose="020B0604030504040204" pitchFamily="34" charset="-128"/>
            </a:endParaRPr>
          </a:p>
        </p:txBody>
      </p:sp>
      <p:sp>
        <p:nvSpPr>
          <p:cNvPr id="53" name="テキスト ボックス 52">
            <a:extLst>
              <a:ext uri="{FF2B5EF4-FFF2-40B4-BE49-F238E27FC236}">
                <a16:creationId xmlns:a16="http://schemas.microsoft.com/office/drawing/2014/main" id="{BD10471A-A285-7FED-ABBD-EA4E5444930A}"/>
              </a:ext>
            </a:extLst>
          </p:cNvPr>
          <p:cNvSpPr txBox="1"/>
          <p:nvPr/>
        </p:nvSpPr>
        <p:spPr>
          <a:xfrm>
            <a:off x="6500598" y="5972245"/>
            <a:ext cx="1287222" cy="307777"/>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設計</a:t>
            </a:r>
            <a:endParaRPr kumimoji="1" lang="en-US" altLang="ja-JP" sz="1400" dirty="0">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A5E1A860-296A-DE76-7560-AD4C3F97C7BA}"/>
              </a:ext>
            </a:extLst>
          </p:cNvPr>
          <p:cNvSpPr txBox="1"/>
          <p:nvPr/>
        </p:nvSpPr>
        <p:spPr>
          <a:xfrm>
            <a:off x="7679308" y="5985298"/>
            <a:ext cx="1287222" cy="307777"/>
          </a:xfrm>
          <a:prstGeom prst="rect">
            <a:avLst/>
          </a:prstGeom>
          <a:noFill/>
        </p:spPr>
        <p:txBody>
          <a:bodyPr wrap="square" rtlCol="0">
            <a:spAutoFit/>
          </a:bodyPr>
          <a:lstStyle/>
          <a:p>
            <a:pPr algn="ctr"/>
            <a:r>
              <a:rPr kumimoji="1" lang="ja-JP" altLang="en-US" sz="1400">
                <a:latin typeface="Meiryo UI" panose="020B0604030504040204" pitchFamily="34" charset="-128"/>
                <a:ea typeface="Meiryo UI" panose="020B0604030504040204" pitchFamily="34" charset="-128"/>
              </a:rPr>
              <a:t>開発</a:t>
            </a:r>
            <a:endParaRPr kumimoji="1" lang="en-US" altLang="ja-JP" sz="1400" dirty="0">
              <a:latin typeface="Meiryo UI" panose="020B0604030504040204" pitchFamily="34" charset="-128"/>
              <a:ea typeface="Meiryo UI" panose="020B0604030504040204" pitchFamily="34" charset="-128"/>
            </a:endParaRPr>
          </a:p>
        </p:txBody>
      </p:sp>
      <p:sp>
        <p:nvSpPr>
          <p:cNvPr id="57" name="角丸四角形 56">
            <a:extLst>
              <a:ext uri="{FF2B5EF4-FFF2-40B4-BE49-F238E27FC236}">
                <a16:creationId xmlns:a16="http://schemas.microsoft.com/office/drawing/2014/main" id="{5DD0C51F-F7A4-58AB-313E-009590EF8D37}"/>
              </a:ext>
            </a:extLst>
          </p:cNvPr>
          <p:cNvSpPr/>
          <p:nvPr/>
        </p:nvSpPr>
        <p:spPr>
          <a:xfrm>
            <a:off x="78095" y="4106447"/>
            <a:ext cx="1120746" cy="315219"/>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当初計画</a:t>
            </a:r>
          </a:p>
        </p:txBody>
      </p:sp>
      <p:sp>
        <p:nvSpPr>
          <p:cNvPr id="58" name="角丸四角形 57">
            <a:extLst>
              <a:ext uri="{FF2B5EF4-FFF2-40B4-BE49-F238E27FC236}">
                <a16:creationId xmlns:a16="http://schemas.microsoft.com/office/drawing/2014/main" id="{5E914D6E-DF8D-F447-1DB1-03895B64EE32}"/>
              </a:ext>
            </a:extLst>
          </p:cNvPr>
          <p:cNvSpPr/>
          <p:nvPr/>
        </p:nvSpPr>
        <p:spPr>
          <a:xfrm>
            <a:off x="107673" y="5794215"/>
            <a:ext cx="1120746" cy="5830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t>現在の</a:t>
            </a:r>
            <a:endParaRPr kumimoji="1" lang="en-US" altLang="ja-JP" sz="1600" dirty="0"/>
          </a:p>
          <a:p>
            <a:pPr algn="ctr"/>
            <a:r>
              <a:rPr kumimoji="1" lang="ja-JP" altLang="en-US" sz="1600"/>
              <a:t>進捗状況</a:t>
            </a:r>
          </a:p>
        </p:txBody>
      </p:sp>
      <p:sp>
        <p:nvSpPr>
          <p:cNvPr id="25" name="角丸四角形 24">
            <a:extLst>
              <a:ext uri="{FF2B5EF4-FFF2-40B4-BE49-F238E27FC236}">
                <a16:creationId xmlns:a16="http://schemas.microsoft.com/office/drawing/2014/main" id="{D24B32CA-8030-A0C4-1537-6DC83489DD32}"/>
              </a:ext>
            </a:extLst>
          </p:cNvPr>
          <p:cNvSpPr/>
          <p:nvPr/>
        </p:nvSpPr>
        <p:spPr>
          <a:xfrm>
            <a:off x="9860758" y="2963749"/>
            <a:ext cx="2159636" cy="2135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400" b="1" u="sng">
                <a:latin typeface="Meiryo UI" panose="020B0604030504040204" pitchFamily="34" charset="-128"/>
                <a:ea typeface="Meiryo UI" panose="020B0604030504040204" pitchFamily="34" charset="-128"/>
              </a:rPr>
              <a:t>成果物</a:t>
            </a:r>
            <a:r>
              <a:rPr kumimoji="1" lang="en-US" altLang="ja-JP" sz="1400" b="1" u="sng">
                <a:latin typeface="Meiryo UI" panose="020B0604030504040204" pitchFamily="34" charset="-128"/>
                <a:ea typeface="Meiryo UI" panose="020B0604030504040204" pitchFamily="34" charset="-128"/>
              </a:rPr>
              <a:t>(</a:t>
            </a:r>
            <a:r>
              <a:rPr kumimoji="1" lang="ja-JP" altLang="en-US" sz="1400" b="1" u="sng">
                <a:latin typeface="Meiryo UI" panose="020B0604030504040204" pitchFamily="34" charset="-128"/>
                <a:ea typeface="Meiryo UI" panose="020B0604030504040204" pitchFamily="34" charset="-128"/>
              </a:rPr>
              <a:t>案</a:t>
            </a:r>
            <a:r>
              <a:rPr kumimoji="1" lang="en-US" altLang="ja-JP" sz="1400" b="1" u="sng">
                <a:latin typeface="Meiryo UI" panose="020B0604030504040204" pitchFamily="34" charset="-128"/>
                <a:ea typeface="Meiryo UI" panose="020B0604030504040204" pitchFamily="34" charset="-128"/>
              </a:rPr>
              <a:t>)</a:t>
            </a:r>
            <a:r>
              <a:rPr kumimoji="1" lang="ja-JP" altLang="en-US" sz="1400" b="1" u="sng">
                <a:latin typeface="Meiryo UI" panose="020B0604030504040204" pitchFamily="34" charset="-128"/>
                <a:ea typeface="Meiryo UI" panose="020B0604030504040204" pitchFamily="34" charset="-128"/>
              </a:rPr>
              <a:t>：</a:t>
            </a:r>
            <a:endParaRPr kumimoji="1" lang="en-US" altLang="ja-JP" sz="1400" b="1" u="sng">
              <a:latin typeface="Meiryo UI" panose="020B0604030504040204" pitchFamily="34" charset="-128"/>
              <a:ea typeface="Meiryo UI" panose="020B0604030504040204" pitchFamily="34" charset="-128"/>
            </a:endParaRPr>
          </a:p>
          <a:p>
            <a:r>
              <a:rPr kumimoji="1" lang="en-US" altLang="ja-JP" sz="1400">
                <a:latin typeface="Meiryo UI" panose="020B0604030504040204" pitchFamily="34" charset="-128"/>
                <a:ea typeface="Meiryo UI" panose="020B0604030504040204" pitchFamily="34" charset="-128"/>
              </a:rPr>
              <a:t>MNO</a:t>
            </a:r>
            <a:r>
              <a:rPr kumimoji="1" lang="ja-JP" altLang="en-US" sz="1400">
                <a:latin typeface="Meiryo UI" panose="020B0604030504040204" pitchFamily="34" charset="-128"/>
                <a:ea typeface="Meiryo UI" panose="020B0604030504040204" pitchFamily="34" charset="-128"/>
              </a:rPr>
              <a:t>向けマネージドサービス、その自動化運用を実現するに当たってのモデル提案</a:t>
            </a:r>
            <a:endParaRPr kumimoji="1" lang="en-US" altLang="ja-JP" sz="1400">
              <a:latin typeface="Meiryo UI" panose="020B0604030504040204" pitchFamily="34" charset="-128"/>
              <a:ea typeface="Meiryo UI" panose="020B0604030504040204" pitchFamily="34" charset="-128"/>
            </a:endParaRPr>
          </a:p>
          <a:p>
            <a:r>
              <a:rPr kumimoji="1" lang="en-US" altLang="ja-JP" sz="1400">
                <a:latin typeface="Meiryo UI" panose="020B0604030504040204" pitchFamily="34" charset="-128"/>
                <a:ea typeface="Meiryo UI" panose="020B0604030504040204" pitchFamily="34" charset="-128"/>
              </a:rPr>
              <a:t>(1) KPI, (2) </a:t>
            </a:r>
            <a:r>
              <a:rPr kumimoji="1" lang="ja-JP" altLang="en-US" sz="1400">
                <a:latin typeface="Meiryo UI" panose="020B0604030504040204" pitchFamily="34" charset="-128"/>
                <a:ea typeface="Meiryo UI" panose="020B0604030504040204" pitchFamily="34" charset="-128"/>
              </a:rPr>
              <a:t>特徴量、</a:t>
            </a:r>
            <a:r>
              <a:rPr kumimoji="1" lang="en-US" altLang="ja-JP" sz="1400">
                <a:latin typeface="Meiryo UI" panose="020B0604030504040204" pitchFamily="34" charset="-128"/>
                <a:ea typeface="Meiryo UI" panose="020B0604030504040204" pitchFamily="34" charset="-128"/>
              </a:rPr>
              <a:t>(3) </a:t>
            </a:r>
            <a:r>
              <a:rPr kumimoji="1" lang="ja-JP" altLang="en-US" sz="1400">
                <a:latin typeface="Meiryo UI" panose="020B0604030504040204" pitchFamily="34" charset="-128"/>
                <a:ea typeface="Meiryo UI" panose="020B0604030504040204" pitchFamily="34" charset="-128"/>
              </a:rPr>
              <a:t>機械学習モデル</a:t>
            </a:r>
            <a:endParaRPr kumimoji="1" lang="en-US" altLang="ja-JP" sz="1400">
              <a:latin typeface="Meiryo UI" panose="020B0604030504040204" pitchFamily="34" charset="-128"/>
              <a:ea typeface="Meiryo UI" panose="020B0604030504040204" pitchFamily="34" charset="-128"/>
            </a:endParaRPr>
          </a:p>
        </p:txBody>
      </p:sp>
      <p:sp>
        <p:nvSpPr>
          <p:cNvPr id="59" name="下矢印 58">
            <a:extLst>
              <a:ext uri="{FF2B5EF4-FFF2-40B4-BE49-F238E27FC236}">
                <a16:creationId xmlns:a16="http://schemas.microsoft.com/office/drawing/2014/main" id="{7739FAE4-F50E-5AAB-86B5-BB5B6327EFE9}"/>
              </a:ext>
            </a:extLst>
          </p:cNvPr>
          <p:cNvSpPr/>
          <p:nvPr/>
        </p:nvSpPr>
        <p:spPr>
          <a:xfrm>
            <a:off x="233605" y="4854617"/>
            <a:ext cx="868881" cy="482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2834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01EAF-D29F-4B4A-86C9-89C04309E91D}"/>
              </a:ext>
            </a:extLst>
          </p:cNvPr>
          <p:cNvSpPr>
            <a:spLocks noGrp="1"/>
          </p:cNvSpPr>
          <p:nvPr>
            <p:ph type="ctrTitle"/>
          </p:nvPr>
        </p:nvSpPr>
        <p:spPr>
          <a:xfrm>
            <a:off x="1279070" y="2130136"/>
            <a:ext cx="9633857" cy="1689284"/>
          </a:xfrm>
        </p:spPr>
        <p:txBody>
          <a:bodyPr>
            <a:noAutofit/>
          </a:bodyPr>
          <a:lstStyle/>
          <a:p>
            <a:r>
              <a:rPr kumimoji="1" lang="en-US" altLang="ja-JP" sz="4000" b="1" dirty="0">
                <a:latin typeface="Meiryo UI" panose="020B0604030504040204" pitchFamily="50" charset="-128"/>
                <a:ea typeface="Meiryo UI" panose="020B0604030504040204" pitchFamily="50" charset="-128"/>
              </a:rPr>
              <a:t>NTT</a:t>
            </a:r>
            <a:r>
              <a:rPr kumimoji="1" lang="ja-JP" altLang="en-US" sz="4000" b="1">
                <a:latin typeface="Meiryo UI" panose="020B0604030504040204" pitchFamily="50" charset="-128"/>
                <a:ea typeface="Meiryo UI" panose="020B0604030504040204" pitchFamily="50" charset="-128"/>
              </a:rPr>
              <a:t>西日本様</a:t>
            </a:r>
            <a:r>
              <a:rPr kumimoji="1" lang="en-US" altLang="ja-JP" sz="4000" b="1" dirty="0">
                <a:latin typeface="Meiryo UI" panose="020B0604030504040204" pitchFamily="50" charset="-128"/>
                <a:ea typeface="Meiryo UI" panose="020B0604030504040204" pitchFamily="50" charset="-128"/>
              </a:rPr>
              <a:t> </a:t>
            </a:r>
            <a:r>
              <a:rPr kumimoji="1" lang="en-US" altLang="ja-JP" sz="4000" b="1" dirty="0" err="1">
                <a:latin typeface="Meiryo UI" panose="020B0604030504040204" pitchFamily="50" charset="-128"/>
                <a:ea typeface="Meiryo UI" panose="020B0604030504040204" pitchFamily="50" charset="-128"/>
              </a:rPr>
              <a:t>Tupl</a:t>
            </a:r>
            <a:r>
              <a:rPr kumimoji="1" lang="en-US" altLang="ja-JP" sz="4000" b="1" dirty="0">
                <a:latin typeface="Meiryo UI" panose="020B0604030504040204" pitchFamily="50" charset="-128"/>
                <a:ea typeface="Meiryo UI" panose="020B0604030504040204" pitchFamily="50" charset="-128"/>
              </a:rPr>
              <a:t> PoC</a:t>
            </a:r>
            <a:br>
              <a:rPr kumimoji="1" lang="en-US" altLang="ja-JP" sz="4000" b="1" dirty="0">
                <a:latin typeface="Meiryo UI" panose="020B0604030504040204" pitchFamily="50" charset="-128"/>
                <a:ea typeface="Meiryo UI" panose="020B0604030504040204" pitchFamily="50" charset="-128"/>
              </a:rPr>
            </a:br>
            <a:r>
              <a:rPr kumimoji="1" lang="en-US" altLang="ja-JP" sz="4000" b="1" dirty="0">
                <a:latin typeface="Meiryo UI" panose="020B0604030504040204" pitchFamily="50" charset="-128"/>
                <a:ea typeface="Meiryo UI" panose="020B0604030504040204" pitchFamily="50" charset="-128"/>
              </a:rPr>
              <a:t>PM</a:t>
            </a:r>
            <a:r>
              <a:rPr kumimoji="1" lang="ja-JP" altLang="en-US" sz="4000" b="1">
                <a:latin typeface="Meiryo UI" panose="020B0604030504040204" pitchFamily="50" charset="-128"/>
                <a:ea typeface="Meiryo UI" panose="020B0604030504040204" pitchFamily="50" charset="-128"/>
              </a:rPr>
              <a:t>サンプルデータ内容確認</a:t>
            </a:r>
            <a:endParaRPr kumimoji="1" lang="ja-JP" altLang="en-US" sz="4000"/>
          </a:p>
        </p:txBody>
      </p:sp>
      <p:sp>
        <p:nvSpPr>
          <p:cNvPr id="3" name="字幕 2">
            <a:extLst>
              <a:ext uri="{FF2B5EF4-FFF2-40B4-BE49-F238E27FC236}">
                <a16:creationId xmlns:a16="http://schemas.microsoft.com/office/drawing/2014/main" id="{D478966B-6F03-3041-8E59-F28B6144EA62}"/>
              </a:ext>
            </a:extLst>
          </p:cNvPr>
          <p:cNvSpPr>
            <a:spLocks noGrp="1"/>
          </p:cNvSpPr>
          <p:nvPr>
            <p:ph type="subTitle" idx="1"/>
          </p:nvPr>
        </p:nvSpPr>
        <p:spPr>
          <a:xfrm>
            <a:off x="1523999" y="5210120"/>
            <a:ext cx="9144000" cy="895631"/>
          </a:xfrm>
        </p:spPr>
        <p:txBody>
          <a:bodyPr/>
          <a:lstStyle/>
          <a:p>
            <a:pPr algn="l"/>
            <a:r>
              <a:rPr kumimoji="1" lang="en-US" altLang="ja-JP" b="1" dirty="0">
                <a:latin typeface="Meiryo UI" panose="020B0604030504040204" pitchFamily="50" charset="-128"/>
                <a:ea typeface="Meiryo UI" panose="020B0604030504040204" pitchFamily="50" charset="-128"/>
              </a:rPr>
              <a:t>2023</a:t>
            </a:r>
            <a:r>
              <a:rPr kumimoji="1" lang="ja-JP" altLang="en-US" b="1">
                <a:latin typeface="Meiryo UI" panose="020B0604030504040204" pitchFamily="50" charset="-128"/>
                <a:ea typeface="Meiryo UI" panose="020B0604030504040204" pitchFamily="50" charset="-128"/>
              </a:rPr>
              <a:t>年</a:t>
            </a:r>
            <a:r>
              <a:rPr kumimoji="1" lang="en-US" altLang="ja-JP" b="1" dirty="0">
                <a:latin typeface="Meiryo UI" panose="020B0604030504040204" pitchFamily="50" charset="-128"/>
                <a:ea typeface="Meiryo UI" panose="020B0604030504040204" pitchFamily="50" charset="-128"/>
              </a:rPr>
              <a:t>7</a:t>
            </a:r>
            <a:r>
              <a:rPr kumimoji="1" lang="ja-JP" altLang="en-US" b="1">
                <a:latin typeface="Meiryo UI" panose="020B0604030504040204" pitchFamily="50" charset="-128"/>
                <a:ea typeface="Meiryo UI" panose="020B0604030504040204" pitchFamily="50" charset="-128"/>
              </a:rPr>
              <a:t>月</a:t>
            </a:r>
            <a:r>
              <a:rPr kumimoji="1" lang="en-US" altLang="ja-JP" b="1" dirty="0">
                <a:latin typeface="Meiryo UI" panose="020B0604030504040204" pitchFamily="50" charset="-128"/>
                <a:ea typeface="Meiryo UI" panose="020B0604030504040204" pitchFamily="50" charset="-128"/>
              </a:rPr>
              <a:t>3</a:t>
            </a:r>
            <a:r>
              <a:rPr kumimoji="1" lang="ja-JP" altLang="en-US" b="1">
                <a:latin typeface="Meiryo UI" panose="020B0604030504040204" pitchFamily="50" charset="-128"/>
                <a:ea typeface="Meiryo UI" panose="020B0604030504040204" pitchFamily="50" charset="-128"/>
              </a:rPr>
              <a:t>日</a:t>
            </a:r>
            <a:endParaRPr kumimoji="1" lang="en-US" altLang="ja-JP" b="1" dirty="0">
              <a:latin typeface="Meiryo UI" panose="020B0604030504040204" pitchFamily="50" charset="-128"/>
              <a:ea typeface="Meiryo UI" panose="020B0604030504040204" pitchFamily="50" charset="-128"/>
            </a:endParaRPr>
          </a:p>
          <a:p>
            <a:pPr algn="l"/>
            <a:r>
              <a:rPr kumimoji="1" lang="ja-JP" altLang="en-US" b="1">
                <a:latin typeface="Meiryo UI" panose="020B0604030504040204" pitchFamily="50" charset="-128"/>
                <a:ea typeface="Meiryo UI" panose="020B0604030504040204" pitchFamily="50" charset="-128"/>
              </a:rPr>
              <a:t>トゥプル・ジャパン合同会社</a:t>
            </a:r>
          </a:p>
        </p:txBody>
      </p:sp>
    </p:spTree>
    <p:extLst>
      <p:ext uri="{BB962C8B-B14F-4D97-AF65-F5344CB8AC3E}">
        <p14:creationId xmlns:p14="http://schemas.microsoft.com/office/powerpoint/2010/main" val="381104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2656936" y="1092737"/>
            <a:ext cx="9118121"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本ユースケースでは多種の</a:t>
            </a:r>
            <a:r>
              <a:rPr kumimoji="1" lang="en-US" altLang="ja-JP" sz="1400" dirty="0">
                <a:solidFill>
                  <a:srgbClr val="518ADC"/>
                </a:solidFill>
                <a:latin typeface="Calibri" panose="020F0502020204030204" pitchFamily="34" charset="0"/>
              </a:rPr>
              <a:t>CM</a:t>
            </a:r>
            <a:r>
              <a:rPr kumimoji="1" lang="ja-JP" altLang="en-US" sz="1400">
                <a:solidFill>
                  <a:srgbClr val="518ADC"/>
                </a:solidFill>
                <a:latin typeface="Calibri" panose="020F0502020204030204" pitchFamily="34" charset="0"/>
              </a:rPr>
              <a:t>パラメータの中から特に重要と考える</a:t>
            </a:r>
            <a:r>
              <a:rPr kumimoji="1" lang="en-US" altLang="ja-JP" sz="1400" dirty="0">
                <a:solidFill>
                  <a:srgbClr val="518ADC"/>
                </a:solidFill>
                <a:latin typeface="Calibri" panose="020F0502020204030204" pitchFamily="34" charset="0"/>
              </a:rPr>
              <a:t>7</a:t>
            </a:r>
            <a:r>
              <a:rPr kumimoji="1" lang="ja-JP" altLang="en-US" sz="1400">
                <a:solidFill>
                  <a:srgbClr val="518ADC"/>
                </a:solidFill>
                <a:latin typeface="Calibri" panose="020F0502020204030204" pitchFamily="34" charset="0"/>
              </a:rPr>
              <a:t>つのパラメータの設定間違えを異常として検知し、チケットとして</a:t>
            </a:r>
            <a:r>
              <a:rPr kumimoji="1" lang="en-US" altLang="ja-JP" sz="1400" dirty="0">
                <a:solidFill>
                  <a:srgbClr val="518ADC"/>
                </a:solidFill>
                <a:latin typeface="Calibri" panose="020F0502020204030204" pitchFamily="34" charset="0"/>
              </a:rPr>
              <a:t>UI</a:t>
            </a:r>
            <a:r>
              <a:rPr kumimoji="1" lang="ja-JP" altLang="en-US" sz="1400">
                <a:solidFill>
                  <a:srgbClr val="518ADC"/>
                </a:solidFill>
                <a:latin typeface="Calibri" panose="020F0502020204030204" pitchFamily="34" charset="0"/>
              </a:rPr>
              <a:t>上に表示させ修正を促すための</a:t>
            </a:r>
            <a:r>
              <a:rPr kumimoji="1" lang="en-US" altLang="ja-JP" sz="1400" dirty="0">
                <a:solidFill>
                  <a:srgbClr val="518ADC"/>
                </a:solidFill>
                <a:latin typeface="Calibri" panose="020F0502020204030204" pitchFamily="34" charset="0"/>
              </a:rPr>
              <a:t>4</a:t>
            </a:r>
            <a:r>
              <a:rPr kumimoji="1" lang="ja-JP" altLang="en-US" sz="1400">
                <a:solidFill>
                  <a:srgbClr val="518ADC"/>
                </a:solidFill>
                <a:latin typeface="Calibri" panose="020F0502020204030204" pitchFamily="34" charset="0"/>
              </a:rPr>
              <a:t>つのモデルを実装します。</a:t>
            </a:r>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241540" y="1155940"/>
            <a:ext cx="2303253" cy="396815"/>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概要</a:t>
            </a:r>
          </a:p>
        </p:txBody>
      </p:sp>
      <p:sp>
        <p:nvSpPr>
          <p:cNvPr id="4" name="角丸四角形 3">
            <a:extLst>
              <a:ext uri="{FF2B5EF4-FFF2-40B4-BE49-F238E27FC236}">
                <a16:creationId xmlns:a16="http://schemas.microsoft.com/office/drawing/2014/main" id="{67ABCD3C-31C9-99BB-A3D7-44BCF5F6EBC5}"/>
              </a:ext>
            </a:extLst>
          </p:cNvPr>
          <p:cNvSpPr/>
          <p:nvPr/>
        </p:nvSpPr>
        <p:spPr>
          <a:xfrm>
            <a:off x="241539" y="1877683"/>
            <a:ext cx="2303253" cy="396815"/>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前提条件</a:t>
            </a:r>
          </a:p>
        </p:txBody>
      </p:sp>
      <p:sp>
        <p:nvSpPr>
          <p:cNvPr id="5" name="テキスト ボックス 4">
            <a:extLst>
              <a:ext uri="{FF2B5EF4-FFF2-40B4-BE49-F238E27FC236}">
                <a16:creationId xmlns:a16="http://schemas.microsoft.com/office/drawing/2014/main" id="{69BB669E-6DDD-6353-30D8-072DEEB1BD09}"/>
              </a:ext>
            </a:extLst>
          </p:cNvPr>
          <p:cNvSpPr txBox="1"/>
          <p:nvPr/>
        </p:nvSpPr>
        <p:spPr>
          <a:xfrm>
            <a:off x="2656936" y="1905749"/>
            <a:ext cx="9825487" cy="1815882"/>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本ユースケースを実装するにあたり、使用する以下の情報はモックとして仮想的な情報・値として定義します。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Region : </a:t>
            </a:r>
            <a:r>
              <a:rPr kumimoji="1" lang="ja-JP" altLang="en-US" sz="1400" b="1">
                <a:solidFill>
                  <a:srgbClr val="518ADC"/>
                </a:solidFill>
                <a:latin typeface="Calibri" panose="020F0502020204030204" pitchFamily="34" charset="0"/>
              </a:rPr>
              <a:t>関西</a:t>
            </a:r>
            <a:r>
              <a:rPr kumimoji="1" lang="ja-JP" altLang="en-US" sz="1400">
                <a:solidFill>
                  <a:srgbClr val="518ADC"/>
                </a:solidFill>
                <a:latin typeface="Calibri" panose="020F0502020204030204" pitchFamily="34" charset="0"/>
              </a:rPr>
              <a:t>として定義</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TAC : </a:t>
            </a:r>
            <a:r>
              <a:rPr kumimoji="1" lang="en-US" altLang="ja-JP" sz="1400" b="1" dirty="0">
                <a:solidFill>
                  <a:srgbClr val="518ADC"/>
                </a:solidFill>
                <a:latin typeface="Calibri" panose="020F0502020204030204" pitchFamily="34" charset="0"/>
              </a:rPr>
              <a:t>1〜6</a:t>
            </a:r>
            <a:r>
              <a:rPr kumimoji="1" lang="ja-JP" altLang="en-US" sz="1400">
                <a:solidFill>
                  <a:srgbClr val="518ADC"/>
                </a:solidFill>
                <a:latin typeface="Calibri" panose="020F0502020204030204" pitchFamily="34" charset="0"/>
              </a:rPr>
              <a:t>までの番号をサイト毎にランダムに定義</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Site : </a:t>
            </a:r>
            <a:r>
              <a:rPr kumimoji="1" lang="en-US" altLang="ja-JP" sz="1400" b="1" dirty="0">
                <a:solidFill>
                  <a:srgbClr val="518ADC"/>
                </a:solidFill>
                <a:latin typeface="Calibri" panose="020F0502020204030204" pitchFamily="34" charset="0"/>
              </a:rPr>
              <a:t>E0001 〜 E0030</a:t>
            </a:r>
            <a:r>
              <a:rPr kumimoji="1" lang="ja-JP" altLang="en-US" sz="1400">
                <a:solidFill>
                  <a:srgbClr val="518ADC"/>
                </a:solidFill>
                <a:latin typeface="Calibri" panose="020F0502020204030204" pitchFamily="34" charset="0"/>
              </a:rPr>
              <a:t>の</a:t>
            </a:r>
            <a:r>
              <a:rPr kumimoji="1" lang="en-US" altLang="ja-JP" sz="1400" dirty="0">
                <a:solidFill>
                  <a:srgbClr val="518ADC"/>
                </a:solidFill>
                <a:latin typeface="Calibri" panose="020F0502020204030204" pitchFamily="34" charset="0"/>
              </a:rPr>
              <a:t>30</a:t>
            </a:r>
            <a:r>
              <a:rPr kumimoji="1" lang="ja-JP" altLang="en-US" sz="1400">
                <a:solidFill>
                  <a:srgbClr val="518ADC"/>
                </a:solidFill>
                <a:latin typeface="Calibri" panose="020F0502020204030204" pitchFamily="34" charset="0"/>
              </a:rPr>
              <a:t>局を定義</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Cell : </a:t>
            </a:r>
            <a:r>
              <a:rPr kumimoji="1" lang="ja-JP" altLang="en-US" sz="1400">
                <a:solidFill>
                  <a:srgbClr val="518ADC"/>
                </a:solidFill>
                <a:latin typeface="Calibri" panose="020F0502020204030204" pitchFamily="34" charset="0"/>
              </a:rPr>
              <a:t>各</a:t>
            </a:r>
            <a:r>
              <a:rPr kumimoji="1" lang="en-US" altLang="ja-JP" sz="1400" dirty="0">
                <a:solidFill>
                  <a:srgbClr val="518ADC"/>
                </a:solidFill>
                <a:latin typeface="Calibri" panose="020F0502020204030204" pitchFamily="34" charset="0"/>
              </a:rPr>
              <a:t>Site</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3</a:t>
            </a:r>
            <a:r>
              <a:rPr kumimoji="1" lang="ja-JP" altLang="en-US" sz="1400">
                <a:solidFill>
                  <a:srgbClr val="518ADC"/>
                </a:solidFill>
                <a:latin typeface="Calibri" panose="020F0502020204030204" pitchFamily="34" charset="0"/>
              </a:rPr>
              <a:t>セルつづ割り当て、</a:t>
            </a:r>
            <a:r>
              <a:rPr kumimoji="1" lang="en-US" altLang="ja-JP" sz="1400" b="1" dirty="0">
                <a:solidFill>
                  <a:srgbClr val="518ADC"/>
                </a:solidFill>
                <a:latin typeface="Calibri" panose="020F0502020204030204" pitchFamily="34" charset="0"/>
              </a:rPr>
              <a:t>C0001 〜 C0090</a:t>
            </a:r>
            <a:r>
              <a:rPr kumimoji="1" lang="ja-JP" altLang="en-US" sz="1400">
                <a:solidFill>
                  <a:srgbClr val="518ADC"/>
                </a:solidFill>
                <a:latin typeface="Calibri" panose="020F0502020204030204" pitchFamily="34" charset="0"/>
              </a:rPr>
              <a:t>を定義</a:t>
            </a:r>
            <a:r>
              <a:rPr kumimoji="1" lang="en-US" altLang="ja-JP" sz="1400" dirty="0">
                <a:solidFill>
                  <a:srgbClr val="518ADC"/>
                </a:solidFill>
                <a:latin typeface="Calibri" panose="020F0502020204030204" pitchFamily="34" charset="0"/>
              </a:rPr>
              <a:t> </a:t>
            </a: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また、</a:t>
            </a:r>
            <a:r>
              <a:rPr kumimoji="1" lang="en-US" altLang="ja-JP" sz="1400" dirty="0">
                <a:solidFill>
                  <a:srgbClr val="518ADC"/>
                </a:solidFill>
                <a:latin typeface="Calibri" panose="020F0502020204030204" pitchFamily="34" charset="0"/>
              </a:rPr>
              <a:t>CM</a:t>
            </a:r>
            <a:r>
              <a:rPr kumimoji="1" lang="ja-JP" altLang="en-US" sz="1400">
                <a:solidFill>
                  <a:srgbClr val="518ADC"/>
                </a:solidFill>
                <a:latin typeface="Calibri" panose="020F0502020204030204" pitchFamily="34" charset="0"/>
              </a:rPr>
              <a:t>パラメータ値は予め</a:t>
            </a:r>
            <a:r>
              <a:rPr kumimoji="1" lang="en-US" altLang="ja-JP" sz="1400" dirty="0">
                <a:solidFill>
                  <a:srgbClr val="518ADC"/>
                </a:solidFill>
                <a:latin typeface="Calibri" panose="020F0502020204030204" pitchFamily="34" charset="0"/>
              </a:rPr>
              <a:t>CSV</a:t>
            </a:r>
            <a:r>
              <a:rPr kumimoji="1" lang="ja-JP" altLang="en-US" sz="1400">
                <a:solidFill>
                  <a:srgbClr val="518ADC"/>
                </a:solidFill>
                <a:latin typeface="Calibri" panose="020F0502020204030204" pitchFamily="34" charset="0"/>
              </a:rPr>
              <a:t>形式のファイルにて日付を付与する形で準備し、</a:t>
            </a:r>
            <a:r>
              <a:rPr kumimoji="1" lang="en-US" altLang="ja-JP" sz="1400" dirty="0" err="1">
                <a:solidFill>
                  <a:srgbClr val="518ADC"/>
                </a:solidFill>
                <a:latin typeface="Calibri" panose="020F0502020204030204" pitchFamily="34" charset="0"/>
              </a:rPr>
              <a:t>TuplOS</a:t>
            </a:r>
            <a:r>
              <a:rPr kumimoji="1" lang="ja-JP" altLang="en-US" sz="1400">
                <a:solidFill>
                  <a:srgbClr val="518ADC"/>
                </a:solidFill>
                <a:latin typeface="Calibri" panose="020F0502020204030204" pitchFamily="34" charset="0"/>
              </a:rPr>
              <a:t>へ手動でアップロードします。</a:t>
            </a:r>
            <a:endParaRPr kumimoji="1" lang="en-US" altLang="ja-JP" sz="1400" dirty="0">
              <a:solidFill>
                <a:srgbClr val="518ADC"/>
              </a:solidFill>
              <a:latin typeface="Calibri" panose="020F0502020204030204" pitchFamily="34" charset="0"/>
            </a:endParaRPr>
          </a:p>
        </p:txBody>
      </p:sp>
      <p:sp>
        <p:nvSpPr>
          <p:cNvPr id="8" name="角丸四角形 7">
            <a:extLst>
              <a:ext uri="{FF2B5EF4-FFF2-40B4-BE49-F238E27FC236}">
                <a16:creationId xmlns:a16="http://schemas.microsoft.com/office/drawing/2014/main" id="{F7E4FB8A-1CC6-3353-3DEA-13BF5E0658DC}"/>
              </a:ext>
            </a:extLst>
          </p:cNvPr>
          <p:cNvSpPr/>
          <p:nvPr/>
        </p:nvSpPr>
        <p:spPr>
          <a:xfrm>
            <a:off x="241539" y="3797938"/>
            <a:ext cx="2303253" cy="589798"/>
          </a:xfrm>
          <a:prstGeom prst="round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異常検知モデルと</a:t>
            </a:r>
            <a:r>
              <a:rPr kumimoji="1" lang="en-US" altLang="ja-JP" dirty="0"/>
              <a:t>CM</a:t>
            </a:r>
            <a:r>
              <a:rPr kumimoji="1" lang="ja-JP" altLang="en-US"/>
              <a:t>パラメータ</a:t>
            </a:r>
          </a:p>
        </p:txBody>
      </p:sp>
      <p:sp>
        <p:nvSpPr>
          <p:cNvPr id="10" name="テキスト ボックス 9">
            <a:extLst>
              <a:ext uri="{FF2B5EF4-FFF2-40B4-BE49-F238E27FC236}">
                <a16:creationId xmlns:a16="http://schemas.microsoft.com/office/drawing/2014/main" id="{053BF5F0-A5A7-1B22-5C13-0F521AA3669D}"/>
              </a:ext>
            </a:extLst>
          </p:cNvPr>
          <p:cNvSpPr txBox="1"/>
          <p:nvPr/>
        </p:nvSpPr>
        <p:spPr>
          <a:xfrm>
            <a:off x="2656936" y="3795980"/>
            <a:ext cx="9118121" cy="332398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b="1">
                <a:solidFill>
                  <a:srgbClr val="518ADC"/>
                </a:solidFill>
                <a:latin typeface="Calibri" panose="020F0502020204030204" pitchFamily="34" charset="0"/>
              </a:rPr>
              <a:t>利用周波数定義モデル</a:t>
            </a:r>
            <a:r>
              <a:rPr kumimoji="1" lang="en-US" altLang="ja-JP" sz="1400" b="1" dirty="0">
                <a:solidFill>
                  <a:srgbClr val="518ADC"/>
                </a:solidFill>
                <a:latin typeface="Calibri" panose="020F0502020204030204" pitchFamily="34" charset="0"/>
              </a:rPr>
              <a:t> (Spectrum Usage)</a:t>
            </a: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arfcnDL</a:t>
            </a:r>
            <a:endParaRPr kumimoji="1" lang="en-US" altLang="ja-JP" sz="1400" dirty="0">
              <a:solidFill>
                <a:srgbClr val="FF0000"/>
              </a:solidFill>
              <a:latin typeface="Calibri" panose="020F0502020204030204" pitchFamily="34" charset="0"/>
            </a:endParaRP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bSChannelBwDL</a:t>
            </a:r>
            <a:endParaRPr kumimoji="1" lang="en-US" altLang="ja-JP" sz="1400" dirty="0">
              <a:solidFill>
                <a:srgbClr val="FF0000"/>
              </a:solidFill>
              <a:latin typeface="Calibri" panose="020F0502020204030204" pitchFamily="34" charset="0"/>
            </a:endParaRP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arfcnUL</a:t>
            </a:r>
            <a:endParaRPr kumimoji="1" lang="en-US" altLang="ja-JP" sz="1400" dirty="0">
              <a:solidFill>
                <a:srgbClr val="FF0000"/>
              </a:solidFill>
              <a:latin typeface="Calibri" panose="020F0502020204030204" pitchFamily="34" charset="0"/>
            </a:endParaRP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bSChannelBwUL</a:t>
            </a:r>
            <a:endParaRPr kumimoji="1" lang="en-US" altLang="ja-JP" sz="1400" dirty="0">
              <a:solidFill>
                <a:srgbClr val="FF0000"/>
              </a:solidFill>
              <a:latin typeface="Calibri" panose="020F0502020204030204" pitchFamily="34" charset="0"/>
            </a:endParaRPr>
          </a:p>
          <a:p>
            <a:pPr marL="285750" indent="-285750">
              <a:buFont typeface="Arial" panose="020B0604020202020204" pitchFamily="34" charset="0"/>
              <a:buChar char="•"/>
            </a:pPr>
            <a:endParaRPr kumimoji="1" lang="en-US" altLang="ja-JP" sz="1400" b="1"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b="1">
                <a:solidFill>
                  <a:srgbClr val="518ADC"/>
                </a:solidFill>
                <a:latin typeface="Calibri" panose="020F0502020204030204" pitchFamily="34" charset="0"/>
              </a:rPr>
              <a:t>セルステータスモデル</a:t>
            </a:r>
            <a:r>
              <a:rPr kumimoji="1" lang="en-US" altLang="ja-JP" sz="1400" b="1" dirty="0">
                <a:solidFill>
                  <a:srgbClr val="518ADC"/>
                </a:solidFill>
                <a:latin typeface="Calibri" panose="020F0502020204030204" pitchFamily="34" charset="0"/>
              </a:rPr>
              <a:t> (Cell State)</a:t>
            </a: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cellState</a:t>
            </a:r>
            <a:endParaRPr kumimoji="1" lang="en-US" altLang="ja-JP" sz="1400" dirty="0">
              <a:solidFill>
                <a:srgbClr val="FF0000"/>
              </a:solidFill>
              <a:latin typeface="Calibri" panose="020F0502020204030204" pitchFamily="34" charset="0"/>
            </a:endParaRPr>
          </a:p>
          <a:p>
            <a:pPr marL="285750" indent="-285750">
              <a:buFont typeface="Arial" panose="020B0604020202020204" pitchFamily="34" charset="0"/>
              <a:buChar char="•"/>
            </a:pPr>
            <a:endParaRPr kumimoji="1" lang="en-US" altLang="ja-JP" sz="1400" b="1"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b="1">
                <a:solidFill>
                  <a:srgbClr val="518ADC"/>
                </a:solidFill>
                <a:latin typeface="Calibri" panose="020F0502020204030204" pitchFamily="34" charset="0"/>
              </a:rPr>
              <a:t>セル</a:t>
            </a:r>
            <a:r>
              <a:rPr kumimoji="1" lang="en-US" altLang="ja-JP" sz="1400" b="1" dirty="0">
                <a:solidFill>
                  <a:srgbClr val="518ADC"/>
                </a:solidFill>
                <a:latin typeface="Calibri" panose="020F0502020204030204" pitchFamily="34" charset="0"/>
              </a:rPr>
              <a:t>ID</a:t>
            </a:r>
            <a:r>
              <a:rPr kumimoji="1" lang="ja-JP" altLang="en-US" sz="1400" b="1">
                <a:solidFill>
                  <a:srgbClr val="518ADC"/>
                </a:solidFill>
                <a:latin typeface="Calibri" panose="020F0502020204030204" pitchFamily="34" charset="0"/>
              </a:rPr>
              <a:t>チェックモデル</a:t>
            </a:r>
            <a:r>
              <a:rPr kumimoji="1" lang="en-US" altLang="ja-JP" sz="1400" b="1" dirty="0">
                <a:solidFill>
                  <a:srgbClr val="518ADC"/>
                </a:solidFill>
                <a:latin typeface="Calibri" panose="020F0502020204030204" pitchFamily="34" charset="0"/>
              </a:rPr>
              <a:t> (New Radio Physical Cell ID)</a:t>
            </a: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nrPCI</a:t>
            </a:r>
            <a:endParaRPr kumimoji="1" lang="en-US" altLang="ja-JP" sz="1400" dirty="0">
              <a:solidFill>
                <a:srgbClr val="FF0000"/>
              </a:solidFill>
              <a:latin typeface="Calibri" panose="020F0502020204030204" pitchFamily="34" charset="0"/>
            </a:endParaRPr>
          </a:p>
          <a:p>
            <a:pPr marL="285750" indent="-285750">
              <a:buFont typeface="Arial" panose="020B0604020202020204" pitchFamily="34" charset="0"/>
              <a:buChar char="•"/>
            </a:pPr>
            <a:endParaRPr kumimoji="1" lang="en-US" altLang="ja-JP" sz="1400" b="1"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b="1" dirty="0">
                <a:solidFill>
                  <a:srgbClr val="518ADC"/>
                </a:solidFill>
                <a:latin typeface="Calibri" panose="020F0502020204030204" pitchFamily="34" charset="0"/>
              </a:rPr>
              <a:t>5QI/DSCP</a:t>
            </a:r>
            <a:r>
              <a:rPr kumimoji="1" lang="ja-JP" altLang="en-US" sz="1400" b="1">
                <a:solidFill>
                  <a:srgbClr val="518ADC"/>
                </a:solidFill>
                <a:latin typeface="Calibri" panose="020F0502020204030204" pitchFamily="34" charset="0"/>
              </a:rPr>
              <a:t>マッピングチェックモデル</a:t>
            </a:r>
            <a:r>
              <a:rPr kumimoji="1" lang="en-US" altLang="ja-JP" sz="1400" b="1" dirty="0">
                <a:solidFill>
                  <a:srgbClr val="518ADC"/>
                </a:solidFill>
                <a:latin typeface="Calibri" panose="020F0502020204030204" pitchFamily="34" charset="0"/>
              </a:rPr>
              <a:t> (Mapping between 5QI and DSCP)</a:t>
            </a:r>
          </a:p>
          <a:p>
            <a:pPr marL="742950" lvl="1" indent="-285750">
              <a:buFont typeface="Arial" panose="020B0604020202020204" pitchFamily="34" charset="0"/>
              <a:buChar char="•"/>
            </a:pPr>
            <a:r>
              <a:rPr kumimoji="1" lang="en-US" altLang="ja-JP" sz="1400" dirty="0" err="1">
                <a:solidFill>
                  <a:srgbClr val="FF0000"/>
                </a:solidFill>
                <a:latin typeface="Calibri" panose="020F0502020204030204" pitchFamily="34" charset="0"/>
              </a:rPr>
              <a:t>fiveQiDscpMappingList</a:t>
            </a:r>
            <a:endParaRPr kumimoji="1" lang="en-US" altLang="ja-JP" sz="1400" dirty="0">
              <a:solidFill>
                <a:srgbClr val="FF0000"/>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679101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F123C539-4F20-86D0-57B6-2AF2062DC28B}"/>
              </a:ext>
            </a:extLst>
          </p:cNvPr>
          <p:cNvSpPr/>
          <p:nvPr/>
        </p:nvSpPr>
        <p:spPr>
          <a:xfrm>
            <a:off x="885645" y="3064371"/>
            <a:ext cx="7280693" cy="3094455"/>
          </a:xfrm>
          <a:prstGeom prst="rect">
            <a:avLst/>
          </a:prstGeom>
          <a:solidFill>
            <a:schemeClr val="accent1">
              <a:alpha val="26551"/>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420573" cy="1169551"/>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概要</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政府から割当てられる周波数が正しく設定されているかをチェックし、事前に定義された値を外れるものを異常として検知します。</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本モデルでは、</a:t>
            </a:r>
            <a:r>
              <a:rPr kumimoji="1" lang="ja-JP" altLang="en-US" sz="1400" b="1">
                <a:solidFill>
                  <a:srgbClr val="518ADC"/>
                </a:solidFill>
                <a:latin typeface="Calibri" panose="020F0502020204030204" pitchFamily="34" charset="0"/>
              </a:rPr>
              <a:t>ダウンリンク</a:t>
            </a:r>
            <a:r>
              <a:rPr kumimoji="1" lang="ja-JP" altLang="en-US" sz="1400">
                <a:solidFill>
                  <a:srgbClr val="518ADC"/>
                </a:solidFill>
                <a:latin typeface="Calibri" panose="020F0502020204030204" pitchFamily="34" charset="0"/>
              </a:rPr>
              <a:t>、</a:t>
            </a:r>
            <a:r>
              <a:rPr kumimoji="1" lang="ja-JP" altLang="en-US" sz="1400" b="1">
                <a:solidFill>
                  <a:srgbClr val="518ADC"/>
                </a:solidFill>
                <a:latin typeface="Calibri" panose="020F0502020204030204" pitchFamily="34" charset="0"/>
              </a:rPr>
              <a:t>アップリンク</a:t>
            </a:r>
            <a:r>
              <a:rPr kumimoji="1" lang="ja-JP" altLang="en-US" sz="1400">
                <a:solidFill>
                  <a:srgbClr val="518ADC"/>
                </a:solidFill>
                <a:latin typeface="Calibri" panose="020F0502020204030204" pitchFamily="34" charset="0"/>
              </a:rPr>
              <a:t>毎に以下の２つのパラメータをセットとして正しく設定されているか評価します。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sp>
        <p:nvSpPr>
          <p:cNvPr id="11" name="正方形/長方形 10">
            <a:extLst>
              <a:ext uri="{FF2B5EF4-FFF2-40B4-BE49-F238E27FC236}">
                <a16:creationId xmlns:a16="http://schemas.microsoft.com/office/drawing/2014/main" id="{9FE2A64C-C84A-8151-E7DA-147606B06159}"/>
              </a:ext>
            </a:extLst>
          </p:cNvPr>
          <p:cNvSpPr/>
          <p:nvPr/>
        </p:nvSpPr>
        <p:spPr>
          <a:xfrm>
            <a:off x="1817297" y="34611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ダウンリンク中心周波数</a:t>
            </a:r>
          </a:p>
        </p:txBody>
      </p:sp>
      <p:sp>
        <p:nvSpPr>
          <p:cNvPr id="12" name="正方形/長方形 11">
            <a:extLst>
              <a:ext uri="{FF2B5EF4-FFF2-40B4-BE49-F238E27FC236}">
                <a16:creationId xmlns:a16="http://schemas.microsoft.com/office/drawing/2014/main" id="{3279370B-FE22-6EBE-5778-7AA847903EDA}"/>
              </a:ext>
            </a:extLst>
          </p:cNvPr>
          <p:cNvSpPr/>
          <p:nvPr/>
        </p:nvSpPr>
        <p:spPr>
          <a:xfrm>
            <a:off x="4747403" y="34611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ダウンリンク帯域幅</a:t>
            </a:r>
            <a:r>
              <a:rPr kumimoji="1" lang="en-US" altLang="ja-JP" sz="1400" dirty="0"/>
              <a:t> (MHz)</a:t>
            </a:r>
            <a:endParaRPr kumimoji="1" lang="ja-JP" altLang="en-US" sz="1400"/>
          </a:p>
        </p:txBody>
      </p:sp>
      <p:sp>
        <p:nvSpPr>
          <p:cNvPr id="13" name="正方形/長方形 12">
            <a:extLst>
              <a:ext uri="{FF2B5EF4-FFF2-40B4-BE49-F238E27FC236}">
                <a16:creationId xmlns:a16="http://schemas.microsoft.com/office/drawing/2014/main" id="{CEE10D6F-1248-2688-C973-7214F9449EF5}"/>
              </a:ext>
            </a:extLst>
          </p:cNvPr>
          <p:cNvSpPr/>
          <p:nvPr/>
        </p:nvSpPr>
        <p:spPr>
          <a:xfrm>
            <a:off x="1817297" y="4829912"/>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アップリンク中心周波数</a:t>
            </a:r>
          </a:p>
        </p:txBody>
      </p:sp>
      <p:sp>
        <p:nvSpPr>
          <p:cNvPr id="14" name="正方形/長方形 13">
            <a:extLst>
              <a:ext uri="{FF2B5EF4-FFF2-40B4-BE49-F238E27FC236}">
                <a16:creationId xmlns:a16="http://schemas.microsoft.com/office/drawing/2014/main" id="{F517EA73-E1F2-EEFF-A0F3-496D1CA45EC0}"/>
              </a:ext>
            </a:extLst>
          </p:cNvPr>
          <p:cNvSpPr/>
          <p:nvPr/>
        </p:nvSpPr>
        <p:spPr>
          <a:xfrm>
            <a:off x="4747403" y="4829912"/>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アップリンク帯域幅</a:t>
            </a:r>
            <a:r>
              <a:rPr kumimoji="1" lang="en-US" altLang="ja-JP" sz="1400" dirty="0">
                <a:solidFill>
                  <a:schemeClr val="bg1"/>
                </a:solidFill>
              </a:rPr>
              <a:t> (MHz)</a:t>
            </a:r>
            <a:endParaRPr kumimoji="1" lang="ja-JP" altLang="en-US" sz="1400">
              <a:solidFill>
                <a:schemeClr val="bg1"/>
              </a:solidFill>
            </a:endParaRPr>
          </a:p>
        </p:txBody>
      </p:sp>
      <p:sp>
        <p:nvSpPr>
          <p:cNvPr id="18" name="テキスト ボックス 17">
            <a:extLst>
              <a:ext uri="{FF2B5EF4-FFF2-40B4-BE49-F238E27FC236}">
                <a16:creationId xmlns:a16="http://schemas.microsoft.com/office/drawing/2014/main" id="{E1709FF0-760F-353F-1B15-1B9E4D50BA13}"/>
              </a:ext>
            </a:extLst>
          </p:cNvPr>
          <p:cNvSpPr txBox="1"/>
          <p:nvPr/>
        </p:nvSpPr>
        <p:spPr>
          <a:xfrm>
            <a:off x="1447962" y="3952893"/>
            <a:ext cx="3067802" cy="523220"/>
          </a:xfrm>
          <a:prstGeom prst="rect">
            <a:avLst/>
          </a:prstGeom>
          <a:noFill/>
        </p:spPr>
        <p:txBody>
          <a:bodyPr wrap="square" rtlCol="0">
            <a:spAutoFit/>
          </a:bodyPr>
          <a:lstStyle/>
          <a:p>
            <a:pPr algn="ctr"/>
            <a:r>
              <a:rPr kumimoji="1" lang="en-US" altLang="ja-JP" sz="1400" b="1" dirty="0" err="1">
                <a:solidFill>
                  <a:srgbClr val="518ADC"/>
                </a:solidFill>
                <a:latin typeface="Calibri" panose="020F0502020204030204" pitchFamily="34" charset="0"/>
              </a:rPr>
              <a:t>arfcnDL</a:t>
            </a:r>
            <a:r>
              <a:rPr kumimoji="1" lang="en-US" altLang="ja-JP" sz="1400" dirty="0">
                <a:solidFill>
                  <a:srgbClr val="518ADC"/>
                </a:solidFill>
                <a:latin typeface="Calibri" panose="020F0502020204030204" pitchFamily="34" charset="0"/>
              </a:rPr>
              <a:t> </a:t>
            </a:r>
          </a:p>
          <a:p>
            <a:pPr algn="ctr"/>
            <a:r>
              <a:rPr kumimoji="1" lang="ja-JP" altLang="en-US" sz="1100">
                <a:solidFill>
                  <a:srgbClr val="518ADC"/>
                </a:solidFill>
                <a:latin typeface="Calibri" panose="020F0502020204030204" pitchFamily="34" charset="0"/>
              </a:rPr>
              <a:t>（ダウンリンク用無線周波数チャネル番号</a:t>
            </a:r>
            <a:r>
              <a:rPr kumimoji="1" lang="ja-JP" altLang="en-US" sz="1400">
                <a:solidFill>
                  <a:srgbClr val="518ADC"/>
                </a:solidFill>
                <a:latin typeface="Calibri" panose="020F0502020204030204" pitchFamily="34" charset="0"/>
              </a:rPr>
              <a:t>）</a:t>
            </a:r>
            <a:endParaRPr kumimoji="1" lang="en-US" altLang="ja-JP" sz="1400" dirty="0">
              <a:solidFill>
                <a:srgbClr val="518ADC"/>
              </a:solidFill>
              <a:latin typeface="Calibri" panose="020F0502020204030204" pitchFamily="34" charset="0"/>
            </a:endParaRPr>
          </a:p>
        </p:txBody>
      </p:sp>
      <p:sp>
        <p:nvSpPr>
          <p:cNvPr id="20" name="テキスト ボックス 19">
            <a:extLst>
              <a:ext uri="{FF2B5EF4-FFF2-40B4-BE49-F238E27FC236}">
                <a16:creationId xmlns:a16="http://schemas.microsoft.com/office/drawing/2014/main" id="{B4660A0A-C0B3-551A-FB2A-369CE75B064C}"/>
              </a:ext>
            </a:extLst>
          </p:cNvPr>
          <p:cNvSpPr txBox="1"/>
          <p:nvPr/>
        </p:nvSpPr>
        <p:spPr>
          <a:xfrm>
            <a:off x="4469572" y="3938067"/>
            <a:ext cx="2892909" cy="523220"/>
          </a:xfrm>
          <a:prstGeom prst="rect">
            <a:avLst/>
          </a:prstGeom>
          <a:noFill/>
        </p:spPr>
        <p:txBody>
          <a:bodyPr wrap="square" rtlCol="0">
            <a:spAutoFit/>
          </a:bodyPr>
          <a:lstStyle/>
          <a:p>
            <a:pPr algn="ctr"/>
            <a:r>
              <a:rPr kumimoji="1" lang="en-US" altLang="ja-JP" sz="1400" b="1" dirty="0" err="1">
                <a:solidFill>
                  <a:srgbClr val="518ADC"/>
                </a:solidFill>
                <a:latin typeface="Calibri" panose="020F0502020204030204" pitchFamily="34" charset="0"/>
              </a:rPr>
              <a:t>bSChannelBwDL</a:t>
            </a:r>
            <a:r>
              <a:rPr kumimoji="1" lang="en-US" altLang="ja-JP" sz="1400" dirty="0">
                <a:solidFill>
                  <a:srgbClr val="518ADC"/>
                </a:solidFill>
                <a:latin typeface="Calibri" panose="020F0502020204030204" pitchFamily="34" charset="0"/>
              </a:rPr>
              <a:t> </a:t>
            </a:r>
          </a:p>
          <a:p>
            <a:pPr algn="ctr"/>
            <a:r>
              <a:rPr kumimoji="1" lang="ja-JP" altLang="en-US" sz="1100">
                <a:solidFill>
                  <a:srgbClr val="518ADC"/>
                </a:solidFill>
                <a:latin typeface="Calibri" panose="020F0502020204030204" pitchFamily="34" charset="0"/>
              </a:rPr>
              <a:t>（ダウンリンク用無線チャネルの帯域幅</a:t>
            </a:r>
            <a:r>
              <a:rPr kumimoji="1" lang="ja-JP" altLang="en-US" sz="1400">
                <a:solidFill>
                  <a:srgbClr val="518ADC"/>
                </a:solidFill>
                <a:latin typeface="Calibri" panose="020F0502020204030204" pitchFamily="34" charset="0"/>
              </a:rPr>
              <a:t>）</a:t>
            </a:r>
            <a:endParaRPr kumimoji="1" lang="en-US" altLang="ja-JP" sz="1400"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1A40FEAF-4A28-831F-54DF-3DCE3E9C3154}"/>
              </a:ext>
            </a:extLst>
          </p:cNvPr>
          <p:cNvSpPr txBox="1"/>
          <p:nvPr/>
        </p:nvSpPr>
        <p:spPr>
          <a:xfrm>
            <a:off x="1447962" y="5321618"/>
            <a:ext cx="3067802" cy="477054"/>
          </a:xfrm>
          <a:prstGeom prst="rect">
            <a:avLst/>
          </a:prstGeom>
          <a:noFill/>
        </p:spPr>
        <p:txBody>
          <a:bodyPr wrap="square" rtlCol="0">
            <a:spAutoFit/>
          </a:bodyPr>
          <a:lstStyle>
            <a:defPPr>
              <a:defRPr lang="en-US"/>
            </a:defPPr>
            <a:lvl1pPr algn="ctr">
              <a:defRPr kumimoji="1" sz="1400" b="1">
                <a:solidFill>
                  <a:srgbClr val="7030A0"/>
                </a:solidFill>
                <a:latin typeface="Calibri" panose="020F0502020204030204" pitchFamily="34" charset="0"/>
              </a:defRPr>
            </a:lvl1pPr>
          </a:lstStyle>
          <a:p>
            <a:r>
              <a:rPr lang="en-US" altLang="ja-JP" dirty="0" err="1"/>
              <a:t>arfcnUL</a:t>
            </a:r>
            <a:r>
              <a:rPr lang="en-US" altLang="ja-JP" dirty="0"/>
              <a:t> </a:t>
            </a:r>
          </a:p>
          <a:p>
            <a:r>
              <a:rPr lang="ja-JP" altLang="en-US" sz="1100" b="0"/>
              <a:t>（アップリンク用無線周波数チャネル番号）</a:t>
            </a:r>
            <a:endParaRPr lang="en-US" altLang="ja-JP" sz="1100" b="0" dirty="0"/>
          </a:p>
        </p:txBody>
      </p:sp>
      <p:sp>
        <p:nvSpPr>
          <p:cNvPr id="5" name="テキスト ボックス 4">
            <a:extLst>
              <a:ext uri="{FF2B5EF4-FFF2-40B4-BE49-F238E27FC236}">
                <a16:creationId xmlns:a16="http://schemas.microsoft.com/office/drawing/2014/main" id="{ADCACFF3-DD95-DBD7-D23C-6E9775EE46E6}"/>
              </a:ext>
            </a:extLst>
          </p:cNvPr>
          <p:cNvSpPr txBox="1"/>
          <p:nvPr/>
        </p:nvSpPr>
        <p:spPr>
          <a:xfrm>
            <a:off x="4469572" y="5298535"/>
            <a:ext cx="2892909" cy="523220"/>
          </a:xfrm>
          <a:prstGeom prst="rect">
            <a:avLst/>
          </a:prstGeom>
          <a:noFill/>
        </p:spPr>
        <p:txBody>
          <a:bodyPr wrap="square" rtlCol="0">
            <a:spAutoFit/>
          </a:bodyPr>
          <a:lstStyle/>
          <a:p>
            <a:pPr algn="ctr"/>
            <a:r>
              <a:rPr kumimoji="1" lang="en-US" altLang="ja-JP" sz="1400" b="1" dirty="0" err="1">
                <a:solidFill>
                  <a:srgbClr val="7030A0"/>
                </a:solidFill>
                <a:latin typeface="Calibri" panose="020F0502020204030204" pitchFamily="34" charset="0"/>
              </a:rPr>
              <a:t>bSChannelBwUL</a:t>
            </a:r>
            <a:r>
              <a:rPr kumimoji="1" lang="en-US" altLang="ja-JP" sz="1400" dirty="0">
                <a:solidFill>
                  <a:srgbClr val="7030A0"/>
                </a:solidFill>
                <a:latin typeface="Calibri" panose="020F0502020204030204" pitchFamily="34" charset="0"/>
              </a:rPr>
              <a:t> </a:t>
            </a:r>
          </a:p>
          <a:p>
            <a:pPr algn="ctr"/>
            <a:r>
              <a:rPr kumimoji="1" lang="ja-JP" altLang="en-US" sz="1100">
                <a:solidFill>
                  <a:srgbClr val="7030A0"/>
                </a:solidFill>
                <a:latin typeface="Calibri" panose="020F0502020204030204" pitchFamily="34" charset="0"/>
              </a:rPr>
              <a:t>（アップリンク用無線チャネルの帯域幅</a:t>
            </a:r>
            <a:r>
              <a:rPr kumimoji="1" lang="ja-JP" altLang="en-US" sz="1400">
                <a:solidFill>
                  <a:srgbClr val="7030A0"/>
                </a:solidFill>
                <a:latin typeface="Calibri" panose="020F0502020204030204" pitchFamily="34" charset="0"/>
              </a:rPr>
              <a:t>）</a:t>
            </a:r>
            <a:endParaRPr kumimoji="1" lang="en-US" altLang="ja-JP" sz="1400" dirty="0">
              <a:solidFill>
                <a:srgbClr val="7030A0"/>
              </a:solidFill>
              <a:latin typeface="Calibri" panose="020F0502020204030204" pitchFamily="34" charset="0"/>
            </a:endParaRPr>
          </a:p>
        </p:txBody>
      </p:sp>
    </p:spTree>
    <p:extLst>
      <p:ext uri="{BB962C8B-B14F-4D97-AF65-F5344CB8AC3E}">
        <p14:creationId xmlns:p14="http://schemas.microsoft.com/office/powerpoint/2010/main" val="208335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13217"/>
            <a:ext cx="11420573" cy="95410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異常検知アルゴリズム</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前ページで説明した</a:t>
            </a:r>
            <a:r>
              <a:rPr kumimoji="1" lang="en-US" altLang="ja-JP" sz="1400" dirty="0">
                <a:solidFill>
                  <a:srgbClr val="518ADC"/>
                </a:solidFill>
                <a:latin typeface="Calibri" panose="020F0502020204030204" pitchFamily="34" charset="0"/>
              </a:rPr>
              <a:t>4</a:t>
            </a:r>
            <a:r>
              <a:rPr kumimoji="1" lang="ja-JP" altLang="en-US" sz="1400">
                <a:solidFill>
                  <a:srgbClr val="518ADC"/>
                </a:solidFill>
                <a:latin typeface="Calibri" panose="020F0502020204030204" pitchFamily="34" charset="0"/>
              </a:rPr>
              <a:t>つのパラメータにおいて、値の違う</a:t>
            </a:r>
            <a:r>
              <a:rPr kumimoji="1" lang="en-US" altLang="ja-JP" sz="1400" dirty="0">
                <a:solidFill>
                  <a:srgbClr val="518ADC"/>
                </a:solidFill>
                <a:latin typeface="Calibri" panose="020F0502020204030204" pitchFamily="34" charset="0"/>
              </a:rPr>
              <a:t>2</a:t>
            </a:r>
            <a:r>
              <a:rPr kumimoji="1" lang="ja-JP" altLang="en-US" sz="1400">
                <a:solidFill>
                  <a:srgbClr val="518ADC"/>
                </a:solidFill>
                <a:latin typeface="Calibri" panose="020F0502020204030204" pitchFamily="34" charset="0"/>
              </a:rPr>
              <a:t>種類の設定パターンを</a:t>
            </a:r>
            <a:r>
              <a:rPr kumimoji="1" lang="en-US" altLang="ja-JP" sz="1400" dirty="0">
                <a:solidFill>
                  <a:srgbClr val="518ADC"/>
                </a:solidFill>
                <a:latin typeface="Calibri" panose="020F0502020204030204" pitchFamily="34" charset="0"/>
              </a:rPr>
              <a:t>Set-1</a:t>
            </a:r>
            <a:r>
              <a:rPr kumimoji="1" lang="ja-JP" altLang="en-US" sz="1400">
                <a:solidFill>
                  <a:srgbClr val="518ADC"/>
                </a:solidFill>
                <a:latin typeface="Calibri" panose="020F0502020204030204" pitchFamily="34" charset="0"/>
              </a:rPr>
              <a:t>、</a:t>
            </a:r>
            <a:r>
              <a:rPr kumimoji="1" lang="en-US" altLang="ja-JP" sz="1400" dirty="0">
                <a:solidFill>
                  <a:srgbClr val="518ADC"/>
                </a:solidFill>
                <a:latin typeface="Calibri" panose="020F0502020204030204" pitchFamily="34" charset="0"/>
              </a:rPr>
              <a:t>Set-2</a:t>
            </a:r>
            <a:r>
              <a:rPr kumimoji="1" lang="ja-JP" altLang="en-US" sz="1400">
                <a:solidFill>
                  <a:srgbClr val="518ADC"/>
                </a:solidFill>
                <a:latin typeface="Calibri" panose="020F0502020204030204" pitchFamily="34" charset="0"/>
              </a:rPr>
              <a:t>として定義</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セル毎に設定値の評価を行い、パターンに属さない場合異常として検知する</a:t>
            </a:r>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grpSp>
        <p:nvGrpSpPr>
          <p:cNvPr id="25" name="グループ化 24">
            <a:extLst>
              <a:ext uri="{FF2B5EF4-FFF2-40B4-BE49-F238E27FC236}">
                <a16:creationId xmlns:a16="http://schemas.microsoft.com/office/drawing/2014/main" id="{4471E8D4-2AD1-E1A2-8948-145A974E8D6D}"/>
              </a:ext>
            </a:extLst>
          </p:cNvPr>
          <p:cNvGrpSpPr/>
          <p:nvPr/>
        </p:nvGrpSpPr>
        <p:grpSpPr>
          <a:xfrm>
            <a:off x="543464" y="2867324"/>
            <a:ext cx="10780144" cy="1039785"/>
            <a:chOff x="457199" y="2978541"/>
            <a:chExt cx="10780144" cy="1039785"/>
          </a:xfrm>
        </p:grpSpPr>
        <p:sp>
          <p:nvSpPr>
            <p:cNvPr id="26" name="正方形/長方形 25">
              <a:extLst>
                <a:ext uri="{FF2B5EF4-FFF2-40B4-BE49-F238E27FC236}">
                  <a16:creationId xmlns:a16="http://schemas.microsoft.com/office/drawing/2014/main" id="{523B86DA-DAE9-4DB4-99C1-F91299212D7E}"/>
                </a:ext>
              </a:extLst>
            </p:cNvPr>
            <p:cNvSpPr/>
            <p:nvPr/>
          </p:nvSpPr>
          <p:spPr>
            <a:xfrm>
              <a:off x="954656" y="2991783"/>
              <a:ext cx="10282687" cy="1026543"/>
            </a:xfrm>
            <a:prstGeom prst="rect">
              <a:avLst/>
            </a:prstGeom>
            <a:solidFill>
              <a:schemeClr val="accent1">
                <a:alpha val="3121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4DAEAB7E-E03C-9974-9E38-FF1C75DB06A7}"/>
                </a:ext>
              </a:extLst>
            </p:cNvPr>
            <p:cNvSpPr/>
            <p:nvPr/>
          </p:nvSpPr>
          <p:spPr>
            <a:xfrm>
              <a:off x="1128461" y="31670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ダウンリンク中心周波数</a:t>
              </a:r>
              <a:endParaRPr kumimoji="1" lang="en-US" altLang="ja-JP" sz="1400" dirty="0"/>
            </a:p>
            <a:p>
              <a:pPr algn="ctr"/>
              <a:r>
                <a:rPr kumimoji="1" lang="en-US" altLang="ja-JP" sz="1400" dirty="0" err="1"/>
                <a:t>arfcnDL</a:t>
              </a:r>
              <a:endParaRPr kumimoji="1" lang="ja-JP" altLang="en-US" sz="1400"/>
            </a:p>
          </p:txBody>
        </p:sp>
        <p:sp>
          <p:nvSpPr>
            <p:cNvPr id="28" name="正方形/長方形 27">
              <a:extLst>
                <a:ext uri="{FF2B5EF4-FFF2-40B4-BE49-F238E27FC236}">
                  <a16:creationId xmlns:a16="http://schemas.microsoft.com/office/drawing/2014/main" id="{5151375F-389B-FEA7-DA18-4B5FE422BE4F}"/>
                </a:ext>
              </a:extLst>
            </p:cNvPr>
            <p:cNvSpPr/>
            <p:nvPr/>
          </p:nvSpPr>
          <p:spPr>
            <a:xfrm>
              <a:off x="3549608" y="31670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ダウンリンク帯域幅</a:t>
              </a:r>
              <a:endParaRPr kumimoji="1" lang="en-US" altLang="ja-JP" sz="1400" dirty="0"/>
            </a:p>
            <a:p>
              <a:pPr algn="ctr"/>
              <a:r>
                <a:rPr kumimoji="1" lang="en-US" altLang="ja-JP" sz="1400" dirty="0" err="1"/>
                <a:t>bSChannelBwDL</a:t>
              </a:r>
              <a:endParaRPr kumimoji="1" lang="ja-JP" altLang="en-US" sz="1400"/>
            </a:p>
          </p:txBody>
        </p:sp>
        <p:sp>
          <p:nvSpPr>
            <p:cNvPr id="29" name="正方形/長方形 28">
              <a:extLst>
                <a:ext uri="{FF2B5EF4-FFF2-40B4-BE49-F238E27FC236}">
                  <a16:creationId xmlns:a16="http://schemas.microsoft.com/office/drawing/2014/main" id="{34A221F2-46F5-60FD-7C26-7B9423C9633B}"/>
                </a:ext>
              </a:extLst>
            </p:cNvPr>
            <p:cNvSpPr/>
            <p:nvPr/>
          </p:nvSpPr>
          <p:spPr>
            <a:xfrm>
              <a:off x="6124246" y="3167087"/>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アップリンク中心周波数</a:t>
              </a:r>
              <a:endParaRPr kumimoji="1" lang="en-US" altLang="ja-JP" sz="1400" dirty="0">
                <a:solidFill>
                  <a:schemeClr val="bg1"/>
                </a:solidFill>
              </a:endParaRPr>
            </a:p>
            <a:p>
              <a:pPr algn="ctr"/>
              <a:r>
                <a:rPr kumimoji="1" lang="en-US" altLang="ja-JP" sz="1400" dirty="0" err="1">
                  <a:solidFill>
                    <a:schemeClr val="bg1"/>
                  </a:solidFill>
                </a:rPr>
                <a:t>arfcnUL</a:t>
              </a:r>
              <a:endParaRPr kumimoji="1" lang="ja-JP" altLang="en-US" sz="1400">
                <a:solidFill>
                  <a:schemeClr val="bg1"/>
                </a:solidFill>
              </a:endParaRPr>
            </a:p>
          </p:txBody>
        </p:sp>
        <p:sp>
          <p:nvSpPr>
            <p:cNvPr id="30" name="正方形/長方形 29">
              <a:extLst>
                <a:ext uri="{FF2B5EF4-FFF2-40B4-BE49-F238E27FC236}">
                  <a16:creationId xmlns:a16="http://schemas.microsoft.com/office/drawing/2014/main" id="{B4C341B5-A306-8F44-90AA-D5AAC2B9DB22}"/>
                </a:ext>
              </a:extLst>
            </p:cNvPr>
            <p:cNvSpPr/>
            <p:nvPr/>
          </p:nvSpPr>
          <p:spPr>
            <a:xfrm>
              <a:off x="8545393" y="3167087"/>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アップリンク帯域幅</a:t>
              </a:r>
              <a:endParaRPr kumimoji="1" lang="en-US" altLang="ja-JP" sz="1400" dirty="0">
                <a:solidFill>
                  <a:schemeClr val="bg1"/>
                </a:solidFill>
              </a:endParaRPr>
            </a:p>
            <a:p>
              <a:pPr algn="ctr"/>
              <a:r>
                <a:rPr kumimoji="1" lang="en-US" altLang="ja-JP" sz="1400" dirty="0" err="1">
                  <a:solidFill>
                    <a:schemeClr val="bg1"/>
                  </a:solidFill>
                </a:rPr>
                <a:t>bSChannelBwUL</a:t>
              </a:r>
              <a:endParaRPr kumimoji="1" lang="ja-JP" altLang="en-US" sz="1400">
                <a:solidFill>
                  <a:schemeClr val="bg1"/>
                </a:solidFill>
              </a:endParaRPr>
            </a:p>
          </p:txBody>
        </p:sp>
        <p:sp>
          <p:nvSpPr>
            <p:cNvPr id="31" name="テキスト ボックス 30">
              <a:extLst>
                <a:ext uri="{FF2B5EF4-FFF2-40B4-BE49-F238E27FC236}">
                  <a16:creationId xmlns:a16="http://schemas.microsoft.com/office/drawing/2014/main" id="{3E37714E-9D60-5F24-C88F-AA940F64CDC8}"/>
                </a:ext>
              </a:extLst>
            </p:cNvPr>
            <p:cNvSpPr txBox="1"/>
            <p:nvPr/>
          </p:nvSpPr>
          <p:spPr>
            <a:xfrm>
              <a:off x="457199" y="2978541"/>
              <a:ext cx="710241"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Set-1</a:t>
              </a:r>
            </a:p>
          </p:txBody>
        </p:sp>
        <p:sp>
          <p:nvSpPr>
            <p:cNvPr id="32" name="テキスト ボックス 31">
              <a:extLst>
                <a:ext uri="{FF2B5EF4-FFF2-40B4-BE49-F238E27FC236}">
                  <a16:creationId xmlns:a16="http://schemas.microsoft.com/office/drawing/2014/main" id="{B1D7A60E-24E1-36A3-31C9-135F02E5986D}"/>
                </a:ext>
              </a:extLst>
            </p:cNvPr>
            <p:cNvSpPr txBox="1"/>
            <p:nvPr/>
          </p:nvSpPr>
          <p:spPr>
            <a:xfrm>
              <a:off x="2042224"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900</a:t>
              </a:r>
            </a:p>
          </p:txBody>
        </p:sp>
        <p:sp>
          <p:nvSpPr>
            <p:cNvPr id="33" name="テキスト ボックス 32">
              <a:extLst>
                <a:ext uri="{FF2B5EF4-FFF2-40B4-BE49-F238E27FC236}">
                  <a16:creationId xmlns:a16="http://schemas.microsoft.com/office/drawing/2014/main" id="{547A0EC2-5489-E304-B433-4398BD1B35EA}"/>
                </a:ext>
              </a:extLst>
            </p:cNvPr>
            <p:cNvSpPr txBox="1"/>
            <p:nvPr/>
          </p:nvSpPr>
          <p:spPr>
            <a:xfrm>
              <a:off x="4457622"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20</a:t>
              </a:r>
            </a:p>
          </p:txBody>
        </p:sp>
        <p:sp>
          <p:nvSpPr>
            <p:cNvPr id="34" name="テキスト ボックス 33">
              <a:extLst>
                <a:ext uri="{FF2B5EF4-FFF2-40B4-BE49-F238E27FC236}">
                  <a16:creationId xmlns:a16="http://schemas.microsoft.com/office/drawing/2014/main" id="{4F503A34-8A3C-292B-CE2A-59E168C46968}"/>
                </a:ext>
              </a:extLst>
            </p:cNvPr>
            <p:cNvSpPr txBox="1"/>
            <p:nvPr/>
          </p:nvSpPr>
          <p:spPr>
            <a:xfrm>
              <a:off x="7154813"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850</a:t>
              </a:r>
            </a:p>
          </p:txBody>
        </p:sp>
        <p:sp>
          <p:nvSpPr>
            <p:cNvPr id="35" name="テキスト ボックス 34">
              <a:extLst>
                <a:ext uri="{FF2B5EF4-FFF2-40B4-BE49-F238E27FC236}">
                  <a16:creationId xmlns:a16="http://schemas.microsoft.com/office/drawing/2014/main" id="{3E6552D4-3415-F2D3-3C1D-D6629731B38C}"/>
                </a:ext>
              </a:extLst>
            </p:cNvPr>
            <p:cNvSpPr txBox="1"/>
            <p:nvPr/>
          </p:nvSpPr>
          <p:spPr>
            <a:xfrm>
              <a:off x="9596090"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20</a:t>
              </a:r>
            </a:p>
          </p:txBody>
        </p:sp>
      </p:grpSp>
      <p:grpSp>
        <p:nvGrpSpPr>
          <p:cNvPr id="36" name="グループ化 35">
            <a:extLst>
              <a:ext uri="{FF2B5EF4-FFF2-40B4-BE49-F238E27FC236}">
                <a16:creationId xmlns:a16="http://schemas.microsoft.com/office/drawing/2014/main" id="{766C1ED2-2B78-A5A0-12EE-5BC0C392B1E9}"/>
              </a:ext>
            </a:extLst>
          </p:cNvPr>
          <p:cNvGrpSpPr/>
          <p:nvPr/>
        </p:nvGrpSpPr>
        <p:grpSpPr>
          <a:xfrm>
            <a:off x="543464" y="4050940"/>
            <a:ext cx="10780144" cy="1039785"/>
            <a:chOff x="457199" y="2978541"/>
            <a:chExt cx="10780144" cy="1039785"/>
          </a:xfrm>
        </p:grpSpPr>
        <p:sp>
          <p:nvSpPr>
            <p:cNvPr id="37" name="正方形/長方形 36">
              <a:extLst>
                <a:ext uri="{FF2B5EF4-FFF2-40B4-BE49-F238E27FC236}">
                  <a16:creationId xmlns:a16="http://schemas.microsoft.com/office/drawing/2014/main" id="{50CAE467-9D76-0C10-3DF7-054DBE11B1E9}"/>
                </a:ext>
              </a:extLst>
            </p:cNvPr>
            <p:cNvSpPr/>
            <p:nvPr/>
          </p:nvSpPr>
          <p:spPr>
            <a:xfrm>
              <a:off x="954656" y="2991783"/>
              <a:ext cx="10282687" cy="1026543"/>
            </a:xfrm>
            <a:prstGeom prst="rect">
              <a:avLst/>
            </a:prstGeom>
            <a:solidFill>
              <a:schemeClr val="accent1">
                <a:alpha val="3121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CCCE3209-E712-2DEE-90B7-4E977AAE51FC}"/>
                </a:ext>
              </a:extLst>
            </p:cNvPr>
            <p:cNvSpPr/>
            <p:nvPr/>
          </p:nvSpPr>
          <p:spPr>
            <a:xfrm>
              <a:off x="1128461" y="31670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ダウンリンク中心周波数</a:t>
              </a:r>
              <a:endParaRPr kumimoji="1" lang="en-US" altLang="ja-JP" sz="1400" dirty="0"/>
            </a:p>
            <a:p>
              <a:pPr algn="ctr"/>
              <a:r>
                <a:rPr kumimoji="1" lang="en-US" altLang="ja-JP" sz="1400" dirty="0" err="1"/>
                <a:t>arfcnDL</a:t>
              </a:r>
              <a:endParaRPr kumimoji="1" lang="ja-JP" altLang="en-US" sz="1400"/>
            </a:p>
          </p:txBody>
        </p:sp>
        <p:sp>
          <p:nvSpPr>
            <p:cNvPr id="39" name="正方形/長方形 38">
              <a:extLst>
                <a:ext uri="{FF2B5EF4-FFF2-40B4-BE49-F238E27FC236}">
                  <a16:creationId xmlns:a16="http://schemas.microsoft.com/office/drawing/2014/main" id="{D7CCA0AE-EB17-9507-9DD5-B8FD582FF719}"/>
                </a:ext>
              </a:extLst>
            </p:cNvPr>
            <p:cNvSpPr/>
            <p:nvPr/>
          </p:nvSpPr>
          <p:spPr>
            <a:xfrm>
              <a:off x="3549608" y="3167087"/>
              <a:ext cx="2329132" cy="491706"/>
            </a:xfrm>
            <a:prstGeom prst="rect">
              <a:avLst/>
            </a:prstGeom>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t>ダウンリンク帯域幅</a:t>
              </a:r>
              <a:endParaRPr kumimoji="1" lang="en-US" altLang="ja-JP" sz="1400" dirty="0"/>
            </a:p>
            <a:p>
              <a:pPr algn="ctr"/>
              <a:r>
                <a:rPr kumimoji="1" lang="en-US" altLang="ja-JP" sz="1400" dirty="0" err="1"/>
                <a:t>bSChannelBwDL</a:t>
              </a:r>
              <a:endParaRPr kumimoji="1" lang="ja-JP" altLang="en-US" sz="1400"/>
            </a:p>
          </p:txBody>
        </p:sp>
        <p:sp>
          <p:nvSpPr>
            <p:cNvPr id="40" name="正方形/長方形 39">
              <a:extLst>
                <a:ext uri="{FF2B5EF4-FFF2-40B4-BE49-F238E27FC236}">
                  <a16:creationId xmlns:a16="http://schemas.microsoft.com/office/drawing/2014/main" id="{54F366B0-78A3-0CE3-50DF-7FD49A5D5BB3}"/>
                </a:ext>
              </a:extLst>
            </p:cNvPr>
            <p:cNvSpPr/>
            <p:nvPr/>
          </p:nvSpPr>
          <p:spPr>
            <a:xfrm>
              <a:off x="6124246" y="3167087"/>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アップリンク中心周波数</a:t>
              </a:r>
              <a:endParaRPr kumimoji="1" lang="en-US" altLang="ja-JP" sz="1400" dirty="0">
                <a:solidFill>
                  <a:schemeClr val="bg1"/>
                </a:solidFill>
              </a:endParaRPr>
            </a:p>
            <a:p>
              <a:pPr algn="ctr"/>
              <a:r>
                <a:rPr kumimoji="1" lang="en-US" altLang="ja-JP" sz="1400" dirty="0" err="1">
                  <a:solidFill>
                    <a:schemeClr val="bg1"/>
                  </a:solidFill>
                </a:rPr>
                <a:t>arfcnUL</a:t>
              </a:r>
              <a:endParaRPr kumimoji="1" lang="ja-JP" altLang="en-US" sz="1400">
                <a:solidFill>
                  <a:schemeClr val="bg1"/>
                </a:solidFill>
              </a:endParaRPr>
            </a:p>
          </p:txBody>
        </p:sp>
        <p:sp>
          <p:nvSpPr>
            <p:cNvPr id="41" name="正方形/長方形 40">
              <a:extLst>
                <a:ext uri="{FF2B5EF4-FFF2-40B4-BE49-F238E27FC236}">
                  <a16:creationId xmlns:a16="http://schemas.microsoft.com/office/drawing/2014/main" id="{6EB43CB1-A4E3-7E0E-CBF1-67BF0CA067F8}"/>
                </a:ext>
              </a:extLst>
            </p:cNvPr>
            <p:cNvSpPr/>
            <p:nvPr/>
          </p:nvSpPr>
          <p:spPr>
            <a:xfrm>
              <a:off x="8545393" y="3167087"/>
              <a:ext cx="2329132" cy="491706"/>
            </a:xfrm>
            <a:prstGeom prst="rect">
              <a:avLst/>
            </a:prstGeom>
            <a:solidFill>
              <a:srgbClr val="7030A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a:solidFill>
                    <a:schemeClr val="bg1"/>
                  </a:solidFill>
                </a:rPr>
                <a:t>アップリンク帯域幅</a:t>
              </a:r>
              <a:endParaRPr kumimoji="1" lang="en-US" altLang="ja-JP" sz="1400" dirty="0">
                <a:solidFill>
                  <a:schemeClr val="bg1"/>
                </a:solidFill>
              </a:endParaRPr>
            </a:p>
            <a:p>
              <a:pPr algn="ctr"/>
              <a:r>
                <a:rPr kumimoji="1" lang="en-US" altLang="ja-JP" sz="1400" dirty="0" err="1">
                  <a:solidFill>
                    <a:schemeClr val="bg1"/>
                  </a:solidFill>
                </a:rPr>
                <a:t>bSChannelBwUL</a:t>
              </a:r>
              <a:endParaRPr kumimoji="1" lang="ja-JP" altLang="en-US" sz="1400">
                <a:solidFill>
                  <a:schemeClr val="bg1"/>
                </a:solidFill>
              </a:endParaRPr>
            </a:p>
          </p:txBody>
        </p:sp>
        <p:sp>
          <p:nvSpPr>
            <p:cNvPr id="43" name="テキスト ボックス 42">
              <a:extLst>
                <a:ext uri="{FF2B5EF4-FFF2-40B4-BE49-F238E27FC236}">
                  <a16:creationId xmlns:a16="http://schemas.microsoft.com/office/drawing/2014/main" id="{3AF35FD9-73E1-F801-C940-E89F68CA3991}"/>
                </a:ext>
              </a:extLst>
            </p:cNvPr>
            <p:cNvSpPr txBox="1"/>
            <p:nvPr/>
          </p:nvSpPr>
          <p:spPr>
            <a:xfrm>
              <a:off x="457199" y="2978541"/>
              <a:ext cx="710241"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Set-2</a:t>
              </a:r>
            </a:p>
          </p:txBody>
        </p:sp>
        <p:sp>
          <p:nvSpPr>
            <p:cNvPr id="44" name="テキスト ボックス 43">
              <a:extLst>
                <a:ext uri="{FF2B5EF4-FFF2-40B4-BE49-F238E27FC236}">
                  <a16:creationId xmlns:a16="http://schemas.microsoft.com/office/drawing/2014/main" id="{A9629F2B-A635-42FF-67D8-1843012918C4}"/>
                </a:ext>
              </a:extLst>
            </p:cNvPr>
            <p:cNvSpPr txBox="1"/>
            <p:nvPr/>
          </p:nvSpPr>
          <p:spPr>
            <a:xfrm>
              <a:off x="2042224"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1800</a:t>
              </a:r>
            </a:p>
          </p:txBody>
        </p:sp>
        <p:sp>
          <p:nvSpPr>
            <p:cNvPr id="45" name="テキスト ボックス 44">
              <a:extLst>
                <a:ext uri="{FF2B5EF4-FFF2-40B4-BE49-F238E27FC236}">
                  <a16:creationId xmlns:a16="http://schemas.microsoft.com/office/drawing/2014/main" id="{0E067F2C-7ADA-3DFC-8744-35926357B44A}"/>
                </a:ext>
              </a:extLst>
            </p:cNvPr>
            <p:cNvSpPr txBox="1"/>
            <p:nvPr/>
          </p:nvSpPr>
          <p:spPr>
            <a:xfrm>
              <a:off x="4457622"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5</a:t>
              </a:r>
            </a:p>
          </p:txBody>
        </p:sp>
        <p:sp>
          <p:nvSpPr>
            <p:cNvPr id="46" name="テキスト ボックス 45">
              <a:extLst>
                <a:ext uri="{FF2B5EF4-FFF2-40B4-BE49-F238E27FC236}">
                  <a16:creationId xmlns:a16="http://schemas.microsoft.com/office/drawing/2014/main" id="{099D607D-4FA0-BF2E-D81D-B64740476E22}"/>
                </a:ext>
              </a:extLst>
            </p:cNvPr>
            <p:cNvSpPr txBox="1"/>
            <p:nvPr/>
          </p:nvSpPr>
          <p:spPr>
            <a:xfrm>
              <a:off x="7154813"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1750</a:t>
              </a:r>
            </a:p>
          </p:txBody>
        </p:sp>
        <p:sp>
          <p:nvSpPr>
            <p:cNvPr id="47" name="テキスト ボックス 46">
              <a:extLst>
                <a:ext uri="{FF2B5EF4-FFF2-40B4-BE49-F238E27FC236}">
                  <a16:creationId xmlns:a16="http://schemas.microsoft.com/office/drawing/2014/main" id="{F79467B3-563A-8F66-18F7-FA9CA8F05F68}"/>
                </a:ext>
              </a:extLst>
            </p:cNvPr>
            <p:cNvSpPr txBox="1"/>
            <p:nvPr/>
          </p:nvSpPr>
          <p:spPr>
            <a:xfrm>
              <a:off x="9596090" y="3683349"/>
              <a:ext cx="710241"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5</a:t>
              </a:r>
            </a:p>
          </p:txBody>
        </p:sp>
      </p:grpSp>
      <p:sp>
        <p:nvSpPr>
          <p:cNvPr id="60" name="テキスト ボックス 59">
            <a:extLst>
              <a:ext uri="{FF2B5EF4-FFF2-40B4-BE49-F238E27FC236}">
                <a16:creationId xmlns:a16="http://schemas.microsoft.com/office/drawing/2014/main" id="{1B869862-F338-2211-8FC4-23AD7C2A165E}"/>
              </a:ext>
            </a:extLst>
          </p:cNvPr>
          <p:cNvSpPr txBox="1"/>
          <p:nvPr/>
        </p:nvSpPr>
        <p:spPr>
          <a:xfrm>
            <a:off x="578610" y="5275192"/>
            <a:ext cx="8433586" cy="523220"/>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特徴量評価</a:t>
            </a:r>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4</a:t>
            </a:r>
            <a:r>
              <a:rPr kumimoji="1" lang="ja-JP" altLang="en-US" sz="1400">
                <a:solidFill>
                  <a:srgbClr val="518ADC"/>
                </a:solidFill>
                <a:latin typeface="Calibri" panose="020F0502020204030204" pitchFamily="34" charset="0"/>
              </a:rPr>
              <a:t>つのパラメータについて、それぞれの設定値が</a:t>
            </a:r>
            <a:r>
              <a:rPr kumimoji="1" lang="en-US" altLang="ja-JP" sz="1400" dirty="0">
                <a:solidFill>
                  <a:srgbClr val="518ADC"/>
                </a:solidFill>
                <a:latin typeface="Calibri" panose="020F0502020204030204" pitchFamily="34" charset="0"/>
              </a:rPr>
              <a:t>Set-1, Set-2</a:t>
            </a:r>
            <a:r>
              <a:rPr kumimoji="1" lang="ja-JP" altLang="en-US" sz="1400">
                <a:solidFill>
                  <a:srgbClr val="518ADC"/>
                </a:solidFill>
                <a:latin typeface="Calibri" panose="020F0502020204030204" pitchFamily="34" charset="0"/>
              </a:rPr>
              <a:t>で定義した値と同じであるかを評価</a:t>
            </a:r>
            <a:endParaRPr kumimoji="1" lang="en-US" altLang="ja-JP" sz="1400" dirty="0">
              <a:solidFill>
                <a:srgbClr val="518ADC"/>
              </a:solidFill>
              <a:latin typeface="Calibri" panose="020F0502020204030204" pitchFamily="34" charset="0"/>
            </a:endParaRPr>
          </a:p>
        </p:txBody>
      </p:sp>
      <p:sp>
        <p:nvSpPr>
          <p:cNvPr id="61" name="角丸四角形 60">
            <a:extLst>
              <a:ext uri="{FF2B5EF4-FFF2-40B4-BE49-F238E27FC236}">
                <a16:creationId xmlns:a16="http://schemas.microsoft.com/office/drawing/2014/main" id="{89996746-94FB-5C69-808F-78CF59382236}"/>
              </a:ext>
            </a:extLst>
          </p:cNvPr>
          <p:cNvSpPr/>
          <p:nvPr/>
        </p:nvSpPr>
        <p:spPr>
          <a:xfrm>
            <a:off x="4021174" y="6056627"/>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feat_cm_check_wrong_spectrum_usage</a:t>
            </a:r>
            <a:endParaRPr kumimoji="1" lang="ja-JP" altLang="en-US"/>
          </a:p>
        </p:txBody>
      </p:sp>
      <p:sp>
        <p:nvSpPr>
          <p:cNvPr id="62" name="テキスト ボックス 61">
            <a:extLst>
              <a:ext uri="{FF2B5EF4-FFF2-40B4-BE49-F238E27FC236}">
                <a16:creationId xmlns:a16="http://schemas.microsoft.com/office/drawing/2014/main" id="{D97A08F5-9767-7339-9BFE-8922C2EE44E0}"/>
              </a:ext>
            </a:extLst>
          </p:cNvPr>
          <p:cNvSpPr txBox="1"/>
          <p:nvPr/>
        </p:nvSpPr>
        <p:spPr>
          <a:xfrm>
            <a:off x="8932875" y="5856699"/>
            <a:ext cx="1924093" cy="307777"/>
          </a:xfrm>
          <a:prstGeom prst="rect">
            <a:avLst/>
          </a:prstGeom>
          <a:noFill/>
        </p:spPr>
        <p:txBody>
          <a:bodyPr wrap="square" rtlCol="0">
            <a:spAutoFit/>
          </a:bodyPr>
          <a:lstStyle/>
          <a:p>
            <a:r>
              <a:rPr kumimoji="1" lang="en-US" altLang="ja-JP" sz="1400" b="1" dirty="0">
                <a:solidFill>
                  <a:srgbClr val="00B050"/>
                </a:solidFill>
                <a:latin typeface="Calibri" panose="020F0502020204030204" pitchFamily="34" charset="0"/>
              </a:rPr>
              <a:t>0</a:t>
            </a:r>
            <a:r>
              <a:rPr kumimoji="1" lang="ja-JP" altLang="en-US" sz="1400" b="1">
                <a:solidFill>
                  <a:srgbClr val="00B050"/>
                </a:solidFill>
                <a:latin typeface="Calibri" panose="020F0502020204030204" pitchFamily="34" charset="0"/>
              </a:rPr>
              <a:t>（正常）</a:t>
            </a:r>
            <a:endParaRPr kumimoji="1" lang="en-US" altLang="ja-JP" sz="1400" dirty="0">
              <a:solidFill>
                <a:srgbClr val="00B050"/>
              </a:solidFill>
              <a:latin typeface="Calibri" panose="020F0502020204030204" pitchFamily="34" charset="0"/>
            </a:endParaRPr>
          </a:p>
        </p:txBody>
      </p:sp>
      <p:sp>
        <p:nvSpPr>
          <p:cNvPr id="63" name="テキスト ボックス 62">
            <a:extLst>
              <a:ext uri="{FF2B5EF4-FFF2-40B4-BE49-F238E27FC236}">
                <a16:creationId xmlns:a16="http://schemas.microsoft.com/office/drawing/2014/main" id="{E5C5CEED-C3F7-B4DC-DE23-B203EA86B56E}"/>
              </a:ext>
            </a:extLst>
          </p:cNvPr>
          <p:cNvSpPr txBox="1"/>
          <p:nvPr/>
        </p:nvSpPr>
        <p:spPr>
          <a:xfrm>
            <a:off x="8932875" y="6327433"/>
            <a:ext cx="1190847" cy="307777"/>
          </a:xfrm>
          <a:prstGeom prst="rect">
            <a:avLst/>
          </a:prstGeom>
          <a:noFill/>
        </p:spPr>
        <p:txBody>
          <a:bodyPr wrap="square" rtlCol="0">
            <a:spAutoFit/>
          </a:bodyPr>
          <a:lstStyle/>
          <a:p>
            <a:r>
              <a:rPr kumimoji="1" lang="en-US" altLang="ja-JP" sz="1400" b="1" dirty="0">
                <a:solidFill>
                  <a:srgbClr val="FF0000"/>
                </a:solidFill>
                <a:latin typeface="Calibri" panose="020F0502020204030204" pitchFamily="34" charset="0"/>
              </a:rPr>
              <a:t>2</a:t>
            </a:r>
            <a:r>
              <a:rPr kumimoji="1" lang="ja-JP" altLang="en-US" sz="1400" b="1">
                <a:solidFill>
                  <a:srgbClr val="FF0000"/>
                </a:solidFill>
                <a:latin typeface="Calibri" panose="020F0502020204030204" pitchFamily="34" charset="0"/>
              </a:rPr>
              <a:t>（異常）</a:t>
            </a:r>
            <a:endParaRPr kumimoji="1" lang="en-US" altLang="ja-JP" sz="1400" dirty="0">
              <a:solidFill>
                <a:srgbClr val="FF0000"/>
              </a:solidFill>
              <a:latin typeface="Calibri" panose="020F0502020204030204" pitchFamily="34" charset="0"/>
            </a:endParaRPr>
          </a:p>
        </p:txBody>
      </p:sp>
      <p:cxnSp>
        <p:nvCxnSpPr>
          <p:cNvPr id="65" name="直線矢印コネクタ 64">
            <a:extLst>
              <a:ext uri="{FF2B5EF4-FFF2-40B4-BE49-F238E27FC236}">
                <a16:creationId xmlns:a16="http://schemas.microsoft.com/office/drawing/2014/main" id="{51D1DB2C-BE3A-82D4-2D66-D15AAB6EDDE3}"/>
              </a:ext>
            </a:extLst>
          </p:cNvPr>
          <p:cNvCxnSpPr>
            <a:cxnSpLocks/>
            <a:stCxn id="61" idx="3"/>
            <a:endCxn id="62" idx="1"/>
          </p:cNvCxnSpPr>
          <p:nvPr/>
        </p:nvCxnSpPr>
        <p:spPr>
          <a:xfrm flipV="1">
            <a:off x="8256744" y="6010588"/>
            <a:ext cx="676131" cy="23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3B2DAC2C-A627-FD84-733C-5B764199873A}"/>
              </a:ext>
            </a:extLst>
          </p:cNvPr>
          <p:cNvCxnSpPr>
            <a:cxnSpLocks/>
            <a:stCxn id="61" idx="3"/>
            <a:endCxn id="63" idx="1"/>
          </p:cNvCxnSpPr>
          <p:nvPr/>
        </p:nvCxnSpPr>
        <p:spPr>
          <a:xfrm>
            <a:off x="8256744" y="6242095"/>
            <a:ext cx="676131" cy="23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正方形/長方形 70">
            <a:extLst>
              <a:ext uri="{FF2B5EF4-FFF2-40B4-BE49-F238E27FC236}">
                <a16:creationId xmlns:a16="http://schemas.microsoft.com/office/drawing/2014/main" id="{D6DABF15-26D4-627E-4310-62D36D9F2859}"/>
              </a:ext>
            </a:extLst>
          </p:cNvPr>
          <p:cNvSpPr/>
          <p:nvPr/>
        </p:nvSpPr>
        <p:spPr>
          <a:xfrm>
            <a:off x="722952" y="5956439"/>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arfcnDL</a:t>
            </a:r>
            <a:endParaRPr kumimoji="1" lang="ja-JP" altLang="en-US" sz="1100">
              <a:solidFill>
                <a:schemeClr val="tx1"/>
              </a:solidFill>
            </a:endParaRPr>
          </a:p>
        </p:txBody>
      </p:sp>
      <p:sp>
        <p:nvSpPr>
          <p:cNvPr id="73" name="正方形/長方形 72">
            <a:extLst>
              <a:ext uri="{FF2B5EF4-FFF2-40B4-BE49-F238E27FC236}">
                <a16:creationId xmlns:a16="http://schemas.microsoft.com/office/drawing/2014/main" id="{0C64B0EA-8F58-05A3-D045-DE442CF581B4}"/>
              </a:ext>
            </a:extLst>
          </p:cNvPr>
          <p:cNvSpPr/>
          <p:nvPr/>
        </p:nvSpPr>
        <p:spPr>
          <a:xfrm>
            <a:off x="722952" y="6281589"/>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bSChanncelBwDL</a:t>
            </a:r>
            <a:endParaRPr kumimoji="1" lang="ja-JP" altLang="en-US" sz="1100">
              <a:solidFill>
                <a:schemeClr val="tx1"/>
              </a:solidFill>
            </a:endParaRPr>
          </a:p>
        </p:txBody>
      </p:sp>
      <p:sp>
        <p:nvSpPr>
          <p:cNvPr id="74" name="正方形/長方形 73">
            <a:extLst>
              <a:ext uri="{FF2B5EF4-FFF2-40B4-BE49-F238E27FC236}">
                <a16:creationId xmlns:a16="http://schemas.microsoft.com/office/drawing/2014/main" id="{811833F7-7E78-29A8-52E4-C3A0F93B23CF}"/>
              </a:ext>
            </a:extLst>
          </p:cNvPr>
          <p:cNvSpPr/>
          <p:nvPr/>
        </p:nvSpPr>
        <p:spPr>
          <a:xfrm>
            <a:off x="2008430" y="5947042"/>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arfcnUL</a:t>
            </a:r>
            <a:endParaRPr kumimoji="1" lang="ja-JP" altLang="en-US" sz="1100">
              <a:solidFill>
                <a:schemeClr val="tx1"/>
              </a:solidFill>
            </a:endParaRPr>
          </a:p>
        </p:txBody>
      </p:sp>
      <p:sp>
        <p:nvSpPr>
          <p:cNvPr id="75" name="正方形/長方形 74">
            <a:extLst>
              <a:ext uri="{FF2B5EF4-FFF2-40B4-BE49-F238E27FC236}">
                <a16:creationId xmlns:a16="http://schemas.microsoft.com/office/drawing/2014/main" id="{FC82DEBD-CB1A-EF56-4AED-90456A899606}"/>
              </a:ext>
            </a:extLst>
          </p:cNvPr>
          <p:cNvSpPr/>
          <p:nvPr/>
        </p:nvSpPr>
        <p:spPr>
          <a:xfrm>
            <a:off x="2008431" y="6285340"/>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bSChanncelBwUL</a:t>
            </a:r>
            <a:endParaRPr kumimoji="1" lang="ja-JP" altLang="en-US" sz="1100">
              <a:solidFill>
                <a:schemeClr val="tx1"/>
              </a:solidFill>
            </a:endParaRPr>
          </a:p>
        </p:txBody>
      </p:sp>
      <p:sp>
        <p:nvSpPr>
          <p:cNvPr id="76" name="右矢印 75">
            <a:extLst>
              <a:ext uri="{FF2B5EF4-FFF2-40B4-BE49-F238E27FC236}">
                <a16:creationId xmlns:a16="http://schemas.microsoft.com/office/drawing/2014/main" id="{F579BB92-9E4B-6C13-CB12-D816638F2CD7}"/>
              </a:ext>
            </a:extLst>
          </p:cNvPr>
          <p:cNvSpPr/>
          <p:nvPr/>
        </p:nvSpPr>
        <p:spPr>
          <a:xfrm>
            <a:off x="3449318" y="6049162"/>
            <a:ext cx="374027" cy="42469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2630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85713" y="1850568"/>
            <a:ext cx="11420573" cy="2462213"/>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異常検知の例</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Site/Cell : E0001 / C0001, C0002</a:t>
            </a:r>
          </a:p>
          <a:p>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　</a:t>
            </a:r>
            <a:r>
              <a:rPr kumimoji="1" lang="en-US" altLang="ja-JP" sz="1400" dirty="0">
                <a:solidFill>
                  <a:srgbClr val="518ADC"/>
                </a:solidFill>
                <a:latin typeface="Calibri" panose="020F0502020204030204" pitchFamily="34" charset="0"/>
              </a:rPr>
              <a:t>   E0002 / C0004, C0005</a:t>
            </a:r>
          </a:p>
          <a:p>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評価対象期間：</a:t>
            </a:r>
            <a:r>
              <a:rPr kumimoji="1" lang="en-US" altLang="ja-JP" sz="1400" dirty="0">
                <a:solidFill>
                  <a:srgbClr val="518ADC"/>
                </a:solidFill>
                <a:latin typeface="Calibri" panose="020F0502020204030204" pitchFamily="34" charset="0"/>
              </a:rPr>
              <a:t> 2023</a:t>
            </a:r>
            <a:r>
              <a:rPr kumimoji="1" lang="ja-JP" altLang="en-US" sz="1400">
                <a:solidFill>
                  <a:srgbClr val="518ADC"/>
                </a:solidFill>
                <a:latin typeface="Calibri" panose="020F0502020204030204" pitchFamily="34" charset="0"/>
              </a:rPr>
              <a:t>年</a:t>
            </a:r>
            <a:r>
              <a:rPr kumimoji="1" lang="en-US" altLang="ja-JP" sz="1400" dirty="0">
                <a:solidFill>
                  <a:srgbClr val="518ADC"/>
                </a:solidFill>
                <a:latin typeface="Calibri" panose="020F0502020204030204" pitchFamily="34" charset="0"/>
              </a:rPr>
              <a:t>6</a:t>
            </a:r>
            <a:r>
              <a:rPr kumimoji="1" lang="ja-JP" altLang="en-US" sz="1400">
                <a:solidFill>
                  <a:srgbClr val="518ADC"/>
                </a:solidFill>
                <a:latin typeface="Calibri" panose="020F0502020204030204" pitchFamily="34" charset="0"/>
              </a:rPr>
              <a:t>月</a:t>
            </a:r>
            <a:r>
              <a:rPr kumimoji="1" lang="en-US" altLang="ja-JP" sz="1400" dirty="0">
                <a:solidFill>
                  <a:srgbClr val="518ADC"/>
                </a:solidFill>
                <a:latin typeface="Calibri" panose="020F0502020204030204" pitchFamily="34" charset="0"/>
              </a:rPr>
              <a:t>14</a:t>
            </a:r>
            <a:r>
              <a:rPr kumimoji="1" lang="ja-JP" altLang="en-US" sz="1400">
                <a:solidFill>
                  <a:srgbClr val="518ADC"/>
                </a:solidFill>
                <a:latin typeface="Calibri" panose="020F0502020204030204" pitchFamily="34" charset="0"/>
              </a:rPr>
              <a:t>日</a:t>
            </a:r>
            <a:r>
              <a:rPr kumimoji="1" lang="en-US" altLang="ja-JP" sz="1400" dirty="0">
                <a:solidFill>
                  <a:srgbClr val="518ADC"/>
                </a:solidFill>
                <a:latin typeface="Calibri" panose="020F0502020204030204" pitchFamily="34" charset="0"/>
              </a:rPr>
              <a:t>〜2023</a:t>
            </a:r>
            <a:r>
              <a:rPr kumimoji="1" lang="ja-JP" altLang="en-US" sz="1400">
                <a:solidFill>
                  <a:srgbClr val="518ADC"/>
                </a:solidFill>
                <a:latin typeface="Calibri" panose="020F0502020204030204" pitchFamily="34" charset="0"/>
              </a:rPr>
              <a:t>年</a:t>
            </a:r>
            <a:r>
              <a:rPr kumimoji="1" lang="en-US" altLang="ja-JP" sz="1400" dirty="0">
                <a:solidFill>
                  <a:srgbClr val="518ADC"/>
                </a:solidFill>
                <a:latin typeface="Calibri" panose="020F0502020204030204" pitchFamily="34" charset="0"/>
              </a:rPr>
              <a:t>6</a:t>
            </a:r>
            <a:r>
              <a:rPr kumimoji="1" lang="ja-JP" altLang="en-US" sz="1400">
                <a:solidFill>
                  <a:srgbClr val="518ADC"/>
                </a:solidFill>
                <a:latin typeface="Calibri" panose="020F0502020204030204" pitchFamily="34" charset="0"/>
              </a:rPr>
              <a:t>月</a:t>
            </a:r>
            <a:r>
              <a:rPr kumimoji="1" lang="en-US" altLang="ja-JP" sz="1400" dirty="0">
                <a:solidFill>
                  <a:srgbClr val="518ADC"/>
                </a:solidFill>
                <a:latin typeface="Calibri" panose="020F0502020204030204" pitchFamily="34" charset="0"/>
              </a:rPr>
              <a:t>16</a:t>
            </a:r>
            <a:r>
              <a:rPr kumimoji="1" lang="ja-JP" altLang="en-US" sz="1400">
                <a:solidFill>
                  <a:srgbClr val="518ADC"/>
                </a:solidFill>
                <a:latin typeface="Calibri" panose="020F0502020204030204" pitchFamily="34" charset="0"/>
              </a:rPr>
              <a:t>日</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chemeClr val="bg1"/>
                </a:solidFill>
                <a:highlight>
                  <a:srgbClr val="FF0000"/>
                </a:highlight>
                <a:latin typeface="Calibri" panose="020F0502020204030204" pitchFamily="34" charset="0"/>
              </a:rPr>
              <a:t>赤くハイライト</a:t>
            </a:r>
            <a:r>
              <a:rPr kumimoji="1" lang="ja-JP" altLang="en-US" sz="1400">
                <a:solidFill>
                  <a:srgbClr val="518ADC"/>
                </a:solidFill>
                <a:latin typeface="Calibri" panose="020F0502020204030204" pitchFamily="34" charset="0"/>
              </a:rPr>
              <a:t>された箇所を異常として検知</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pic>
        <p:nvPicPr>
          <p:cNvPr id="5" name="図 4" descr="グラフィカル ユーザー インターフェイス, テキスト, アプリケーション&#10;&#10;自動的に生成された説明">
            <a:extLst>
              <a:ext uri="{FF2B5EF4-FFF2-40B4-BE49-F238E27FC236}">
                <a16:creationId xmlns:a16="http://schemas.microsoft.com/office/drawing/2014/main" id="{32AA3C7E-0E5A-87E2-CF70-BF4092831D04}"/>
              </a:ext>
            </a:extLst>
          </p:cNvPr>
          <p:cNvPicPr>
            <a:picLocks noChangeAspect="1"/>
          </p:cNvPicPr>
          <p:nvPr/>
        </p:nvPicPr>
        <p:blipFill>
          <a:blip r:embed="rId2"/>
          <a:stretch>
            <a:fillRect/>
          </a:stretch>
        </p:blipFill>
        <p:spPr>
          <a:xfrm>
            <a:off x="5650302" y="174712"/>
            <a:ext cx="6319422" cy="1421870"/>
          </a:xfrm>
          <a:prstGeom prst="rect">
            <a:avLst/>
          </a:prstGeom>
        </p:spPr>
      </p:pic>
      <p:pic>
        <p:nvPicPr>
          <p:cNvPr id="7" name="図 6">
            <a:extLst>
              <a:ext uri="{FF2B5EF4-FFF2-40B4-BE49-F238E27FC236}">
                <a16:creationId xmlns:a16="http://schemas.microsoft.com/office/drawing/2014/main" id="{968B78D4-85A2-0C19-9D73-820B84CB173F}"/>
              </a:ext>
            </a:extLst>
          </p:cNvPr>
          <p:cNvPicPr>
            <a:picLocks noChangeAspect="1"/>
          </p:cNvPicPr>
          <p:nvPr/>
        </p:nvPicPr>
        <p:blipFill>
          <a:blip r:embed="rId3"/>
          <a:stretch>
            <a:fillRect/>
          </a:stretch>
        </p:blipFill>
        <p:spPr>
          <a:xfrm>
            <a:off x="5787903" y="2147400"/>
            <a:ext cx="6725373" cy="3537697"/>
          </a:xfrm>
          <a:prstGeom prst="rect">
            <a:avLst/>
          </a:prstGeom>
        </p:spPr>
      </p:pic>
      <p:sp>
        <p:nvSpPr>
          <p:cNvPr id="8" name="テキスト ボックス 7">
            <a:extLst>
              <a:ext uri="{FF2B5EF4-FFF2-40B4-BE49-F238E27FC236}">
                <a16:creationId xmlns:a16="http://schemas.microsoft.com/office/drawing/2014/main" id="{886288CD-1A90-81EC-33B2-B5813748C60D}"/>
              </a:ext>
            </a:extLst>
          </p:cNvPr>
          <p:cNvSpPr txBox="1"/>
          <p:nvPr/>
        </p:nvSpPr>
        <p:spPr>
          <a:xfrm>
            <a:off x="5787903" y="1839623"/>
            <a:ext cx="4525593" cy="307777"/>
          </a:xfrm>
          <a:prstGeom prst="rect">
            <a:avLst/>
          </a:prstGeom>
          <a:noFill/>
        </p:spPr>
        <p:txBody>
          <a:bodyPr wrap="square" rtlCol="0">
            <a:spAutoFit/>
          </a:bodyPr>
          <a:lstStyle/>
          <a:p>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４つの異なるセルにおける値の３日間の時間変化</a:t>
            </a:r>
            <a:r>
              <a:rPr kumimoji="1" lang="en-US" altLang="ja-JP" sz="1400" dirty="0">
                <a:solidFill>
                  <a:srgbClr val="518ADC"/>
                </a:solidFill>
                <a:latin typeface="Calibri" panose="020F0502020204030204" pitchFamily="34" charset="0"/>
              </a:rPr>
              <a:t>】</a:t>
            </a:r>
          </a:p>
        </p:txBody>
      </p:sp>
      <p:sp>
        <p:nvSpPr>
          <p:cNvPr id="9" name="正方形/長方形 8">
            <a:extLst>
              <a:ext uri="{FF2B5EF4-FFF2-40B4-BE49-F238E27FC236}">
                <a16:creationId xmlns:a16="http://schemas.microsoft.com/office/drawing/2014/main" id="{C9CFC8A8-9A3A-48A6-FC9C-DF9463F29057}"/>
              </a:ext>
            </a:extLst>
          </p:cNvPr>
          <p:cNvSpPr/>
          <p:nvPr/>
        </p:nvSpPr>
        <p:spPr>
          <a:xfrm>
            <a:off x="7582619" y="2922693"/>
            <a:ext cx="439947" cy="231136"/>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4455953-F510-467B-3133-AECC9DA1A60F}"/>
              </a:ext>
            </a:extLst>
          </p:cNvPr>
          <p:cNvSpPr/>
          <p:nvPr/>
        </p:nvSpPr>
        <p:spPr>
          <a:xfrm>
            <a:off x="643472" y="3916249"/>
            <a:ext cx="569344" cy="293298"/>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C0004</a:t>
            </a:r>
            <a:endParaRPr kumimoji="1" lang="ja-JP" altLang="en-US" sz="1100">
              <a:solidFill>
                <a:schemeClr val="tx1"/>
              </a:solidFill>
            </a:endParaRPr>
          </a:p>
        </p:txBody>
      </p:sp>
      <p:sp>
        <p:nvSpPr>
          <p:cNvPr id="15" name="テキスト ボックス 14">
            <a:extLst>
              <a:ext uri="{FF2B5EF4-FFF2-40B4-BE49-F238E27FC236}">
                <a16:creationId xmlns:a16="http://schemas.microsoft.com/office/drawing/2014/main" id="{35F20D0B-1C2E-BCC4-3F43-DC4981111CEF}"/>
              </a:ext>
            </a:extLst>
          </p:cNvPr>
          <p:cNvSpPr txBox="1"/>
          <p:nvPr/>
        </p:nvSpPr>
        <p:spPr>
          <a:xfrm>
            <a:off x="629917" y="4304421"/>
            <a:ext cx="5080770" cy="523220"/>
          </a:xfrm>
          <a:prstGeom prst="rect">
            <a:avLst/>
          </a:prstGeom>
          <a:noFill/>
        </p:spPr>
        <p:txBody>
          <a:bodyPr wrap="square" rtlCol="0">
            <a:spAutoFit/>
          </a:bodyPr>
          <a:lstStyle/>
          <a:p>
            <a:pPr marL="285750" indent="-285750">
              <a:buFont typeface="Wingdings" pitchFamily="2" charset="2"/>
              <a:buChar char="ü"/>
            </a:pPr>
            <a:r>
              <a:rPr kumimoji="1" lang="en-US" altLang="ja-JP" sz="1400" dirty="0">
                <a:solidFill>
                  <a:srgbClr val="518ADC"/>
                </a:solidFill>
                <a:latin typeface="Calibri" panose="020F0502020204030204" pitchFamily="34" charset="0"/>
              </a:rPr>
              <a:t>6/14 </a:t>
            </a:r>
            <a:r>
              <a:rPr kumimoji="1" lang="ja-JP" altLang="en-US" sz="1400">
                <a:solidFill>
                  <a:srgbClr val="518ADC"/>
                </a:solidFill>
                <a:latin typeface="Calibri" panose="020F0502020204030204" pitchFamily="34" charset="0"/>
              </a:rPr>
              <a:t>時点で</a:t>
            </a:r>
            <a:r>
              <a:rPr kumimoji="1" lang="en-US" altLang="ja-JP" sz="1400" dirty="0" err="1">
                <a:solidFill>
                  <a:srgbClr val="518ADC"/>
                </a:solidFill>
                <a:latin typeface="Calibri" panose="020F0502020204030204" pitchFamily="34" charset="0"/>
              </a:rPr>
              <a:t>bSChanncelBwUL</a:t>
            </a:r>
            <a:r>
              <a:rPr kumimoji="1" lang="ja-JP" altLang="en-US" sz="1400">
                <a:solidFill>
                  <a:srgbClr val="518ADC"/>
                </a:solidFill>
                <a:latin typeface="Calibri" panose="020F0502020204030204" pitchFamily="34" charset="0"/>
              </a:rPr>
              <a:t>の値が</a:t>
            </a:r>
            <a:r>
              <a:rPr kumimoji="1" lang="en-US" altLang="ja-JP" sz="1400" b="1" dirty="0">
                <a:solidFill>
                  <a:srgbClr val="518ADC"/>
                </a:solidFill>
                <a:latin typeface="Calibri" panose="020F0502020204030204" pitchFamily="34" charset="0"/>
              </a:rPr>
              <a:t>5</a:t>
            </a:r>
            <a:r>
              <a:rPr kumimoji="1" lang="ja-JP" altLang="en-US" sz="1400">
                <a:solidFill>
                  <a:srgbClr val="518ADC"/>
                </a:solidFill>
                <a:latin typeface="Calibri" panose="020F0502020204030204" pitchFamily="34" charset="0"/>
              </a:rPr>
              <a:t>に設定（正しくは</a:t>
            </a:r>
            <a:r>
              <a:rPr kumimoji="1" lang="en-US" altLang="ja-JP" sz="1400" b="1" dirty="0">
                <a:solidFill>
                  <a:srgbClr val="518ADC"/>
                </a:solidFill>
                <a:latin typeface="Calibri" panose="020F0502020204030204" pitchFamily="34" charset="0"/>
              </a:rPr>
              <a:t>20</a:t>
            </a:r>
            <a:r>
              <a:rPr kumimoji="1" lang="en-US" altLang="ja-JP" sz="1400" dirty="0">
                <a:solidFill>
                  <a:srgbClr val="518ADC"/>
                </a:solidFill>
                <a:latin typeface="Calibri" panose="020F0502020204030204" pitchFamily="34" charset="0"/>
              </a:rPr>
              <a:t>)</a:t>
            </a:r>
          </a:p>
          <a:p>
            <a:pPr marL="285750" indent="-285750">
              <a:buFont typeface="Wingdings" pitchFamily="2" charset="2"/>
              <a:buChar char="ü"/>
            </a:pPr>
            <a:r>
              <a:rPr kumimoji="1" lang="en-US" altLang="ja-JP" sz="1400" dirty="0">
                <a:solidFill>
                  <a:srgbClr val="518ADC"/>
                </a:solidFill>
                <a:latin typeface="Calibri" panose="020F0502020204030204" pitchFamily="34" charset="0"/>
              </a:rPr>
              <a:t>6/15</a:t>
            </a:r>
            <a:r>
              <a:rPr kumimoji="1" lang="ja-JP" altLang="en-US" sz="1400">
                <a:solidFill>
                  <a:srgbClr val="518ADC"/>
                </a:solidFill>
                <a:latin typeface="Calibri" panose="020F0502020204030204" pitchFamily="34" charset="0"/>
              </a:rPr>
              <a:t>に正しい値に修正</a:t>
            </a:r>
            <a:endParaRPr kumimoji="1" lang="en-US" altLang="ja-JP" sz="1400" dirty="0">
              <a:solidFill>
                <a:srgbClr val="518ADC"/>
              </a:solidFill>
              <a:latin typeface="Calibri" panose="020F0502020204030204" pitchFamily="34" charset="0"/>
            </a:endParaRPr>
          </a:p>
        </p:txBody>
      </p:sp>
      <p:sp>
        <p:nvSpPr>
          <p:cNvPr id="16" name="正方形/長方形 15">
            <a:extLst>
              <a:ext uri="{FF2B5EF4-FFF2-40B4-BE49-F238E27FC236}">
                <a16:creationId xmlns:a16="http://schemas.microsoft.com/office/drawing/2014/main" id="{6285A6E9-2258-A2EF-42EF-EF4140D53C35}"/>
              </a:ext>
            </a:extLst>
          </p:cNvPr>
          <p:cNvSpPr/>
          <p:nvPr/>
        </p:nvSpPr>
        <p:spPr>
          <a:xfrm>
            <a:off x="7582619" y="3935265"/>
            <a:ext cx="439947" cy="231136"/>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4370F57B-C578-3AA7-B37F-C1A7C58B8FF3}"/>
              </a:ext>
            </a:extLst>
          </p:cNvPr>
          <p:cNvSpPr/>
          <p:nvPr/>
        </p:nvSpPr>
        <p:spPr>
          <a:xfrm>
            <a:off x="7582619" y="4952093"/>
            <a:ext cx="439947" cy="231136"/>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0E80A644-E943-72F7-6092-87BEB5E72F78}"/>
              </a:ext>
            </a:extLst>
          </p:cNvPr>
          <p:cNvSpPr/>
          <p:nvPr/>
        </p:nvSpPr>
        <p:spPr>
          <a:xfrm>
            <a:off x="7582618" y="3187116"/>
            <a:ext cx="439947" cy="231136"/>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06ED3717-DC16-AF17-8CF5-822C2B9AEFD3}"/>
              </a:ext>
            </a:extLst>
          </p:cNvPr>
          <p:cNvSpPr/>
          <p:nvPr/>
        </p:nvSpPr>
        <p:spPr>
          <a:xfrm>
            <a:off x="7582617" y="4192695"/>
            <a:ext cx="439947" cy="231136"/>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0D48BB3F-2CE9-94B2-B85B-785336F35D8B}"/>
              </a:ext>
            </a:extLst>
          </p:cNvPr>
          <p:cNvSpPr/>
          <p:nvPr/>
        </p:nvSpPr>
        <p:spPr>
          <a:xfrm>
            <a:off x="7578500" y="5205267"/>
            <a:ext cx="439947" cy="231136"/>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F9D9FE53-3664-E1ED-CBA4-4E03FAE3F2CF}"/>
              </a:ext>
            </a:extLst>
          </p:cNvPr>
          <p:cNvSpPr/>
          <p:nvPr/>
        </p:nvSpPr>
        <p:spPr>
          <a:xfrm>
            <a:off x="643472" y="4903355"/>
            <a:ext cx="569344" cy="293298"/>
          </a:xfrm>
          <a:prstGeom prst="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chemeClr val="tx1"/>
                </a:solidFill>
              </a:rPr>
              <a:t>C0005</a:t>
            </a:r>
            <a:endParaRPr kumimoji="1" lang="ja-JP" altLang="en-US" sz="1100">
              <a:solidFill>
                <a:schemeClr val="tx1"/>
              </a:solidFill>
            </a:endParaRPr>
          </a:p>
        </p:txBody>
      </p:sp>
      <p:sp>
        <p:nvSpPr>
          <p:cNvPr id="22" name="テキスト ボックス 21">
            <a:extLst>
              <a:ext uri="{FF2B5EF4-FFF2-40B4-BE49-F238E27FC236}">
                <a16:creationId xmlns:a16="http://schemas.microsoft.com/office/drawing/2014/main" id="{6E7763B4-E9DC-CE59-03A6-92AE7394A71E}"/>
              </a:ext>
            </a:extLst>
          </p:cNvPr>
          <p:cNvSpPr txBox="1"/>
          <p:nvPr/>
        </p:nvSpPr>
        <p:spPr>
          <a:xfrm>
            <a:off x="643472" y="5266081"/>
            <a:ext cx="5006830" cy="738664"/>
          </a:xfrm>
          <a:prstGeom prst="rect">
            <a:avLst/>
          </a:prstGeom>
          <a:noFill/>
        </p:spPr>
        <p:txBody>
          <a:bodyPr wrap="square" rtlCol="0">
            <a:spAutoFit/>
          </a:bodyPr>
          <a:lstStyle/>
          <a:p>
            <a:pPr marL="285750" indent="-285750">
              <a:buFont typeface="Wingdings" pitchFamily="2" charset="2"/>
              <a:buChar char="ü"/>
            </a:pPr>
            <a:r>
              <a:rPr kumimoji="1" lang="en-US" altLang="ja-JP" sz="1400" dirty="0">
                <a:solidFill>
                  <a:srgbClr val="518ADC"/>
                </a:solidFill>
                <a:latin typeface="Calibri" panose="020F0502020204030204" pitchFamily="34" charset="0"/>
              </a:rPr>
              <a:t>6/14 </a:t>
            </a:r>
            <a:r>
              <a:rPr kumimoji="1" lang="ja-JP" altLang="en-US" sz="1400">
                <a:solidFill>
                  <a:srgbClr val="518ADC"/>
                </a:solidFill>
                <a:latin typeface="Calibri" panose="020F0502020204030204" pitchFamily="34" charset="0"/>
              </a:rPr>
              <a:t>時点で</a:t>
            </a:r>
            <a:r>
              <a:rPr kumimoji="1" lang="en-US" altLang="ja-JP" sz="1400" dirty="0">
                <a:solidFill>
                  <a:srgbClr val="518ADC"/>
                </a:solidFill>
                <a:latin typeface="Calibri" panose="020F0502020204030204" pitchFamily="34" charset="0"/>
              </a:rPr>
              <a:t> </a:t>
            </a:r>
            <a:r>
              <a:rPr kumimoji="1" lang="en-US" altLang="ja-JP" sz="1400" dirty="0" err="1">
                <a:solidFill>
                  <a:srgbClr val="518ADC"/>
                </a:solidFill>
                <a:latin typeface="Calibri" panose="020F0502020204030204" pitchFamily="34" charset="0"/>
              </a:rPr>
              <a:t>bSChanncelBwDL</a:t>
            </a:r>
            <a:r>
              <a:rPr kumimoji="1" lang="ja-JP" altLang="en-US" sz="1400">
                <a:solidFill>
                  <a:srgbClr val="518ADC"/>
                </a:solidFill>
                <a:latin typeface="Calibri" panose="020F0502020204030204" pitchFamily="34" charset="0"/>
              </a:rPr>
              <a:t>および</a:t>
            </a:r>
            <a:r>
              <a:rPr kumimoji="1" lang="en-US" altLang="ja-JP" sz="1400" dirty="0" err="1">
                <a:solidFill>
                  <a:srgbClr val="518ADC"/>
                </a:solidFill>
                <a:latin typeface="Calibri" panose="020F0502020204030204" pitchFamily="34" charset="0"/>
              </a:rPr>
              <a:t>bSChanncelBwUL</a:t>
            </a:r>
            <a:r>
              <a:rPr kumimoji="1" lang="ja-JP" altLang="en-US" sz="1400">
                <a:solidFill>
                  <a:srgbClr val="518ADC"/>
                </a:solidFill>
                <a:latin typeface="Calibri" panose="020F0502020204030204" pitchFamily="34" charset="0"/>
              </a:rPr>
              <a:t>の値が間違った値で設定</a:t>
            </a:r>
            <a:endParaRPr kumimoji="1" lang="en-US" altLang="ja-JP" sz="1400" dirty="0">
              <a:solidFill>
                <a:srgbClr val="518ADC"/>
              </a:solidFill>
              <a:latin typeface="Calibri" panose="020F0502020204030204" pitchFamily="34" charset="0"/>
            </a:endParaRPr>
          </a:p>
          <a:p>
            <a:pPr marL="285750" indent="-285750">
              <a:buFont typeface="Wingdings" pitchFamily="2" charset="2"/>
              <a:buChar char="ü"/>
            </a:pPr>
            <a:r>
              <a:rPr kumimoji="1" lang="en-US" altLang="ja-JP" sz="1400" dirty="0">
                <a:solidFill>
                  <a:srgbClr val="518ADC"/>
                </a:solidFill>
                <a:latin typeface="Calibri" panose="020F0502020204030204" pitchFamily="34" charset="0"/>
              </a:rPr>
              <a:t>6/16</a:t>
            </a:r>
            <a:r>
              <a:rPr kumimoji="1" lang="ja-JP" altLang="en-US" sz="1400">
                <a:solidFill>
                  <a:srgbClr val="518ADC"/>
                </a:solidFill>
                <a:latin typeface="Calibri" panose="020F0502020204030204" pitchFamily="34" charset="0"/>
              </a:rPr>
              <a:t>に正しい値に修正</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3407949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5352576" y="105181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sp>
        <p:nvSpPr>
          <p:cNvPr id="61" name="角丸四角形 60">
            <a:extLst>
              <a:ext uri="{FF2B5EF4-FFF2-40B4-BE49-F238E27FC236}">
                <a16:creationId xmlns:a16="http://schemas.microsoft.com/office/drawing/2014/main" id="{89996746-94FB-5C69-808F-78CF59382236}"/>
              </a:ext>
            </a:extLst>
          </p:cNvPr>
          <p:cNvSpPr/>
          <p:nvPr/>
        </p:nvSpPr>
        <p:spPr>
          <a:xfrm>
            <a:off x="5456872" y="131154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feat_cm_check_wrong_spectrum_usage</a:t>
            </a:r>
            <a:endParaRPr kumimoji="1" lang="ja-JP" altLang="en-US"/>
          </a:p>
        </p:txBody>
      </p:sp>
      <p:sp>
        <p:nvSpPr>
          <p:cNvPr id="7" name="テキスト ボックス 6">
            <a:extLst>
              <a:ext uri="{FF2B5EF4-FFF2-40B4-BE49-F238E27FC236}">
                <a16:creationId xmlns:a16="http://schemas.microsoft.com/office/drawing/2014/main" id="{39DA429D-47B7-7E52-8369-9B27661F5F27}"/>
              </a:ext>
            </a:extLst>
          </p:cNvPr>
          <p:cNvSpPr txBox="1"/>
          <p:nvPr/>
        </p:nvSpPr>
        <p:spPr>
          <a:xfrm>
            <a:off x="326300" y="1928175"/>
            <a:ext cx="5130572" cy="5016758"/>
          </a:xfrm>
          <a:prstGeom prst="rect">
            <a:avLst/>
          </a:prstGeom>
          <a:noFill/>
        </p:spPr>
        <p:txBody>
          <a:bodyPr wrap="none" rtlCol="0">
            <a:spAutoFit/>
          </a:bodyPr>
          <a:lstStyle/>
          <a:p>
            <a:pPr defTabSz="180000"/>
            <a:r>
              <a:rPr lang="en" altLang="ja-JP" sz="1000" b="0" dirty="0">
                <a:effectLst/>
                <a:latin typeface="Meiryo UI" panose="020B0604030504040204" pitchFamily="34" charset="-128"/>
                <a:ea typeface="Meiryo UI" panose="020B0604030504040204" pitchFamily="34" charset="-128"/>
              </a:rPr>
              <a:t>"</a:t>
            </a:r>
            <a:r>
              <a:rPr lang="en" altLang="ja-JP" sz="1000" b="0" dirty="0" err="1">
                <a:effectLst/>
                <a:latin typeface="Meiryo UI" panose="020B0604030504040204" pitchFamily="34" charset="-128"/>
                <a:ea typeface="Meiryo UI" panose="020B0604030504040204" pitchFamily="34" charset="-128"/>
              </a:rPr>
              <a:t>defaultValues</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"SPECTRUM_ASSETS":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"value": "900#20,850#20;1800#5,1750#5",</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"variable": "?FE_SPECTRUM_ASSETS”</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r>
              <a:rPr lang="en" altLang="ja-JP" sz="1000" b="0" dirty="0">
                <a:effectLst/>
                <a:latin typeface="Meiryo UI" panose="020B0604030504040204" pitchFamily="34" charset="-128"/>
                <a:ea typeface="Meiryo UI" panose="020B0604030504040204" pitchFamily="34" charset="-128"/>
              </a:rPr>
              <a:t>},</a:t>
            </a:r>
          </a:p>
          <a:p>
            <a:r>
              <a:rPr lang="en" altLang="ja-JP" sz="1000" b="0" dirty="0">
                <a:effectLst/>
                <a:latin typeface="Meiryo UI" panose="020B0604030504040204" pitchFamily="34" charset="-128"/>
                <a:ea typeface="Meiryo UI" panose="020B0604030504040204" pitchFamily="34" charset="-128"/>
              </a:rPr>
              <a:t>"name": "</a:t>
            </a:r>
            <a:r>
              <a:rPr lang="en" altLang="ja-JP" sz="1000" b="0" dirty="0" err="1">
                <a:effectLst/>
                <a:latin typeface="Meiryo UI" panose="020B0604030504040204" pitchFamily="34" charset="-128"/>
                <a:ea typeface="Meiryo UI" panose="020B0604030504040204" pitchFamily="34" charset="-128"/>
              </a:rPr>
              <a:t>feat_cm_check_wrong_spectrum_usage</a:t>
            </a:r>
            <a:r>
              <a:rPr lang="en" altLang="ja-JP" sz="1000" b="0" dirty="0">
                <a:effectLst/>
                <a:latin typeface="Meiryo UI" panose="020B0604030504040204" pitchFamily="34" charset="-128"/>
                <a:ea typeface="Meiryo UI" panose="020B0604030504040204" pitchFamily="34" charset="-128"/>
              </a:rPr>
              <a:t>",</a:t>
            </a:r>
          </a:p>
          <a:p>
            <a:r>
              <a:rPr lang="en" altLang="ja-JP" sz="1000" b="0" dirty="0">
                <a:effectLst/>
                <a:latin typeface="Meiryo UI" panose="020B0604030504040204" pitchFamily="34" charset="-128"/>
                <a:ea typeface="Meiryo UI" panose="020B0604030504040204" pitchFamily="34" charset="-128"/>
              </a:rPr>
              <a:t>"stages": [</a:t>
            </a:r>
          </a:p>
          <a:p>
            <a:r>
              <a:rPr lang="en" altLang="ja-JP" sz="1000" b="0" dirty="0">
                <a:effectLst/>
                <a:latin typeface="Meiryo UI" panose="020B0604030504040204" pitchFamily="34" charset="-128"/>
                <a:ea typeface="Meiryo UI" panose="020B0604030504040204" pitchFamily="34" charset="-128"/>
              </a:rPr>
              <a:t>{</a:t>
            </a: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region, cm_params_cell_day__</a:t>
            </a:r>
            <a:r>
              <a:rPr lang="en" altLang="ja-JP" sz="1000" b="0" dirty="0" err="1">
                <a:effectLst/>
                <a:latin typeface="Meiryo UI" panose="020B0604030504040204" pitchFamily="34" charset="-128"/>
                <a:ea typeface="Meiryo UI" panose="020B0604030504040204" pitchFamily="34" charset="-128"/>
              </a:rPr>
              <a:t>nrTAC</a:t>
            </a:r>
            <a:r>
              <a:rPr lang="en" altLang="ja-JP" sz="1000" b="0" dirty="0">
                <a:effectLst/>
                <a:latin typeface="Meiryo UI" panose="020B0604030504040204" pitchFamily="34" charset="-128"/>
                <a:ea typeface="Meiryo UI" panose="020B0604030504040204" pitchFamily="34" charset="-128"/>
              </a:rPr>
              <a:t> AS tac, site, cell,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bSChannelBwDL</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bSChannelBwDL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arfcnUL</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arfcnUL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bSChannelBwUL</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bSChannelBwUL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SPECTRUM_ASSETS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'#')[0] AS datetime,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CONCAT_WS('#', region, tac, site, cell) AS ne,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CAST(</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AS INT) AS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CAST(</a:t>
            </a:r>
            <a:r>
              <a:rPr lang="en" altLang="ja-JP" sz="1000" b="0" dirty="0" err="1">
                <a:effectLst/>
                <a:latin typeface="Meiryo UI" panose="020B0604030504040204" pitchFamily="34" charset="-128"/>
                <a:ea typeface="Meiryo UI" panose="020B0604030504040204" pitchFamily="34" charset="-128"/>
              </a:rPr>
              <a:t>bSChannelBwDL</a:t>
            </a:r>
            <a:r>
              <a:rPr lang="en" altLang="ja-JP" sz="1000" b="0" dirty="0">
                <a:effectLst/>
                <a:latin typeface="Meiryo UI" panose="020B0604030504040204" pitchFamily="34" charset="-128"/>
                <a:ea typeface="Meiryo UI" panose="020B0604030504040204" pitchFamily="34" charset="-128"/>
              </a:rPr>
              <a:t> AS INT) AS </a:t>
            </a:r>
            <a:r>
              <a:rPr lang="en" altLang="ja-JP" sz="1000" b="0" dirty="0" err="1">
                <a:effectLst/>
                <a:latin typeface="Meiryo UI" panose="020B0604030504040204" pitchFamily="34" charset="-128"/>
                <a:ea typeface="Meiryo UI" panose="020B0604030504040204" pitchFamily="34" charset="-128"/>
              </a:rPr>
              <a:t>bSChannelBwDL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CAST(</a:t>
            </a:r>
            <a:r>
              <a:rPr lang="en" altLang="ja-JP" sz="1000" b="0" dirty="0" err="1">
                <a:effectLst/>
                <a:latin typeface="Meiryo UI" panose="020B0604030504040204" pitchFamily="34" charset="-128"/>
                <a:ea typeface="Meiryo UI" panose="020B0604030504040204" pitchFamily="34" charset="-128"/>
              </a:rPr>
              <a:t>arfcnUL</a:t>
            </a:r>
            <a:r>
              <a:rPr lang="en" altLang="ja-JP" sz="1000" b="0" dirty="0">
                <a:effectLst/>
                <a:latin typeface="Meiryo UI" panose="020B0604030504040204" pitchFamily="34" charset="-128"/>
                <a:ea typeface="Meiryo UI" panose="020B0604030504040204" pitchFamily="34" charset="-128"/>
              </a:rPr>
              <a:t> AS INT) AS </a:t>
            </a:r>
            <a:r>
              <a:rPr lang="en" altLang="ja-JP" sz="1000" b="0" dirty="0" err="1">
                <a:effectLst/>
                <a:latin typeface="Meiryo UI" panose="020B0604030504040204" pitchFamily="34" charset="-128"/>
                <a:ea typeface="Meiryo UI" panose="020B0604030504040204" pitchFamily="34" charset="-128"/>
              </a:rPr>
              <a:t>arfcnUL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CAST(</a:t>
            </a:r>
            <a:r>
              <a:rPr lang="en" altLang="ja-JP" sz="1000" b="0" dirty="0" err="1">
                <a:effectLst/>
                <a:latin typeface="Meiryo UI" panose="020B0604030504040204" pitchFamily="34" charset="-128"/>
                <a:ea typeface="Meiryo UI" panose="020B0604030504040204" pitchFamily="34" charset="-128"/>
              </a:rPr>
              <a:t>bSChannelBwUL</a:t>
            </a:r>
            <a:r>
              <a:rPr lang="en" altLang="ja-JP" sz="1000" b="0" dirty="0">
                <a:effectLst/>
                <a:latin typeface="Meiryo UI" panose="020B0604030504040204" pitchFamily="34" charset="-128"/>
                <a:ea typeface="Meiryo UI" panose="020B0604030504040204" pitchFamily="34" charset="-128"/>
              </a:rPr>
              <a:t> AS INT) AS </a:t>
            </a:r>
            <a:r>
              <a:rPr lang="en" altLang="ja-JP" sz="1000" b="0" dirty="0" err="1">
                <a:effectLst/>
                <a:latin typeface="Meiryo UI" panose="020B0604030504040204" pitchFamily="34" charset="-128"/>
                <a:ea typeface="Meiryo UI" panose="020B0604030504040204" pitchFamily="34" charset="-128"/>
              </a:rPr>
              <a:t>bSChannelBwUL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SPECTRUM_ASSETS,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SPLIT(SPECTRUM_ASSETS, ';') AS SPECTRUM_ASSETS_ARRAY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34106DDF-3E67-4C9E-D81D-0DE2D3F86596}"/>
              </a:ext>
            </a:extLst>
          </p:cNvPr>
          <p:cNvSpPr txBox="1"/>
          <p:nvPr/>
        </p:nvSpPr>
        <p:spPr>
          <a:xfrm>
            <a:off x="5696217" y="3257886"/>
            <a:ext cx="6278368" cy="1600438"/>
          </a:xfrm>
          <a:prstGeom prst="rect">
            <a:avLst/>
          </a:prstGeom>
          <a:noFill/>
        </p:spPr>
        <p:txBody>
          <a:bodyPr wrap="square" rtlCol="0">
            <a:spAutoFit/>
          </a:bodyPr>
          <a:lstStyle/>
          <a:p>
            <a:pPr algn="l"/>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必要な情報の読込み</a:t>
            </a:r>
            <a:r>
              <a:rPr kumimoji="1" lang="en-US" altLang="ja-JP" sz="1400" dirty="0">
                <a:solidFill>
                  <a:srgbClr val="518ADC"/>
                </a:solidFill>
                <a:latin typeface="Calibri" panose="020F0502020204030204" pitchFamily="34" charset="0"/>
              </a:rPr>
              <a:t>]</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トポロジー情報：</a:t>
            </a:r>
            <a:r>
              <a:rPr kumimoji="1" lang="en-US" altLang="ja-JP" sz="1400" dirty="0">
                <a:solidFill>
                  <a:srgbClr val="518ADC"/>
                </a:solidFill>
                <a:latin typeface="Calibri" panose="020F0502020204030204" pitchFamily="34" charset="0"/>
              </a:rPr>
              <a:t>region, tac, site, cell</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各セルの下り中心周波数：</a:t>
            </a:r>
            <a:r>
              <a:rPr kumimoji="1" lang="en-US" altLang="ja-JP" sz="1400" dirty="0" err="1">
                <a:solidFill>
                  <a:srgbClr val="518ADC"/>
                </a:solidFill>
                <a:latin typeface="Calibri" panose="020F0502020204030204" pitchFamily="34" charset="0"/>
              </a:rPr>
              <a:t>arfcnDL</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各セルの下り周波数帯域：</a:t>
            </a:r>
            <a:r>
              <a:rPr kumimoji="1" lang="en" altLang="ja-JP" sz="1400" dirty="0" err="1">
                <a:solidFill>
                  <a:srgbClr val="518ADC"/>
                </a:solidFill>
                <a:latin typeface="Calibri" panose="020F0502020204030204" pitchFamily="34" charset="0"/>
              </a:rPr>
              <a:t>bSChannelBwDL</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各セルの上り中心周波数：</a:t>
            </a:r>
            <a:r>
              <a:rPr kumimoji="1" lang="en-US" altLang="ja-JP" sz="1400" dirty="0" err="1">
                <a:solidFill>
                  <a:srgbClr val="518ADC"/>
                </a:solidFill>
                <a:latin typeface="Calibri" panose="020F0502020204030204" pitchFamily="34" charset="0"/>
              </a:rPr>
              <a:t>arfcnUL</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各セルの上り周波数帯域：</a:t>
            </a:r>
            <a:r>
              <a:rPr kumimoji="1" lang="en" altLang="ja-JP" sz="1400" dirty="0" err="1">
                <a:solidFill>
                  <a:srgbClr val="518ADC"/>
                </a:solidFill>
                <a:latin typeface="Calibri" panose="020F0502020204030204" pitchFamily="34" charset="0"/>
              </a:rPr>
              <a:t>bSChannelBwUL</a:t>
            </a:r>
            <a:endParaRPr kumimoji="1" lang="en"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周波数設定（デフォルト許容値）：</a:t>
            </a:r>
            <a:r>
              <a:rPr kumimoji="1" lang="en" altLang="ja-JP" sz="1400" dirty="0">
                <a:solidFill>
                  <a:srgbClr val="518ADC"/>
                </a:solidFill>
                <a:latin typeface="Calibri" panose="020F0502020204030204" pitchFamily="34" charset="0"/>
              </a:rPr>
              <a:t>SPECTRUM_ASSETS</a:t>
            </a:r>
            <a:endParaRPr kumimoji="1" lang="en-US" altLang="ja-JP" sz="1400" dirty="0">
              <a:solidFill>
                <a:srgbClr val="518ADC"/>
              </a:solidFill>
              <a:latin typeface="Calibri" panose="020F0502020204030204" pitchFamily="34" charset="0"/>
            </a:endParaRPr>
          </a:p>
        </p:txBody>
      </p:sp>
      <p:sp>
        <p:nvSpPr>
          <p:cNvPr id="9" name="角丸四角形 8">
            <a:extLst>
              <a:ext uri="{FF2B5EF4-FFF2-40B4-BE49-F238E27FC236}">
                <a16:creationId xmlns:a16="http://schemas.microsoft.com/office/drawing/2014/main" id="{365FBB5B-EFBA-6F05-D476-7FA88AB9EB21}"/>
              </a:ext>
            </a:extLst>
          </p:cNvPr>
          <p:cNvSpPr/>
          <p:nvPr/>
        </p:nvSpPr>
        <p:spPr>
          <a:xfrm>
            <a:off x="694597" y="3503119"/>
            <a:ext cx="4914900" cy="966387"/>
          </a:xfrm>
          <a:prstGeom prst="roundRect">
            <a:avLst>
              <a:gd name="adj" fmla="val 8719"/>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5CD345CB-5666-FEB6-16BD-DF7366362B81}"/>
              </a:ext>
            </a:extLst>
          </p:cNvPr>
          <p:cNvSpPr/>
          <p:nvPr/>
        </p:nvSpPr>
        <p:spPr>
          <a:xfrm>
            <a:off x="711073" y="5169640"/>
            <a:ext cx="4914900" cy="1243619"/>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EF299C-B0F4-86A1-97A7-E26B846B8D9E}"/>
              </a:ext>
            </a:extLst>
          </p:cNvPr>
          <p:cNvSpPr txBox="1"/>
          <p:nvPr/>
        </p:nvSpPr>
        <p:spPr>
          <a:xfrm>
            <a:off x="5696217" y="5005963"/>
            <a:ext cx="6320727" cy="1600438"/>
          </a:xfrm>
          <a:prstGeom prst="rect">
            <a:avLst/>
          </a:prstGeom>
          <a:noFill/>
        </p:spPr>
        <p:txBody>
          <a:bodyPr wrap="square" rtlCol="0">
            <a:spAutoFit/>
          </a:bodyPr>
          <a:lstStyle/>
          <a:p>
            <a:pPr marL="285750" indent="-285750" algn="l">
              <a:buFont typeface="Arial" panose="020B0604020202020204" pitchFamily="34" charset="0"/>
              <a:buChar char="•"/>
            </a:pPr>
            <a:r>
              <a:rPr kumimoji="1" lang="en-US" altLang="ja-JP" sz="1400" dirty="0">
                <a:solidFill>
                  <a:srgbClr val="518ADC"/>
                </a:solidFill>
                <a:latin typeface="Calibri" panose="020F0502020204030204" pitchFamily="34" charset="0"/>
              </a:rPr>
              <a:t>datetime</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rowkey</a:t>
            </a:r>
            <a:r>
              <a:rPr kumimoji="1" lang="ja-JP" altLang="en-US" sz="1400">
                <a:solidFill>
                  <a:srgbClr val="518ADC"/>
                </a:solidFill>
                <a:latin typeface="Calibri" panose="020F0502020204030204" pitchFamily="34" charset="0"/>
              </a:rPr>
              <a:t>（日付＋トポロジー情報）から日付を取出し</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US" altLang="ja-JP" sz="1400" dirty="0">
                <a:solidFill>
                  <a:srgbClr val="518ADC"/>
                </a:solidFill>
                <a:latin typeface="Calibri" panose="020F0502020204030204" pitchFamily="34" charset="0"/>
              </a:rPr>
              <a:t>ne</a:t>
            </a:r>
            <a:r>
              <a:rPr kumimoji="1" lang="ja-JP" altLang="en-US" sz="1400">
                <a:solidFill>
                  <a:srgbClr val="518ADC"/>
                </a:solidFill>
                <a:latin typeface="Calibri" panose="020F0502020204030204" pitchFamily="34" charset="0"/>
              </a:rPr>
              <a:t>：各セルをトポロジー含めた一意な情報として設定</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arfcnDL</a:t>
            </a:r>
            <a:r>
              <a:rPr kumimoji="1" lang="ja-JP" altLang="en-US" sz="1400">
                <a:solidFill>
                  <a:srgbClr val="518ADC"/>
                </a:solidFill>
                <a:latin typeface="Calibri" panose="020F0502020204030204" pitchFamily="34" charset="0"/>
              </a:rPr>
              <a:t>：各セルの下り中心周波数</a:t>
            </a:r>
            <a:endParaRPr kumimoji="1" lang="en"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bSChannelBwDL</a:t>
            </a:r>
            <a:r>
              <a:rPr kumimoji="1" lang="ja-JP" altLang="en-US" sz="1400">
                <a:solidFill>
                  <a:srgbClr val="518ADC"/>
                </a:solidFill>
                <a:latin typeface="Calibri" panose="020F0502020204030204" pitchFamily="34" charset="0"/>
              </a:rPr>
              <a:t>：各セルの下り周波数帯域</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US" altLang="ja-JP" sz="1400" dirty="0" err="1">
                <a:solidFill>
                  <a:srgbClr val="518ADC"/>
                </a:solidFill>
                <a:latin typeface="Calibri" panose="020F0502020204030204" pitchFamily="34" charset="0"/>
              </a:rPr>
              <a:t>arfcnUL</a:t>
            </a:r>
            <a:r>
              <a:rPr kumimoji="1" lang="ja-JP" altLang="en-US" sz="1400">
                <a:solidFill>
                  <a:srgbClr val="518ADC"/>
                </a:solidFill>
                <a:latin typeface="Calibri" panose="020F0502020204030204" pitchFamily="34" charset="0"/>
              </a:rPr>
              <a:t>：各セルの上り中心周波数</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bSChannelBwUL</a:t>
            </a:r>
            <a:r>
              <a:rPr kumimoji="1" lang="ja-JP" altLang="en-US" sz="1400">
                <a:solidFill>
                  <a:srgbClr val="518ADC"/>
                </a:solidFill>
                <a:latin typeface="Calibri" panose="020F0502020204030204" pitchFamily="34" charset="0"/>
              </a:rPr>
              <a:t>：各セルの上り周波数帯域</a:t>
            </a:r>
            <a:endParaRPr kumimoji="1" lang="en"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 altLang="ja-JP" sz="1400" dirty="0">
                <a:solidFill>
                  <a:srgbClr val="518ADC"/>
                </a:solidFill>
                <a:latin typeface="Calibri" panose="020F0502020204030204" pitchFamily="34" charset="0"/>
              </a:rPr>
              <a:t>SPECTRUM_ASSETS_ARRAY</a:t>
            </a:r>
            <a:r>
              <a:rPr kumimoji="1" lang="ja-JP" altLang="en-US" sz="1400">
                <a:solidFill>
                  <a:srgbClr val="518ADC"/>
                </a:solidFill>
                <a:latin typeface="Calibri" panose="020F0502020204030204" pitchFamily="34" charset="0"/>
              </a:rPr>
              <a:t>：</a:t>
            </a:r>
            <a:r>
              <a:rPr kumimoji="1" lang="en" altLang="ja-JP" sz="1400" dirty="0">
                <a:solidFill>
                  <a:srgbClr val="518ADC"/>
                </a:solidFill>
                <a:latin typeface="Calibri" panose="020F0502020204030204" pitchFamily="34" charset="0"/>
              </a:rPr>
              <a:t>SPECTRUM_ASSETS</a:t>
            </a:r>
            <a:r>
              <a:rPr kumimoji="1" lang="ja-JP" altLang="en-US" sz="1400">
                <a:solidFill>
                  <a:srgbClr val="518ADC"/>
                </a:solidFill>
                <a:latin typeface="Calibri" panose="020F0502020204030204" pitchFamily="34" charset="0"/>
              </a:rPr>
              <a:t>の配列</a:t>
            </a:r>
            <a:endParaRPr kumimoji="1" lang="en" altLang="ja-JP" sz="1400" dirty="0">
              <a:solidFill>
                <a:srgbClr val="518ADC"/>
              </a:solidFill>
              <a:latin typeface="Calibri" panose="020F0502020204030204" pitchFamily="34" charset="0"/>
            </a:endParaRPr>
          </a:p>
        </p:txBody>
      </p:sp>
      <p:sp>
        <p:nvSpPr>
          <p:cNvPr id="14" name="角丸四角形 13">
            <a:extLst>
              <a:ext uri="{FF2B5EF4-FFF2-40B4-BE49-F238E27FC236}">
                <a16:creationId xmlns:a16="http://schemas.microsoft.com/office/drawing/2014/main" id="{D844F045-D9BC-5D3D-5C55-82BF73C67920}"/>
              </a:ext>
            </a:extLst>
          </p:cNvPr>
          <p:cNvSpPr/>
          <p:nvPr/>
        </p:nvSpPr>
        <p:spPr>
          <a:xfrm>
            <a:off x="694597" y="2266804"/>
            <a:ext cx="4914900" cy="391175"/>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6E24D4B-FF00-CDA6-F2F8-53723CC5630E}"/>
              </a:ext>
            </a:extLst>
          </p:cNvPr>
          <p:cNvSpPr txBox="1"/>
          <p:nvPr/>
        </p:nvSpPr>
        <p:spPr>
          <a:xfrm>
            <a:off x="5696217" y="2285022"/>
            <a:ext cx="6278368" cy="523220"/>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正しい周波数設定</a:t>
            </a:r>
            <a:r>
              <a:rPr kumimoji="1" lang="ja-JP" altLang="en-US" sz="1050">
                <a:solidFill>
                  <a:srgbClr val="518ADC"/>
                </a:solidFill>
                <a:latin typeface="Calibri" panose="020F0502020204030204" pitchFamily="34" charset="0"/>
              </a:rPr>
              <a:t>（下り中心周波数</a:t>
            </a:r>
            <a:r>
              <a:rPr kumimoji="1" lang="en-US" altLang="ja-JP" sz="1050" dirty="0">
                <a:solidFill>
                  <a:srgbClr val="518ADC"/>
                </a:solidFill>
                <a:latin typeface="Calibri" panose="020F0502020204030204" pitchFamily="34" charset="0"/>
              </a:rPr>
              <a:t>#</a:t>
            </a:r>
            <a:r>
              <a:rPr kumimoji="1" lang="ja-JP" altLang="en-US" sz="1050">
                <a:solidFill>
                  <a:srgbClr val="518ADC"/>
                </a:solidFill>
                <a:latin typeface="Calibri" panose="020F0502020204030204" pitchFamily="34" charset="0"/>
              </a:rPr>
              <a:t>下り周波数帯域</a:t>
            </a:r>
            <a:r>
              <a:rPr kumimoji="1" lang="en-US" altLang="ja-JP" sz="1050" dirty="0">
                <a:solidFill>
                  <a:srgbClr val="518ADC"/>
                </a:solidFill>
                <a:latin typeface="Calibri" panose="020F0502020204030204" pitchFamily="34" charset="0"/>
              </a:rPr>
              <a:t>;</a:t>
            </a:r>
            <a:r>
              <a:rPr kumimoji="1" lang="ja-JP" altLang="en-US" sz="1050">
                <a:solidFill>
                  <a:srgbClr val="518ADC"/>
                </a:solidFill>
                <a:latin typeface="Calibri" panose="020F0502020204030204" pitchFamily="34" charset="0"/>
              </a:rPr>
              <a:t>上り中心周波数</a:t>
            </a:r>
            <a:r>
              <a:rPr kumimoji="1" lang="en-US" altLang="ja-JP" sz="1050" dirty="0">
                <a:solidFill>
                  <a:srgbClr val="518ADC"/>
                </a:solidFill>
                <a:latin typeface="Calibri" panose="020F0502020204030204" pitchFamily="34" charset="0"/>
              </a:rPr>
              <a:t>#</a:t>
            </a:r>
            <a:r>
              <a:rPr kumimoji="1" lang="ja-JP" altLang="en-US" sz="1050">
                <a:solidFill>
                  <a:srgbClr val="518ADC"/>
                </a:solidFill>
                <a:latin typeface="Calibri" panose="020F0502020204030204" pitchFamily="34" charset="0"/>
              </a:rPr>
              <a:t>上り周波数帯域）</a:t>
            </a:r>
            <a:endParaRPr kumimoji="1" lang="en-US" altLang="ja-JP" sz="1050" dirty="0">
              <a:solidFill>
                <a:srgbClr val="518ADC"/>
              </a:solidFill>
              <a:latin typeface="Calibri" panose="020F0502020204030204" pitchFamily="34" charset="0"/>
            </a:endParaRPr>
          </a:p>
          <a:p>
            <a:pPr algn="l"/>
            <a:r>
              <a:rPr kumimoji="1" lang="ja-JP" altLang="en-US" sz="105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をデフォルト値として設定</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37890491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sp>
        <p:nvSpPr>
          <p:cNvPr id="4" name="テキスト ボックス 3">
            <a:extLst>
              <a:ext uri="{FF2B5EF4-FFF2-40B4-BE49-F238E27FC236}">
                <a16:creationId xmlns:a16="http://schemas.microsoft.com/office/drawing/2014/main" id="{728BDA87-54D2-8A29-2FF5-35EAC7BF7946}"/>
              </a:ext>
            </a:extLst>
          </p:cNvPr>
          <p:cNvSpPr txBox="1"/>
          <p:nvPr/>
        </p:nvSpPr>
        <p:spPr>
          <a:xfrm>
            <a:off x="345690" y="2302230"/>
            <a:ext cx="9213420" cy="1169551"/>
          </a:xfrm>
          <a:prstGeom prst="rect">
            <a:avLst/>
          </a:prstGeom>
          <a:noFill/>
        </p:spPr>
        <p:txBody>
          <a:bodyPr wrap="none" rtlCol="0">
            <a:spAutoFit/>
          </a:bodyPr>
          <a:lstStyle/>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WHEN(ARRAY_CONTAINS(SPECTRUM_ASSETS_ARRAY, CONCAT(</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a:t>
            </a:r>
            <a:r>
              <a:rPr lang="en" altLang="ja-JP" sz="1000" b="0" dirty="0" err="1">
                <a:effectLst/>
                <a:latin typeface="Meiryo UI" panose="020B0604030504040204" pitchFamily="34" charset="-128"/>
                <a:ea typeface="Meiryo UI" panose="020B0604030504040204" pitchFamily="34" charset="-128"/>
              </a:rPr>
              <a:t>bSChannelBwDL</a:t>
            </a:r>
            <a:r>
              <a:rPr lang="en" altLang="ja-JP" sz="1000" b="0" dirty="0">
                <a:effectLst/>
                <a:latin typeface="Meiryo UI" panose="020B0604030504040204" pitchFamily="34" charset="-128"/>
                <a:ea typeface="Meiryo UI" panose="020B0604030504040204" pitchFamily="34" charset="-128"/>
              </a:rPr>
              <a:t>,',',</a:t>
            </a:r>
            <a:r>
              <a:rPr lang="en" altLang="ja-JP" sz="1000" b="0" dirty="0" err="1">
                <a:effectLst/>
                <a:latin typeface="Meiryo UI" panose="020B0604030504040204" pitchFamily="34" charset="-128"/>
                <a:ea typeface="Meiryo UI" panose="020B0604030504040204" pitchFamily="34" charset="-128"/>
              </a:rPr>
              <a:t>arfcnUL</a:t>
            </a:r>
            <a:r>
              <a:rPr lang="en" altLang="ja-JP" sz="1000" b="0" dirty="0">
                <a:effectLst/>
                <a:latin typeface="Meiryo UI" panose="020B0604030504040204" pitchFamily="34" charset="-128"/>
                <a:ea typeface="Meiryo UI" panose="020B0604030504040204" pitchFamily="34" charset="-128"/>
              </a:rPr>
              <a:t>,'#',</a:t>
            </a:r>
            <a:r>
              <a:rPr lang="en" altLang="ja-JP" sz="1000" b="0" dirty="0" err="1">
                <a:effectLst/>
                <a:latin typeface="Meiryo UI" panose="020B0604030504040204" pitchFamily="34" charset="-128"/>
                <a:ea typeface="Meiryo UI" panose="020B0604030504040204" pitchFamily="34" charset="-128"/>
              </a:rPr>
              <a:t>bSChannelBwUL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THEN true ELSE false END AS validation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p:txBody>
      </p:sp>
      <p:sp>
        <p:nvSpPr>
          <p:cNvPr id="5" name="角丸四角形 4">
            <a:extLst>
              <a:ext uri="{FF2B5EF4-FFF2-40B4-BE49-F238E27FC236}">
                <a16:creationId xmlns:a16="http://schemas.microsoft.com/office/drawing/2014/main" id="{4C006176-C5A5-60F1-112B-86E6C281F36F}"/>
              </a:ext>
            </a:extLst>
          </p:cNvPr>
          <p:cNvSpPr/>
          <p:nvPr/>
        </p:nvSpPr>
        <p:spPr>
          <a:xfrm>
            <a:off x="753557" y="2794732"/>
            <a:ext cx="8666120" cy="365125"/>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AF4347E-008A-5EFE-BE75-41EBF4FB10C7}"/>
              </a:ext>
            </a:extLst>
          </p:cNvPr>
          <p:cNvSpPr txBox="1"/>
          <p:nvPr/>
        </p:nvSpPr>
        <p:spPr>
          <a:xfrm>
            <a:off x="6573795" y="2486955"/>
            <a:ext cx="7066627"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正しくない周波数設定がある場合、</a:t>
            </a:r>
            <a:r>
              <a:rPr kumimoji="1" lang="en-US" altLang="ja-JP" sz="1400" dirty="0">
                <a:solidFill>
                  <a:srgbClr val="518ADC"/>
                </a:solidFill>
                <a:latin typeface="Calibri" panose="020F0502020204030204" pitchFamily="34" charset="0"/>
              </a:rPr>
              <a:t>validation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false </a:t>
            </a:r>
            <a:r>
              <a:rPr kumimoji="1" lang="ja-JP" altLang="en-US" sz="1400">
                <a:solidFill>
                  <a:srgbClr val="518ADC"/>
                </a:solidFill>
                <a:latin typeface="Calibri" panose="020F0502020204030204" pitchFamily="34" charset="0"/>
              </a:rPr>
              <a:t>を設定</a:t>
            </a:r>
            <a:endParaRPr kumimoji="1" lang="en-US" altLang="ja-JP" sz="1400" dirty="0">
              <a:solidFill>
                <a:srgbClr val="518ADC"/>
              </a:solidFill>
              <a:latin typeface="Calibri" panose="020F0502020204030204" pitchFamily="34" charset="0"/>
            </a:endParaRPr>
          </a:p>
        </p:txBody>
      </p:sp>
      <p:sp>
        <p:nvSpPr>
          <p:cNvPr id="12" name="テキスト ボックス 11">
            <a:extLst>
              <a:ext uri="{FF2B5EF4-FFF2-40B4-BE49-F238E27FC236}">
                <a16:creationId xmlns:a16="http://schemas.microsoft.com/office/drawing/2014/main" id="{B9DC4C2C-70FB-A20A-DFD3-AE3EB77BA95E}"/>
              </a:ext>
            </a:extLst>
          </p:cNvPr>
          <p:cNvSpPr txBox="1"/>
          <p:nvPr/>
        </p:nvSpPr>
        <p:spPr>
          <a:xfrm>
            <a:off x="345690" y="3467634"/>
            <a:ext cx="6818533" cy="2708434"/>
          </a:xfrm>
          <a:prstGeom prst="rect">
            <a:avLst/>
          </a:prstGeom>
          <a:noFill/>
        </p:spPr>
        <p:txBody>
          <a:bodyPr wrap="none" rtlCol="0">
            <a:spAutoFit/>
          </a:bodyPr>
          <a:lstStyle/>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FIRST(datetime, true) OVER (PARTITION BY ne ORDER BY datetime DESC)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ne,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FIRST(SPECTRUM_ASSETS, true) AS SPECTRUM_ASSETS,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FIRST(validation, true) AS validation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"WHERE datetime =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"GROUP BY ne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defTabSz="180000"/>
            <a:r>
              <a:rPr lang="en" altLang="ja-JP" sz="1000" dirty="0">
                <a:latin typeface="Meiryo UI" panose="020B0604030504040204" pitchFamily="34" charset="-128"/>
                <a:ea typeface="Meiryo UI" panose="020B0604030504040204" pitchFamily="34" charset="-128"/>
              </a:rPr>
              <a:t>},</a:t>
            </a:r>
          </a:p>
        </p:txBody>
      </p:sp>
      <p:sp>
        <p:nvSpPr>
          <p:cNvPr id="13" name="角丸四角形 12">
            <a:extLst>
              <a:ext uri="{FF2B5EF4-FFF2-40B4-BE49-F238E27FC236}">
                <a16:creationId xmlns:a16="http://schemas.microsoft.com/office/drawing/2014/main" id="{2BF20E69-0BD3-CEAC-E0A1-1A07996BB3AF}"/>
              </a:ext>
            </a:extLst>
          </p:cNvPr>
          <p:cNvSpPr/>
          <p:nvPr/>
        </p:nvSpPr>
        <p:spPr>
          <a:xfrm>
            <a:off x="753557" y="3960136"/>
            <a:ext cx="6320727" cy="219300"/>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5F6D163-8528-2377-63B0-BFCED074B52F}"/>
              </a:ext>
            </a:extLst>
          </p:cNvPr>
          <p:cNvSpPr txBox="1"/>
          <p:nvPr/>
        </p:nvSpPr>
        <p:spPr>
          <a:xfrm>
            <a:off x="7094997" y="3915897"/>
            <a:ext cx="4928225"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current_datetime</a:t>
            </a:r>
            <a:r>
              <a:rPr kumimoji="1" lang="ja-JP" altLang="en-US" sz="1400">
                <a:solidFill>
                  <a:srgbClr val="518ADC"/>
                </a:solidFill>
                <a:latin typeface="Calibri" panose="020F0502020204030204" pitchFamily="34" charset="0"/>
              </a:rPr>
              <a:t>：最新日付を取出し</a:t>
            </a:r>
            <a:endParaRPr kumimoji="1" lang="en-US" altLang="ja-JP" sz="1400" dirty="0">
              <a:solidFill>
                <a:srgbClr val="518ADC"/>
              </a:solidFill>
              <a:latin typeface="Calibri" panose="020F0502020204030204" pitchFamily="34" charset="0"/>
            </a:endParaRPr>
          </a:p>
        </p:txBody>
      </p:sp>
      <p:sp>
        <p:nvSpPr>
          <p:cNvPr id="15" name="角丸四角形 14">
            <a:extLst>
              <a:ext uri="{FF2B5EF4-FFF2-40B4-BE49-F238E27FC236}">
                <a16:creationId xmlns:a16="http://schemas.microsoft.com/office/drawing/2014/main" id="{CDE28084-D064-6D90-641B-390A06564AB5}"/>
              </a:ext>
            </a:extLst>
          </p:cNvPr>
          <p:cNvSpPr/>
          <p:nvPr/>
        </p:nvSpPr>
        <p:spPr>
          <a:xfrm>
            <a:off x="753557" y="4755397"/>
            <a:ext cx="4914900" cy="1068754"/>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6BC9392-59A9-EB25-58BC-1A2B0B3FAF08}"/>
              </a:ext>
            </a:extLst>
          </p:cNvPr>
          <p:cNvSpPr txBox="1"/>
          <p:nvPr/>
        </p:nvSpPr>
        <p:spPr>
          <a:xfrm>
            <a:off x="5668457" y="5135885"/>
            <a:ext cx="6397324"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最新日付のデータを取出し</a:t>
            </a:r>
            <a:endParaRPr kumimoji="1" lang="en-US" altLang="ja-JP" sz="1400" dirty="0">
              <a:solidFill>
                <a:srgbClr val="518ADC"/>
              </a:solidFill>
              <a:latin typeface="Calibri" panose="020F0502020204030204" pitchFamily="34" charset="0"/>
            </a:endParaRPr>
          </a:p>
        </p:txBody>
      </p:sp>
      <p:sp>
        <p:nvSpPr>
          <p:cNvPr id="17" name="テキスト ボックス 16">
            <a:extLst>
              <a:ext uri="{FF2B5EF4-FFF2-40B4-BE49-F238E27FC236}">
                <a16:creationId xmlns:a16="http://schemas.microsoft.com/office/drawing/2014/main" id="{41E49D6B-1A4D-554B-C9FD-B109B24FC691}"/>
              </a:ext>
            </a:extLst>
          </p:cNvPr>
          <p:cNvSpPr txBox="1"/>
          <p:nvPr/>
        </p:nvSpPr>
        <p:spPr>
          <a:xfrm>
            <a:off x="5352576" y="105181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18" name="角丸四角形 17">
            <a:extLst>
              <a:ext uri="{FF2B5EF4-FFF2-40B4-BE49-F238E27FC236}">
                <a16:creationId xmlns:a16="http://schemas.microsoft.com/office/drawing/2014/main" id="{526E12FA-E662-1165-8792-27C62E0B7DC9}"/>
              </a:ext>
            </a:extLst>
          </p:cNvPr>
          <p:cNvSpPr/>
          <p:nvPr/>
        </p:nvSpPr>
        <p:spPr>
          <a:xfrm>
            <a:off x="5456872" y="131154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feat_cm_check_wrong_spectrum_usage</a:t>
            </a:r>
            <a:endParaRPr kumimoji="1" lang="ja-JP" altLang="en-US"/>
          </a:p>
        </p:txBody>
      </p:sp>
    </p:spTree>
    <p:extLst>
      <p:ext uri="{BB962C8B-B14F-4D97-AF65-F5344CB8AC3E}">
        <p14:creationId xmlns:p14="http://schemas.microsoft.com/office/powerpoint/2010/main" val="3124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NTT-WEST 5G PoC</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PM sample file clarification</a:t>
            </a:r>
            <a:endParaRPr kumimoji="1" lang="ja-JP" altLang="en-US" sz="2000">
              <a:latin typeface="Meiryo UI" panose="020B0604030504040204" pitchFamily="34" charset="-128"/>
              <a:ea typeface="Meiryo UI" panose="020B0604030504040204" pitchFamily="34" charset="-128"/>
            </a:endParaRPr>
          </a:p>
        </p:txBody>
      </p:sp>
      <p:pic>
        <p:nvPicPr>
          <p:cNvPr id="4" name="図 3">
            <a:extLst>
              <a:ext uri="{FF2B5EF4-FFF2-40B4-BE49-F238E27FC236}">
                <a16:creationId xmlns:a16="http://schemas.microsoft.com/office/drawing/2014/main" id="{002A2562-952F-666D-8D05-49BE4E00F8AE}"/>
              </a:ext>
            </a:extLst>
          </p:cNvPr>
          <p:cNvPicPr>
            <a:picLocks noChangeAspect="1"/>
          </p:cNvPicPr>
          <p:nvPr/>
        </p:nvPicPr>
        <p:blipFill>
          <a:blip r:embed="rId2"/>
          <a:stretch>
            <a:fillRect/>
          </a:stretch>
        </p:blipFill>
        <p:spPr>
          <a:xfrm>
            <a:off x="484518" y="1468935"/>
            <a:ext cx="7772400" cy="3402546"/>
          </a:xfrm>
          <a:prstGeom prst="rect">
            <a:avLst/>
          </a:prstGeom>
        </p:spPr>
      </p:pic>
      <p:sp>
        <p:nvSpPr>
          <p:cNvPr id="5" name="テキスト ボックス 4">
            <a:extLst>
              <a:ext uri="{FF2B5EF4-FFF2-40B4-BE49-F238E27FC236}">
                <a16:creationId xmlns:a16="http://schemas.microsoft.com/office/drawing/2014/main" id="{A1420F4F-E3E0-0985-C17F-7E0AD463FF16}"/>
              </a:ext>
            </a:extLst>
          </p:cNvPr>
          <p:cNvSpPr txBox="1"/>
          <p:nvPr/>
        </p:nvSpPr>
        <p:spPr>
          <a:xfrm>
            <a:off x="549215" y="4990707"/>
            <a:ext cx="9629953" cy="646331"/>
          </a:xfrm>
          <a:prstGeom prst="rect">
            <a:avLst/>
          </a:prstGeom>
          <a:noFill/>
        </p:spPr>
        <p:txBody>
          <a:bodyPr wrap="square" rtlCol="0">
            <a:spAutoFit/>
          </a:bodyPr>
          <a:lstStyle/>
          <a:p>
            <a:r>
              <a:rPr kumimoji="1" lang="en-US" altLang="ja-JP" dirty="0">
                <a:solidFill>
                  <a:srgbClr val="FF0000"/>
                </a:solidFill>
              </a:rPr>
              <a:t>Notes</a:t>
            </a:r>
          </a:p>
          <a:p>
            <a:r>
              <a:rPr kumimoji="1" lang="en-US" altLang="ja-JP" dirty="0">
                <a:solidFill>
                  <a:srgbClr val="FF0000"/>
                </a:solidFill>
              </a:rPr>
              <a:t>Since sample file is not valid format, new sample file will be shared by NEC/NTT-WEST</a:t>
            </a:r>
            <a:endParaRPr kumimoji="1" lang="ja-JP" altLang="en-US">
              <a:solidFill>
                <a:srgbClr val="FF0000"/>
              </a:solidFill>
            </a:endParaRPr>
          </a:p>
        </p:txBody>
      </p:sp>
    </p:spTree>
    <p:extLst>
      <p:ext uri="{BB962C8B-B14F-4D97-AF65-F5344CB8AC3E}">
        <p14:creationId xmlns:p14="http://schemas.microsoft.com/office/powerpoint/2010/main" val="1006571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利用周波数定義モデル</a:t>
            </a:r>
            <a:r>
              <a:rPr kumimoji="1" lang="en-US" altLang="ja-JP" sz="1800" b="1" dirty="0">
                <a:solidFill>
                  <a:schemeClr val="bg1"/>
                </a:solidFill>
                <a:latin typeface="Calibri" panose="020F0502020204030204" pitchFamily="34" charset="0"/>
              </a:rPr>
              <a:t> (Spectrum Usage)</a:t>
            </a:r>
          </a:p>
        </p:txBody>
      </p:sp>
      <p:sp>
        <p:nvSpPr>
          <p:cNvPr id="7" name="テキスト ボックス 6">
            <a:extLst>
              <a:ext uri="{FF2B5EF4-FFF2-40B4-BE49-F238E27FC236}">
                <a16:creationId xmlns:a16="http://schemas.microsoft.com/office/drawing/2014/main" id="{EFD569C7-9D17-292F-80E6-DD332B7A66B9}"/>
              </a:ext>
            </a:extLst>
          </p:cNvPr>
          <p:cNvSpPr txBox="1"/>
          <p:nvPr/>
        </p:nvSpPr>
        <p:spPr>
          <a:xfrm>
            <a:off x="328437" y="2402170"/>
            <a:ext cx="10447732" cy="2092881"/>
          </a:xfrm>
          <a:prstGeom prst="rect">
            <a:avLst/>
          </a:prstGeom>
          <a:noFill/>
        </p:spPr>
        <p:txBody>
          <a:bodyPr wrap="none" rtlCol="0">
            <a:spAutoFit/>
          </a:bodyPr>
          <a:lstStyle/>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WHEN(validation) THEN 0Y ELSE 2Y END AS </a:t>
            </a:r>
            <a:r>
              <a:rPr lang="en" altLang="ja-JP" sz="1000" b="0" dirty="0" err="1">
                <a:effectLst/>
                <a:latin typeface="Meiryo UI" panose="020B0604030504040204" pitchFamily="34" charset="-128"/>
                <a:ea typeface="Meiryo UI" panose="020B0604030504040204" pitchFamily="34" charset="-128"/>
              </a:rPr>
              <a:t>feat_cm_check_wrong_spectrum_usage</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WHEN(validation) THEN NULL ELSE CONCAT('[</a:t>
            </a:r>
            <a:r>
              <a:rPr lang="ja-JP" altLang="en-US" sz="1000" b="0">
                <a:effectLst/>
                <a:latin typeface="Meiryo UI" panose="020B0604030504040204" pitchFamily="34" charset="-128"/>
                <a:ea typeface="Meiryo UI" panose="020B0604030504040204" pitchFamily="34" charset="-128"/>
              </a:rPr>
              <a:t>許容されている周波数帯</a:t>
            </a:r>
            <a:r>
              <a:rPr lang="en-US" altLang="ja-JP" sz="1000" b="0" dirty="0">
                <a:effectLst/>
                <a:latin typeface="Meiryo UI" panose="020B0604030504040204" pitchFamily="34" charset="-128"/>
                <a:ea typeface="Meiryo UI" panose="020B0604030504040204" pitchFamily="34" charset="-128"/>
              </a:rPr>
              <a:t>] ', </a:t>
            </a:r>
            <a:r>
              <a:rPr lang="en" altLang="ja-JP" sz="1000" b="0" dirty="0">
                <a:effectLst/>
                <a:latin typeface="Meiryo UI" panose="020B0604030504040204" pitchFamily="34" charset="-128"/>
                <a:ea typeface="Meiryo UI" panose="020B0604030504040204" pitchFamily="34" charset="-128"/>
              </a:rPr>
              <a:t>SPECTRUM_ASSETS) END AS </a:t>
            </a:r>
            <a:r>
              <a:rPr lang="en" altLang="ja-JP" sz="1000" b="0" dirty="0" err="1">
                <a:effectLst/>
                <a:latin typeface="Meiryo UI" panose="020B0604030504040204" pitchFamily="34" charset="-128"/>
                <a:ea typeface="Meiryo UI" panose="020B0604030504040204" pitchFamily="34" charset="-128"/>
              </a:rPr>
              <a:t>feat_cm_check_wrong_spectrum_usage_action</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feat_cm_check_wrong_spectrum_usage</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feat_cm_check_wrong_spectrum_usage_action</a:t>
            </a:r>
            <a:r>
              <a:rPr lang="en" altLang="ja-JP" sz="1000" b="0" dirty="0">
                <a:effectLst/>
                <a:latin typeface="Meiryo UI" panose="020B0604030504040204" pitchFamily="34" charset="-128"/>
                <a:ea typeface="Meiryo UI" panose="020B0604030504040204" pitchFamily="34" charset="-128"/>
              </a:rPr>
              <a:t> ”</a:t>
            </a: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defTabSz="180000"/>
            <a:r>
              <a:rPr lang="en" altLang="ja-JP" sz="1000" dirty="0">
                <a:latin typeface="Meiryo UI" panose="020B0604030504040204" pitchFamily="34" charset="-128"/>
                <a:ea typeface="Meiryo UI" panose="020B0604030504040204" pitchFamily="34" charset="-128"/>
              </a:rPr>
              <a:t>]</a:t>
            </a:r>
            <a:endParaRPr lang="en" altLang="ja-JP" sz="1000" b="0" dirty="0">
              <a:effectLst/>
              <a:latin typeface="Meiryo UI" panose="020B0604030504040204" pitchFamily="34" charset="-128"/>
              <a:ea typeface="Meiryo UI" panose="020B0604030504040204" pitchFamily="34" charset="-128"/>
            </a:endParaRPr>
          </a:p>
        </p:txBody>
      </p:sp>
      <p:sp>
        <p:nvSpPr>
          <p:cNvPr id="8" name="角丸四角形 7">
            <a:extLst>
              <a:ext uri="{FF2B5EF4-FFF2-40B4-BE49-F238E27FC236}">
                <a16:creationId xmlns:a16="http://schemas.microsoft.com/office/drawing/2014/main" id="{6CC42C42-2F5D-8C85-12FC-7B247440F0DA}"/>
              </a:ext>
            </a:extLst>
          </p:cNvPr>
          <p:cNvSpPr/>
          <p:nvPr/>
        </p:nvSpPr>
        <p:spPr>
          <a:xfrm>
            <a:off x="712367" y="2909436"/>
            <a:ext cx="9913934" cy="365125"/>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917964D-2D17-44B5-7922-94758687D34E}"/>
              </a:ext>
            </a:extLst>
          </p:cNvPr>
          <p:cNvSpPr txBox="1"/>
          <p:nvPr/>
        </p:nvSpPr>
        <p:spPr>
          <a:xfrm>
            <a:off x="4828136" y="2361812"/>
            <a:ext cx="8735171" cy="523220"/>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正しくない周波数設定がある場合、</a:t>
            </a:r>
            <a:r>
              <a:rPr kumimoji="1" lang="en" altLang="ja-JP" sz="1400" dirty="0" err="1">
                <a:solidFill>
                  <a:srgbClr val="518ADC"/>
                </a:solidFill>
                <a:latin typeface="Calibri" panose="020F0502020204030204" pitchFamily="34" charset="0"/>
              </a:rPr>
              <a:t>feat_cm_check_wrong_spectrum_usage</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2 </a:t>
            </a:r>
            <a:r>
              <a:rPr kumimoji="1" lang="ja-JP" altLang="en-US" sz="1400">
                <a:solidFill>
                  <a:srgbClr val="518ADC"/>
                </a:solidFill>
                <a:latin typeface="Calibri" panose="020F0502020204030204" pitchFamily="34" charset="0"/>
              </a:rPr>
              <a:t>を設定、</a:t>
            </a:r>
            <a:r>
              <a:rPr kumimoji="1" lang="en" altLang="ja-JP" sz="1400" dirty="0">
                <a:solidFill>
                  <a:srgbClr val="518ADC"/>
                </a:solidFill>
                <a:latin typeface="Calibri" panose="020F0502020204030204" pitchFamily="34" charset="0"/>
              </a:rPr>
              <a:t> </a:t>
            </a:r>
            <a:r>
              <a:rPr kumimoji="1" lang="en" altLang="ja-JP" sz="1400" dirty="0" err="1">
                <a:solidFill>
                  <a:srgbClr val="518ADC"/>
                </a:solidFill>
                <a:latin typeface="Calibri" panose="020F0502020204030204" pitchFamily="34" charset="0"/>
              </a:rPr>
              <a:t>feat_cm_check_wrong_spectrum_usage_action</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正しい周波数設定を挿入</a:t>
            </a:r>
            <a:endParaRPr kumimoji="1" lang="en-US" altLang="ja-JP" sz="1400" dirty="0">
              <a:solidFill>
                <a:srgbClr val="518ADC"/>
              </a:solidFill>
              <a:latin typeface="Calibri" panose="020F0502020204030204" pitchFamily="34" charset="0"/>
            </a:endParaRPr>
          </a:p>
        </p:txBody>
      </p:sp>
      <p:sp>
        <p:nvSpPr>
          <p:cNvPr id="10" name="テキスト ボックス 9">
            <a:extLst>
              <a:ext uri="{FF2B5EF4-FFF2-40B4-BE49-F238E27FC236}">
                <a16:creationId xmlns:a16="http://schemas.microsoft.com/office/drawing/2014/main" id="{FE498BE8-D8D4-2916-D5AA-8A98456814AB}"/>
              </a:ext>
            </a:extLst>
          </p:cNvPr>
          <p:cNvSpPr txBox="1"/>
          <p:nvPr/>
        </p:nvSpPr>
        <p:spPr>
          <a:xfrm>
            <a:off x="5352576" y="105181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11" name="角丸四角形 10">
            <a:extLst>
              <a:ext uri="{FF2B5EF4-FFF2-40B4-BE49-F238E27FC236}">
                <a16:creationId xmlns:a16="http://schemas.microsoft.com/office/drawing/2014/main" id="{C4B2B6D0-8578-297E-EF94-044E97FAFE25}"/>
              </a:ext>
            </a:extLst>
          </p:cNvPr>
          <p:cNvSpPr/>
          <p:nvPr/>
        </p:nvSpPr>
        <p:spPr>
          <a:xfrm>
            <a:off x="5456872" y="131154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feat_cm_check_wrong_spectrum_usage</a:t>
            </a:r>
            <a:endParaRPr kumimoji="1" lang="ja-JP" altLang="en-US"/>
          </a:p>
        </p:txBody>
      </p:sp>
    </p:spTree>
    <p:extLst>
      <p:ext uri="{BB962C8B-B14F-4D97-AF65-F5344CB8AC3E}">
        <p14:creationId xmlns:p14="http://schemas.microsoft.com/office/powerpoint/2010/main" val="42912346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420573" cy="1169551"/>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概要・異常検知アルゴリズム</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無線ベンダ・装置によって異なりますが、通常新設セルのステータスは</a:t>
            </a:r>
            <a:r>
              <a:rPr kumimoji="1" lang="en-US" altLang="ja-JP" sz="1400" dirty="0">
                <a:solidFill>
                  <a:srgbClr val="518ADC"/>
                </a:solidFill>
                <a:latin typeface="Calibri" panose="020F0502020204030204" pitchFamily="34" charset="0"/>
              </a:rPr>
              <a:t> </a:t>
            </a:r>
            <a:r>
              <a:rPr kumimoji="1" lang="en-US" altLang="ja-JP" sz="1400" b="1" dirty="0">
                <a:solidFill>
                  <a:srgbClr val="518ADC"/>
                </a:solidFill>
                <a:latin typeface="Calibri" panose="020F0502020204030204" pitchFamily="34" charset="0"/>
              </a:rPr>
              <a:t>Idle</a:t>
            </a:r>
            <a:r>
              <a:rPr kumimoji="1" lang="ja-JP" altLang="en-US" sz="1400">
                <a:solidFill>
                  <a:srgbClr val="518ADC"/>
                </a:solidFill>
                <a:latin typeface="Calibri" panose="020F0502020204030204" pitchFamily="34" charset="0"/>
              </a:rPr>
              <a:t>や</a:t>
            </a:r>
            <a:r>
              <a:rPr kumimoji="1" lang="en-US" altLang="ja-JP" sz="1400" b="1" dirty="0">
                <a:solidFill>
                  <a:srgbClr val="518ADC"/>
                </a:solidFill>
                <a:latin typeface="Calibri" panose="020F0502020204030204" pitchFamily="34" charset="0"/>
              </a:rPr>
              <a:t>Inactive</a:t>
            </a:r>
            <a:r>
              <a:rPr kumimoji="1" lang="ja-JP" altLang="en-US" sz="1400">
                <a:solidFill>
                  <a:srgbClr val="518ADC"/>
                </a:solidFill>
                <a:latin typeface="Calibri" panose="020F0502020204030204" pitchFamily="34" charset="0"/>
              </a:rPr>
              <a:t>に設定されます。その後</a:t>
            </a:r>
            <a:r>
              <a:rPr kumimoji="1" lang="en-US" altLang="ja-JP" sz="1400" dirty="0">
                <a:solidFill>
                  <a:srgbClr val="518ADC"/>
                </a:solidFill>
                <a:latin typeface="Calibri" panose="020F0502020204030204" pitchFamily="34" charset="0"/>
              </a:rPr>
              <a:t> On-Air</a:t>
            </a:r>
            <a:r>
              <a:rPr kumimoji="1" lang="ja-JP" altLang="en-US" sz="1400">
                <a:solidFill>
                  <a:srgbClr val="518ADC"/>
                </a:solidFill>
                <a:latin typeface="Calibri" panose="020F0502020204030204" pitchFamily="34" charset="0"/>
              </a:rPr>
              <a:t>されるとステータスが</a:t>
            </a:r>
            <a:r>
              <a:rPr kumimoji="1" lang="en-US" altLang="ja-JP" sz="1400" b="1"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に変移し、</a:t>
            </a:r>
            <a:r>
              <a:rPr kumimoji="1" lang="en-US" altLang="ja-JP" sz="1400"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状態が継続することが想定されます。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セルステータスモデル</a:t>
            </a:r>
            <a:r>
              <a:rPr kumimoji="1" lang="en-US" altLang="ja-JP" sz="1800" b="1" dirty="0">
                <a:solidFill>
                  <a:schemeClr val="bg1"/>
                </a:solidFill>
                <a:latin typeface="Calibri" panose="020F0502020204030204" pitchFamily="34" charset="0"/>
              </a:rPr>
              <a:t> (Cell State)</a:t>
            </a:r>
          </a:p>
        </p:txBody>
      </p:sp>
      <p:sp>
        <p:nvSpPr>
          <p:cNvPr id="11" name="正方形/長方形 10">
            <a:extLst>
              <a:ext uri="{FF2B5EF4-FFF2-40B4-BE49-F238E27FC236}">
                <a16:creationId xmlns:a16="http://schemas.microsoft.com/office/drawing/2014/main" id="{9FE2A64C-C84A-8151-E7DA-147606B06159}"/>
              </a:ext>
            </a:extLst>
          </p:cNvPr>
          <p:cNvSpPr/>
          <p:nvPr/>
        </p:nvSpPr>
        <p:spPr>
          <a:xfrm>
            <a:off x="1084491" y="3340525"/>
            <a:ext cx="2329132" cy="491706"/>
          </a:xfrm>
          <a:prstGeom prst="rect">
            <a:avLst/>
          </a:prstGeom>
          <a:solidFill>
            <a:schemeClr val="bg1">
              <a:lumMod val="6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Idle or Inactive</a:t>
            </a:r>
            <a:endParaRPr kumimoji="1" lang="ja-JP" altLang="en-US" sz="1400"/>
          </a:p>
        </p:txBody>
      </p:sp>
      <p:sp>
        <p:nvSpPr>
          <p:cNvPr id="7" name="正方形/長方形 6">
            <a:extLst>
              <a:ext uri="{FF2B5EF4-FFF2-40B4-BE49-F238E27FC236}">
                <a16:creationId xmlns:a16="http://schemas.microsoft.com/office/drawing/2014/main" id="{8C7EE2F1-04B2-9B92-2B06-A7B2A58E0DAD}"/>
              </a:ext>
            </a:extLst>
          </p:cNvPr>
          <p:cNvSpPr/>
          <p:nvPr/>
        </p:nvSpPr>
        <p:spPr>
          <a:xfrm>
            <a:off x="4635699" y="3327477"/>
            <a:ext cx="2329132" cy="491706"/>
          </a:xfrm>
          <a:prstGeom prst="rect">
            <a:avLst/>
          </a:prstGeom>
          <a:solidFill>
            <a:srgbClr val="92D050"/>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Active</a:t>
            </a:r>
            <a:endParaRPr kumimoji="1" lang="ja-JP" altLang="en-US" sz="1400"/>
          </a:p>
        </p:txBody>
      </p:sp>
      <p:pic>
        <p:nvPicPr>
          <p:cNvPr id="9" name="グラフィックス 8" descr="バッジ: チェックマーク 1 単色塗りつぶし">
            <a:extLst>
              <a:ext uri="{FF2B5EF4-FFF2-40B4-BE49-F238E27FC236}">
                <a16:creationId xmlns:a16="http://schemas.microsoft.com/office/drawing/2014/main" id="{81687AF3-B3E6-0B16-0D94-0931B8D3B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5698" y="3116129"/>
            <a:ext cx="457200" cy="457200"/>
          </a:xfrm>
          <a:prstGeom prst="rect">
            <a:avLst/>
          </a:prstGeom>
        </p:spPr>
      </p:pic>
      <p:sp>
        <p:nvSpPr>
          <p:cNvPr id="10" name="右矢印 9">
            <a:extLst>
              <a:ext uri="{FF2B5EF4-FFF2-40B4-BE49-F238E27FC236}">
                <a16:creationId xmlns:a16="http://schemas.microsoft.com/office/drawing/2014/main" id="{832DA5EA-7E99-3224-E0D5-8C24A26BA8EC}"/>
              </a:ext>
            </a:extLst>
          </p:cNvPr>
          <p:cNvSpPr/>
          <p:nvPr/>
        </p:nvSpPr>
        <p:spPr>
          <a:xfrm>
            <a:off x="3679604" y="3369557"/>
            <a:ext cx="690113" cy="407545"/>
          </a:xfrm>
          <a:prstGeom prst="rightArrow">
            <a:avLst/>
          </a:prstGeom>
          <a:ln>
            <a:gradFill flip="none" rotWithShape="1">
              <a:gsLst>
                <a:gs pos="47000">
                  <a:schemeClr val="accent1">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512DF22-6027-5337-7CC7-8BA7D4FC1452}"/>
              </a:ext>
            </a:extLst>
          </p:cNvPr>
          <p:cNvSpPr txBox="1"/>
          <p:nvPr/>
        </p:nvSpPr>
        <p:spPr>
          <a:xfrm>
            <a:off x="1659984" y="3061780"/>
            <a:ext cx="1118159"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セル新設時</a:t>
            </a:r>
            <a:endParaRPr kumimoji="1" lang="en-US" altLang="ja-JP" sz="1400" dirty="0">
              <a:solidFill>
                <a:srgbClr val="518ADC"/>
              </a:solidFill>
              <a:latin typeface="Calibri" panose="020F0502020204030204" pitchFamily="34" charset="0"/>
            </a:endParaRPr>
          </a:p>
        </p:txBody>
      </p:sp>
      <p:sp>
        <p:nvSpPr>
          <p:cNvPr id="16" name="テキスト ボックス 15">
            <a:extLst>
              <a:ext uri="{FF2B5EF4-FFF2-40B4-BE49-F238E27FC236}">
                <a16:creationId xmlns:a16="http://schemas.microsoft.com/office/drawing/2014/main" id="{19B203B1-FCF7-E259-18BF-DFA03FB8BE55}"/>
              </a:ext>
            </a:extLst>
          </p:cNvPr>
          <p:cNvSpPr txBox="1"/>
          <p:nvPr/>
        </p:nvSpPr>
        <p:spPr>
          <a:xfrm>
            <a:off x="5436316" y="3038583"/>
            <a:ext cx="1118159" cy="307777"/>
          </a:xfrm>
          <a:prstGeom prst="rect">
            <a:avLst/>
          </a:prstGeom>
          <a:noFill/>
        </p:spPr>
        <p:txBody>
          <a:bodyPr wrap="square" rtlCol="0">
            <a:spAutoFit/>
          </a:bodyPr>
          <a:lstStyle/>
          <a:p>
            <a:r>
              <a:rPr kumimoji="1" lang="en-US" altLang="ja-JP" sz="1400" b="1" dirty="0">
                <a:solidFill>
                  <a:srgbClr val="518ADC"/>
                </a:solidFill>
                <a:latin typeface="Calibri" panose="020F0502020204030204" pitchFamily="34" charset="0"/>
              </a:rPr>
              <a:t>On-Air</a:t>
            </a:r>
            <a:r>
              <a:rPr kumimoji="1" lang="ja-JP" altLang="en-US" sz="1400" b="1">
                <a:solidFill>
                  <a:srgbClr val="518ADC"/>
                </a:solidFill>
                <a:latin typeface="Calibri" panose="020F0502020204030204" pitchFamily="34" charset="0"/>
              </a:rPr>
              <a:t>後</a:t>
            </a:r>
            <a:endParaRPr kumimoji="1" lang="en-US" altLang="ja-JP" sz="1400" dirty="0">
              <a:solidFill>
                <a:srgbClr val="518ADC"/>
              </a:solidFill>
              <a:latin typeface="Calibri" panose="020F0502020204030204" pitchFamily="34" charset="0"/>
            </a:endParaRPr>
          </a:p>
        </p:txBody>
      </p:sp>
      <p:sp>
        <p:nvSpPr>
          <p:cNvPr id="17" name="テキスト ボックス 16">
            <a:extLst>
              <a:ext uri="{FF2B5EF4-FFF2-40B4-BE49-F238E27FC236}">
                <a16:creationId xmlns:a16="http://schemas.microsoft.com/office/drawing/2014/main" id="{82521EDB-07A6-6246-9F0B-FFD6EE788669}"/>
              </a:ext>
            </a:extLst>
          </p:cNvPr>
          <p:cNvSpPr txBox="1"/>
          <p:nvPr/>
        </p:nvSpPr>
        <p:spPr>
          <a:xfrm>
            <a:off x="457199" y="4412485"/>
            <a:ext cx="11611233" cy="523220"/>
          </a:xfrm>
          <a:prstGeom prst="rect">
            <a:avLst/>
          </a:prstGeom>
          <a:noFill/>
        </p:spPr>
        <p:txBody>
          <a:bodyPr wrap="square" rtlCol="0">
            <a:spAutoFit/>
          </a:bodyPr>
          <a:lstStyle/>
          <a:p>
            <a:r>
              <a:rPr kumimoji="1" lang="ja-JP" altLang="en-US" sz="1400">
                <a:solidFill>
                  <a:srgbClr val="518ADC"/>
                </a:solidFill>
                <a:latin typeface="Calibri" panose="020F0502020204030204" pitchFamily="34" charset="0"/>
              </a:rPr>
              <a:t>本モデルでは、過去一週間の間に</a:t>
            </a:r>
            <a:r>
              <a:rPr kumimoji="1" lang="en-US" altLang="ja-JP" sz="1400" b="1"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ステータスとなっていたセルが</a:t>
            </a:r>
            <a:r>
              <a:rPr kumimoji="1" lang="en-US" altLang="ja-JP" sz="1400" b="1" dirty="0">
                <a:solidFill>
                  <a:srgbClr val="518ADC"/>
                </a:solidFill>
                <a:latin typeface="Calibri" panose="020F0502020204030204" pitchFamily="34" charset="0"/>
              </a:rPr>
              <a:t>Idle</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もしくは</a:t>
            </a:r>
            <a:r>
              <a:rPr kumimoji="1" lang="en-US" altLang="ja-JP" sz="1400" dirty="0">
                <a:solidFill>
                  <a:srgbClr val="518ADC"/>
                </a:solidFill>
                <a:latin typeface="Calibri" panose="020F0502020204030204" pitchFamily="34" charset="0"/>
              </a:rPr>
              <a:t> </a:t>
            </a:r>
            <a:r>
              <a:rPr kumimoji="1" lang="en-US" altLang="ja-JP" sz="1400" b="1" dirty="0">
                <a:solidFill>
                  <a:srgbClr val="518ADC"/>
                </a:solidFill>
                <a:latin typeface="Calibri" panose="020F0502020204030204" pitchFamily="34" charset="0"/>
              </a:rPr>
              <a:t>Inactive</a:t>
            </a:r>
            <a:r>
              <a:rPr kumimoji="1" lang="ja-JP" altLang="en-US" sz="1400">
                <a:solidFill>
                  <a:srgbClr val="518ADC"/>
                </a:solidFill>
                <a:latin typeface="Calibri" panose="020F0502020204030204" pitchFamily="34" charset="0"/>
              </a:rPr>
              <a:t>ステータスに変移する場合異常として検知します。</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なお、</a:t>
            </a:r>
            <a:r>
              <a:rPr kumimoji="1" lang="ja-JP" altLang="en-US" sz="1400" b="1" u="sng">
                <a:solidFill>
                  <a:srgbClr val="518ADC"/>
                </a:solidFill>
                <a:latin typeface="Calibri" panose="020F0502020204030204" pitchFamily="34" charset="0"/>
              </a:rPr>
              <a:t>過去に一度も</a:t>
            </a:r>
            <a:r>
              <a:rPr kumimoji="1" lang="en-US" altLang="ja-JP" sz="1400" b="1" u="sng" dirty="0">
                <a:solidFill>
                  <a:srgbClr val="518ADC"/>
                </a:solidFill>
                <a:latin typeface="Calibri" panose="020F0502020204030204" pitchFamily="34" charset="0"/>
              </a:rPr>
              <a:t>Active</a:t>
            </a:r>
            <a:r>
              <a:rPr kumimoji="1" lang="ja-JP" altLang="en-US" sz="1400" b="1" u="sng">
                <a:solidFill>
                  <a:srgbClr val="518ADC"/>
                </a:solidFill>
                <a:latin typeface="Calibri" panose="020F0502020204030204" pitchFamily="34" charset="0"/>
              </a:rPr>
              <a:t>ステータスとなっていないセル</a:t>
            </a:r>
            <a:r>
              <a:rPr kumimoji="1" lang="ja-JP" altLang="en-US" sz="1400">
                <a:solidFill>
                  <a:srgbClr val="518ADC"/>
                </a:solidFill>
                <a:latin typeface="Calibri" panose="020F0502020204030204" pitchFamily="34" charset="0"/>
              </a:rPr>
              <a:t>については、異常として検知しないようにしております。</a:t>
            </a:r>
            <a:endParaRPr kumimoji="1" lang="en-US" altLang="ja-JP" sz="1400" dirty="0">
              <a:solidFill>
                <a:srgbClr val="518ADC"/>
              </a:solidFill>
              <a:latin typeface="Calibri" panose="020F0502020204030204" pitchFamily="34" charset="0"/>
            </a:endParaRPr>
          </a:p>
        </p:txBody>
      </p:sp>
      <p:sp>
        <p:nvSpPr>
          <p:cNvPr id="19" name="テキスト ボックス 18">
            <a:extLst>
              <a:ext uri="{FF2B5EF4-FFF2-40B4-BE49-F238E27FC236}">
                <a16:creationId xmlns:a16="http://schemas.microsoft.com/office/drawing/2014/main" id="{1245E459-ABA8-522B-7D94-115F4A166FAA}"/>
              </a:ext>
            </a:extLst>
          </p:cNvPr>
          <p:cNvSpPr txBox="1"/>
          <p:nvPr/>
        </p:nvSpPr>
        <p:spPr>
          <a:xfrm>
            <a:off x="465388" y="5201157"/>
            <a:ext cx="8433586" cy="523220"/>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特徴量評価</a:t>
            </a:r>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4</a:t>
            </a:r>
            <a:r>
              <a:rPr kumimoji="1" lang="ja-JP" altLang="en-US" sz="1400">
                <a:solidFill>
                  <a:srgbClr val="518ADC"/>
                </a:solidFill>
                <a:latin typeface="Calibri" panose="020F0502020204030204" pitchFamily="34" charset="0"/>
              </a:rPr>
              <a:t>つのパラメータについて、それぞれの設定値が</a:t>
            </a:r>
            <a:r>
              <a:rPr kumimoji="1" lang="en-US" altLang="ja-JP" sz="1400" dirty="0">
                <a:solidFill>
                  <a:srgbClr val="518ADC"/>
                </a:solidFill>
                <a:latin typeface="Calibri" panose="020F0502020204030204" pitchFamily="34" charset="0"/>
              </a:rPr>
              <a:t>Set-1, Set-2</a:t>
            </a:r>
            <a:r>
              <a:rPr kumimoji="1" lang="ja-JP" altLang="en-US" sz="1400">
                <a:solidFill>
                  <a:srgbClr val="518ADC"/>
                </a:solidFill>
                <a:latin typeface="Calibri" panose="020F0502020204030204" pitchFamily="34" charset="0"/>
              </a:rPr>
              <a:t>で定義した値と同じであるかを評価</a:t>
            </a:r>
            <a:endParaRPr kumimoji="1" lang="en-US" altLang="ja-JP" sz="1400" dirty="0">
              <a:solidFill>
                <a:srgbClr val="518ADC"/>
              </a:solidFill>
              <a:latin typeface="Calibri" panose="020F0502020204030204" pitchFamily="34" charset="0"/>
            </a:endParaRPr>
          </a:p>
        </p:txBody>
      </p:sp>
      <p:sp>
        <p:nvSpPr>
          <p:cNvPr id="21" name="角丸四角形 20">
            <a:extLst>
              <a:ext uri="{FF2B5EF4-FFF2-40B4-BE49-F238E27FC236}">
                <a16:creationId xmlns:a16="http://schemas.microsoft.com/office/drawing/2014/main" id="{29F96F2E-16D1-D987-A50A-EBDF1C20F875}"/>
              </a:ext>
            </a:extLst>
          </p:cNvPr>
          <p:cNvSpPr/>
          <p:nvPr/>
        </p:nvSpPr>
        <p:spPr>
          <a:xfrm>
            <a:off x="2517913" y="592430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feat_cm_check_cell_state_down</a:t>
            </a:r>
            <a:endParaRPr kumimoji="1" lang="ja-JP" altLang="en-US"/>
          </a:p>
        </p:txBody>
      </p:sp>
      <p:sp>
        <p:nvSpPr>
          <p:cNvPr id="22" name="テキスト ボックス 21">
            <a:extLst>
              <a:ext uri="{FF2B5EF4-FFF2-40B4-BE49-F238E27FC236}">
                <a16:creationId xmlns:a16="http://schemas.microsoft.com/office/drawing/2014/main" id="{B01919AE-D3AE-C92E-483B-646E1B31BC84}"/>
              </a:ext>
            </a:extLst>
          </p:cNvPr>
          <p:cNvSpPr txBox="1"/>
          <p:nvPr/>
        </p:nvSpPr>
        <p:spPr>
          <a:xfrm>
            <a:off x="7429614" y="5724377"/>
            <a:ext cx="1924093" cy="307777"/>
          </a:xfrm>
          <a:prstGeom prst="rect">
            <a:avLst/>
          </a:prstGeom>
          <a:noFill/>
        </p:spPr>
        <p:txBody>
          <a:bodyPr wrap="square" rtlCol="0">
            <a:spAutoFit/>
          </a:bodyPr>
          <a:lstStyle/>
          <a:p>
            <a:r>
              <a:rPr kumimoji="1" lang="en-US" altLang="ja-JP" sz="1400" b="1" dirty="0">
                <a:solidFill>
                  <a:srgbClr val="00B050"/>
                </a:solidFill>
                <a:latin typeface="Calibri" panose="020F0502020204030204" pitchFamily="34" charset="0"/>
              </a:rPr>
              <a:t>0</a:t>
            </a:r>
            <a:r>
              <a:rPr kumimoji="1" lang="ja-JP" altLang="en-US" sz="1400" b="1">
                <a:solidFill>
                  <a:srgbClr val="00B050"/>
                </a:solidFill>
                <a:latin typeface="Calibri" panose="020F0502020204030204" pitchFamily="34" charset="0"/>
              </a:rPr>
              <a:t>（正常</a:t>
            </a:r>
            <a:r>
              <a:rPr kumimoji="1" lang="en-US" altLang="ja-JP" sz="1400" b="1" dirty="0">
                <a:solidFill>
                  <a:srgbClr val="00B050"/>
                </a:solidFill>
                <a:latin typeface="Calibri" panose="020F0502020204030204" pitchFamily="34" charset="0"/>
              </a:rPr>
              <a:t>:Active</a:t>
            </a:r>
            <a:r>
              <a:rPr kumimoji="1" lang="ja-JP" altLang="en-US" sz="1400" b="1">
                <a:solidFill>
                  <a:srgbClr val="00B050"/>
                </a:solidFill>
                <a:latin typeface="Calibri" panose="020F0502020204030204" pitchFamily="34" charset="0"/>
              </a:rPr>
              <a:t> </a:t>
            </a:r>
            <a:r>
              <a:rPr kumimoji="1" lang="en-US" altLang="ja-JP" sz="1400" b="1" dirty="0">
                <a:solidFill>
                  <a:srgbClr val="00B050"/>
                </a:solidFill>
                <a:latin typeface="Calibri" panose="020F0502020204030204" pitchFamily="34" charset="0"/>
              </a:rPr>
              <a:t>state</a:t>
            </a:r>
            <a:r>
              <a:rPr kumimoji="1" lang="ja-JP" altLang="en-US" sz="1400" b="1">
                <a:solidFill>
                  <a:srgbClr val="00B050"/>
                </a:solidFill>
                <a:latin typeface="Calibri" panose="020F0502020204030204" pitchFamily="34" charset="0"/>
              </a:rPr>
              <a:t>）</a:t>
            </a:r>
            <a:endParaRPr kumimoji="1" lang="en-US" altLang="ja-JP" sz="1400" dirty="0">
              <a:solidFill>
                <a:srgbClr val="00B050"/>
              </a:solidFill>
              <a:latin typeface="Calibri" panose="020F0502020204030204" pitchFamily="34" charset="0"/>
            </a:endParaRPr>
          </a:p>
        </p:txBody>
      </p:sp>
      <p:sp>
        <p:nvSpPr>
          <p:cNvPr id="23" name="テキスト ボックス 22">
            <a:extLst>
              <a:ext uri="{FF2B5EF4-FFF2-40B4-BE49-F238E27FC236}">
                <a16:creationId xmlns:a16="http://schemas.microsoft.com/office/drawing/2014/main" id="{2FD88530-994D-9189-6AF1-E25AA2281D7B}"/>
              </a:ext>
            </a:extLst>
          </p:cNvPr>
          <p:cNvSpPr txBox="1"/>
          <p:nvPr/>
        </p:nvSpPr>
        <p:spPr>
          <a:xfrm>
            <a:off x="7429614" y="6195111"/>
            <a:ext cx="2940787" cy="307777"/>
          </a:xfrm>
          <a:prstGeom prst="rect">
            <a:avLst/>
          </a:prstGeom>
          <a:noFill/>
        </p:spPr>
        <p:txBody>
          <a:bodyPr wrap="square" rtlCol="0">
            <a:spAutoFit/>
          </a:bodyPr>
          <a:lstStyle/>
          <a:p>
            <a:r>
              <a:rPr kumimoji="1" lang="en-US" altLang="ja-JP" sz="1400" b="1" dirty="0">
                <a:solidFill>
                  <a:srgbClr val="FF0000"/>
                </a:solidFill>
                <a:latin typeface="Calibri" panose="020F0502020204030204" pitchFamily="34" charset="0"/>
              </a:rPr>
              <a:t>2</a:t>
            </a:r>
            <a:r>
              <a:rPr kumimoji="1" lang="ja-JP" altLang="en-US" sz="1400" b="1">
                <a:solidFill>
                  <a:srgbClr val="FF0000"/>
                </a:solidFill>
                <a:latin typeface="Calibri" panose="020F0502020204030204" pitchFamily="34" charset="0"/>
              </a:rPr>
              <a:t>（異常</a:t>
            </a:r>
            <a:r>
              <a:rPr kumimoji="1" lang="en-US" altLang="ja-JP" sz="1400" b="1" dirty="0">
                <a:solidFill>
                  <a:srgbClr val="FF0000"/>
                </a:solidFill>
                <a:latin typeface="Calibri" panose="020F0502020204030204" pitchFamily="34" charset="0"/>
              </a:rPr>
              <a:t>: Idle or Inactive</a:t>
            </a:r>
            <a:r>
              <a:rPr kumimoji="1" lang="ja-JP" altLang="en-US" sz="1400" b="1">
                <a:solidFill>
                  <a:srgbClr val="FF0000"/>
                </a:solidFill>
                <a:latin typeface="Calibri" panose="020F0502020204030204" pitchFamily="34" charset="0"/>
              </a:rPr>
              <a:t> </a:t>
            </a:r>
            <a:r>
              <a:rPr kumimoji="1" lang="en-US" altLang="ja-JP" sz="1400" b="1" dirty="0">
                <a:solidFill>
                  <a:srgbClr val="FF0000"/>
                </a:solidFill>
                <a:latin typeface="Calibri" panose="020F0502020204030204" pitchFamily="34" charset="0"/>
              </a:rPr>
              <a:t>state</a:t>
            </a:r>
            <a:r>
              <a:rPr kumimoji="1" lang="ja-JP" altLang="en-US" sz="1400" b="1">
                <a:solidFill>
                  <a:srgbClr val="FF0000"/>
                </a:solidFill>
                <a:latin typeface="Calibri" panose="020F0502020204030204" pitchFamily="34" charset="0"/>
              </a:rPr>
              <a:t>）</a:t>
            </a:r>
            <a:endParaRPr kumimoji="1" lang="en-US" altLang="ja-JP" sz="1400" dirty="0">
              <a:solidFill>
                <a:srgbClr val="FF0000"/>
              </a:solidFill>
              <a:latin typeface="Calibri" panose="020F0502020204030204" pitchFamily="34" charset="0"/>
            </a:endParaRPr>
          </a:p>
        </p:txBody>
      </p:sp>
      <p:cxnSp>
        <p:nvCxnSpPr>
          <p:cNvPr id="24" name="直線矢印コネクタ 23">
            <a:extLst>
              <a:ext uri="{FF2B5EF4-FFF2-40B4-BE49-F238E27FC236}">
                <a16:creationId xmlns:a16="http://schemas.microsoft.com/office/drawing/2014/main" id="{5BD2880F-64B2-4D72-49A0-CBE299639AE9}"/>
              </a:ext>
            </a:extLst>
          </p:cNvPr>
          <p:cNvCxnSpPr>
            <a:cxnSpLocks/>
            <a:stCxn id="21" idx="3"/>
            <a:endCxn id="22" idx="1"/>
          </p:cNvCxnSpPr>
          <p:nvPr/>
        </p:nvCxnSpPr>
        <p:spPr>
          <a:xfrm flipV="1">
            <a:off x="6753483" y="5878266"/>
            <a:ext cx="676131" cy="23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5EF3003-09E4-FA95-A6FE-93B86EC839E4}"/>
              </a:ext>
            </a:extLst>
          </p:cNvPr>
          <p:cNvCxnSpPr>
            <a:cxnSpLocks/>
            <a:stCxn id="21" idx="3"/>
            <a:endCxn id="23" idx="1"/>
          </p:cNvCxnSpPr>
          <p:nvPr/>
        </p:nvCxnSpPr>
        <p:spPr>
          <a:xfrm>
            <a:off x="6753483" y="6109773"/>
            <a:ext cx="676131" cy="23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E752FCB-06CA-1392-6D86-CA775C90520E}"/>
              </a:ext>
            </a:extLst>
          </p:cNvPr>
          <p:cNvSpPr txBox="1"/>
          <p:nvPr/>
        </p:nvSpPr>
        <p:spPr>
          <a:xfrm>
            <a:off x="1795235" y="3814580"/>
            <a:ext cx="1118159" cy="307777"/>
          </a:xfrm>
          <a:prstGeom prst="rect">
            <a:avLst/>
          </a:prstGeom>
          <a:noFill/>
        </p:spPr>
        <p:txBody>
          <a:bodyPr wrap="square" rtlCol="0">
            <a:spAutoFit/>
          </a:bodyPr>
          <a:lstStyle/>
          <a:p>
            <a:r>
              <a:rPr kumimoji="1" lang="en-US" altLang="ja-JP" sz="1400" b="1" dirty="0" err="1">
                <a:solidFill>
                  <a:srgbClr val="518ADC"/>
                </a:solidFill>
                <a:latin typeface="Calibri" panose="020F0502020204030204" pitchFamily="34" charset="0"/>
              </a:rPr>
              <a:t>cellState</a:t>
            </a:r>
            <a:endParaRPr kumimoji="1" lang="en-US" altLang="ja-JP" sz="1400" dirty="0">
              <a:solidFill>
                <a:srgbClr val="518ADC"/>
              </a:solidFill>
              <a:latin typeface="Calibri" panose="020F0502020204030204" pitchFamily="34" charset="0"/>
            </a:endParaRPr>
          </a:p>
        </p:txBody>
      </p:sp>
      <p:sp>
        <p:nvSpPr>
          <p:cNvPr id="28" name="テキスト ボックス 27">
            <a:extLst>
              <a:ext uri="{FF2B5EF4-FFF2-40B4-BE49-F238E27FC236}">
                <a16:creationId xmlns:a16="http://schemas.microsoft.com/office/drawing/2014/main" id="{B44F7C45-E55C-9EE1-4D17-F4A079F64582}"/>
              </a:ext>
            </a:extLst>
          </p:cNvPr>
          <p:cNvSpPr txBox="1"/>
          <p:nvPr/>
        </p:nvSpPr>
        <p:spPr>
          <a:xfrm>
            <a:off x="5519424" y="3801534"/>
            <a:ext cx="1118159" cy="307777"/>
          </a:xfrm>
          <a:prstGeom prst="rect">
            <a:avLst/>
          </a:prstGeom>
          <a:noFill/>
        </p:spPr>
        <p:txBody>
          <a:bodyPr wrap="square" rtlCol="0">
            <a:spAutoFit/>
          </a:bodyPr>
          <a:lstStyle/>
          <a:p>
            <a:r>
              <a:rPr kumimoji="1" lang="en-US" altLang="ja-JP" sz="1400" b="1" dirty="0" err="1">
                <a:solidFill>
                  <a:srgbClr val="518ADC"/>
                </a:solidFill>
                <a:latin typeface="Calibri" panose="020F0502020204030204" pitchFamily="34" charset="0"/>
              </a:rPr>
              <a:t>cellState</a:t>
            </a:r>
            <a:endParaRPr kumimoji="1" lang="en-US" altLang="ja-JP" sz="1400" dirty="0">
              <a:solidFill>
                <a:srgbClr val="518ADC"/>
              </a:solidFill>
              <a:latin typeface="Calibri" panose="020F0502020204030204" pitchFamily="34" charset="0"/>
            </a:endParaRPr>
          </a:p>
        </p:txBody>
      </p:sp>
      <p:sp>
        <p:nvSpPr>
          <p:cNvPr id="29" name="正方形/長方形 28">
            <a:extLst>
              <a:ext uri="{FF2B5EF4-FFF2-40B4-BE49-F238E27FC236}">
                <a16:creationId xmlns:a16="http://schemas.microsoft.com/office/drawing/2014/main" id="{C2B52383-75B7-9AE2-BF99-12826AA51971}"/>
              </a:ext>
            </a:extLst>
          </p:cNvPr>
          <p:cNvSpPr/>
          <p:nvPr/>
        </p:nvSpPr>
        <p:spPr>
          <a:xfrm>
            <a:off x="602902" y="5967550"/>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cellState</a:t>
            </a:r>
            <a:endParaRPr kumimoji="1" lang="ja-JP" altLang="en-US" sz="1100">
              <a:solidFill>
                <a:schemeClr val="tx1"/>
              </a:solidFill>
            </a:endParaRPr>
          </a:p>
        </p:txBody>
      </p:sp>
      <p:sp>
        <p:nvSpPr>
          <p:cNvPr id="33" name="右矢印 32">
            <a:extLst>
              <a:ext uri="{FF2B5EF4-FFF2-40B4-BE49-F238E27FC236}">
                <a16:creationId xmlns:a16="http://schemas.microsoft.com/office/drawing/2014/main" id="{AF29556F-746E-AE1F-3CAB-D5B062CF5E48}"/>
              </a:ext>
            </a:extLst>
          </p:cNvPr>
          <p:cNvSpPr/>
          <p:nvPr/>
        </p:nvSpPr>
        <p:spPr>
          <a:xfrm>
            <a:off x="2032049" y="5897424"/>
            <a:ext cx="374027" cy="42469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6238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セルステータスモデル</a:t>
            </a:r>
            <a:r>
              <a:rPr kumimoji="1" lang="en-US" altLang="ja-JP" sz="1800" b="1" dirty="0">
                <a:solidFill>
                  <a:schemeClr val="bg1"/>
                </a:solidFill>
                <a:latin typeface="Calibri" panose="020F0502020204030204" pitchFamily="34" charset="0"/>
              </a:rPr>
              <a:t> (Cell State)</a:t>
            </a:r>
          </a:p>
        </p:txBody>
      </p:sp>
      <p:sp>
        <p:nvSpPr>
          <p:cNvPr id="21" name="角丸四角形 20">
            <a:extLst>
              <a:ext uri="{FF2B5EF4-FFF2-40B4-BE49-F238E27FC236}">
                <a16:creationId xmlns:a16="http://schemas.microsoft.com/office/drawing/2014/main" id="{29F96F2E-16D1-D987-A50A-EBDF1C20F875}"/>
              </a:ext>
            </a:extLst>
          </p:cNvPr>
          <p:cNvSpPr/>
          <p:nvPr/>
        </p:nvSpPr>
        <p:spPr>
          <a:xfrm>
            <a:off x="5436316" y="131139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feat_cm_check_cell_state_down</a:t>
            </a:r>
            <a:endParaRPr kumimoji="1" lang="ja-JP" altLang="en-US"/>
          </a:p>
        </p:txBody>
      </p:sp>
      <p:sp>
        <p:nvSpPr>
          <p:cNvPr id="4" name="テキスト ボックス 3">
            <a:extLst>
              <a:ext uri="{FF2B5EF4-FFF2-40B4-BE49-F238E27FC236}">
                <a16:creationId xmlns:a16="http://schemas.microsoft.com/office/drawing/2014/main" id="{F3153D4D-B928-632F-1876-01C3144F4367}"/>
              </a:ext>
            </a:extLst>
          </p:cNvPr>
          <p:cNvSpPr txBox="1"/>
          <p:nvPr/>
        </p:nvSpPr>
        <p:spPr>
          <a:xfrm>
            <a:off x="5352576" y="105181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8" name="テキスト ボックス 7">
            <a:extLst>
              <a:ext uri="{FF2B5EF4-FFF2-40B4-BE49-F238E27FC236}">
                <a16:creationId xmlns:a16="http://schemas.microsoft.com/office/drawing/2014/main" id="{E91F2C0D-C3FA-91A3-9542-2278D9802631}"/>
              </a:ext>
            </a:extLst>
          </p:cNvPr>
          <p:cNvSpPr txBox="1"/>
          <p:nvPr/>
        </p:nvSpPr>
        <p:spPr>
          <a:xfrm>
            <a:off x="304501" y="1973365"/>
            <a:ext cx="8464818" cy="4555093"/>
          </a:xfrm>
          <a:prstGeom prst="rect">
            <a:avLst/>
          </a:prstGeom>
          <a:noFill/>
        </p:spPr>
        <p:txBody>
          <a:bodyPr wrap="none" rtlCol="0">
            <a:spAutoFit/>
          </a:bodyPr>
          <a:lstStyle/>
          <a:p>
            <a:r>
              <a:rPr lang="en" altLang="ja-JP" sz="1000" b="0" dirty="0">
                <a:effectLst/>
                <a:latin typeface="Meiryo UI" panose="020B0604030504040204" pitchFamily="34" charset="-128"/>
                <a:ea typeface="Meiryo UI" panose="020B0604030504040204" pitchFamily="34" charset="-128"/>
              </a:rPr>
              <a:t>"name": "</a:t>
            </a:r>
            <a:r>
              <a:rPr lang="en" altLang="ja-JP" sz="1000" b="0" dirty="0" err="1">
                <a:effectLst/>
                <a:latin typeface="Meiryo UI" panose="020B0604030504040204" pitchFamily="34" charset="-128"/>
                <a:ea typeface="Meiryo UI" panose="020B0604030504040204" pitchFamily="34" charset="-128"/>
              </a:rPr>
              <a:t>feat_cm_check_cell_state_down</a:t>
            </a:r>
            <a:r>
              <a:rPr lang="en" altLang="ja-JP" sz="1000" b="0" dirty="0">
                <a:effectLst/>
                <a:latin typeface="Meiryo UI" panose="020B0604030504040204" pitchFamily="34" charset="-128"/>
                <a:ea typeface="Meiryo UI" panose="020B0604030504040204" pitchFamily="34" charset="-128"/>
              </a:rPr>
              <a:t>",</a:t>
            </a:r>
          </a:p>
          <a:p>
            <a:r>
              <a:rPr lang="en" altLang="ja-JP" sz="1000" b="0" dirty="0">
                <a:effectLst/>
                <a:latin typeface="Meiryo UI" panose="020B0604030504040204" pitchFamily="34" charset="-128"/>
                <a:ea typeface="Meiryo UI" panose="020B0604030504040204" pitchFamily="34" charset="-128"/>
              </a:rPr>
              <a:t>"stages": [</a:t>
            </a:r>
          </a:p>
          <a:p>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region, cm_params_cell_day__</a:t>
            </a:r>
            <a:r>
              <a:rPr lang="en" altLang="ja-JP" sz="1000" b="0" dirty="0" err="1">
                <a:effectLst/>
                <a:latin typeface="Meiryo UI" panose="020B0604030504040204" pitchFamily="34" charset="-128"/>
                <a:ea typeface="Meiryo UI" panose="020B0604030504040204" pitchFamily="34" charset="-128"/>
              </a:rPr>
              <a:t>nrTAC</a:t>
            </a:r>
            <a:r>
              <a:rPr lang="en" altLang="ja-JP" sz="1000" b="0" dirty="0">
                <a:effectLst/>
                <a:latin typeface="Meiryo UI" panose="020B0604030504040204" pitchFamily="34" charset="-128"/>
                <a:ea typeface="Meiryo UI" panose="020B0604030504040204" pitchFamily="34" charset="-128"/>
              </a:rPr>
              <a:t> AS tac, site, cell,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"cm_params_cell_day__</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'#')[0] AS datetime,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CONCAT_WS('#', region, tac, site, cell) AS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SUM(CASE WHEN(</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 'ACTIVE') THEN 1Y ELSE 0Y END)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OVER (PARTITION BY ne ORDER BY datetime ROWS BETWEEN 6 PRECEDING AND CURRENT ROW) AS </a:t>
            </a:r>
            <a:r>
              <a:rPr lang="en" altLang="ja-JP" sz="1000" b="0" dirty="0" err="1">
                <a:effectLst/>
                <a:latin typeface="Meiryo UI" panose="020B0604030504040204" pitchFamily="34" charset="-128"/>
                <a:ea typeface="Meiryo UI" panose="020B0604030504040204" pitchFamily="34" charset="-128"/>
              </a:rPr>
              <a:t>check_active_state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FIRST(datetime, true) OVER (PARTITION BY ne ORDER BY datetime DESC)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p>
        </p:txBody>
      </p:sp>
      <p:sp>
        <p:nvSpPr>
          <p:cNvPr id="12" name="テキスト ボックス 11">
            <a:extLst>
              <a:ext uri="{FF2B5EF4-FFF2-40B4-BE49-F238E27FC236}">
                <a16:creationId xmlns:a16="http://schemas.microsoft.com/office/drawing/2014/main" id="{C3F8F729-9795-172B-5135-E1A159382D96}"/>
              </a:ext>
            </a:extLst>
          </p:cNvPr>
          <p:cNvSpPr txBox="1"/>
          <p:nvPr/>
        </p:nvSpPr>
        <p:spPr>
          <a:xfrm>
            <a:off x="5761007" y="2387060"/>
            <a:ext cx="6320728" cy="738664"/>
          </a:xfrm>
          <a:prstGeom prst="rect">
            <a:avLst/>
          </a:prstGeom>
          <a:noFill/>
        </p:spPr>
        <p:txBody>
          <a:bodyPr wrap="square" rtlCol="0">
            <a:spAutoFit/>
          </a:bodyPr>
          <a:lstStyle/>
          <a:p>
            <a:pPr algn="l"/>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必要な情報の読込み</a:t>
            </a:r>
            <a:r>
              <a:rPr kumimoji="1" lang="en-US" altLang="ja-JP" sz="1400" dirty="0">
                <a:solidFill>
                  <a:srgbClr val="518ADC"/>
                </a:solidFill>
                <a:latin typeface="Calibri" panose="020F0502020204030204" pitchFamily="34" charset="0"/>
              </a:rPr>
              <a:t>]</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トポロジー情報：</a:t>
            </a:r>
            <a:r>
              <a:rPr kumimoji="1" lang="en-US" altLang="ja-JP" sz="1400" dirty="0">
                <a:solidFill>
                  <a:srgbClr val="518ADC"/>
                </a:solidFill>
                <a:latin typeface="Calibri" panose="020F0502020204030204" pitchFamily="34" charset="0"/>
              </a:rPr>
              <a:t>region, tac, site, cell</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各セルの状態：</a:t>
            </a:r>
            <a:r>
              <a:rPr kumimoji="1" lang="en-US" altLang="ja-JP" sz="1400" dirty="0" err="1">
                <a:solidFill>
                  <a:srgbClr val="518ADC"/>
                </a:solidFill>
                <a:latin typeface="Calibri" panose="020F0502020204030204" pitchFamily="34" charset="0"/>
              </a:rPr>
              <a:t>cellState</a:t>
            </a:r>
            <a:endParaRPr kumimoji="1" lang="en" altLang="ja-JP" sz="1400" dirty="0">
              <a:solidFill>
                <a:srgbClr val="518ADC"/>
              </a:solidFill>
              <a:latin typeface="Calibri" panose="020F0502020204030204" pitchFamily="34" charset="0"/>
            </a:endParaRPr>
          </a:p>
        </p:txBody>
      </p:sp>
      <p:sp>
        <p:nvSpPr>
          <p:cNvPr id="13" name="角丸四角形 12">
            <a:extLst>
              <a:ext uri="{FF2B5EF4-FFF2-40B4-BE49-F238E27FC236}">
                <a16:creationId xmlns:a16="http://schemas.microsoft.com/office/drawing/2014/main" id="{7C8D7133-895E-B558-45FA-AB40A342842A}"/>
              </a:ext>
            </a:extLst>
          </p:cNvPr>
          <p:cNvSpPr/>
          <p:nvPr/>
        </p:nvSpPr>
        <p:spPr>
          <a:xfrm>
            <a:off x="687653" y="2618961"/>
            <a:ext cx="4914900" cy="367196"/>
          </a:xfrm>
          <a:prstGeom prst="roundRect">
            <a:avLst>
              <a:gd name="adj" fmla="val 8719"/>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A5663DB3-D1D6-7A1F-86FB-21A8A3FD2E4B}"/>
              </a:ext>
            </a:extLst>
          </p:cNvPr>
          <p:cNvSpPr txBox="1"/>
          <p:nvPr/>
        </p:nvSpPr>
        <p:spPr>
          <a:xfrm>
            <a:off x="5761008" y="3520666"/>
            <a:ext cx="6320727" cy="738664"/>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datetime</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rowkey</a:t>
            </a:r>
            <a:r>
              <a:rPr kumimoji="1" lang="ja-JP" altLang="en-US" sz="1400">
                <a:solidFill>
                  <a:srgbClr val="518ADC"/>
                </a:solidFill>
                <a:latin typeface="Calibri" panose="020F0502020204030204" pitchFamily="34" charset="0"/>
              </a:rPr>
              <a:t>（日付＋トポロジー情報）から日付を取出し</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ne</a:t>
            </a:r>
            <a:r>
              <a:rPr kumimoji="1" lang="ja-JP" altLang="en-US" sz="1400">
                <a:solidFill>
                  <a:srgbClr val="518ADC"/>
                </a:solidFill>
                <a:latin typeface="Calibri" panose="020F0502020204030204" pitchFamily="34" charset="0"/>
              </a:rPr>
              <a:t>：各セルをトポロジー含めた一意な情報として設定</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err="1">
                <a:solidFill>
                  <a:srgbClr val="518ADC"/>
                </a:solidFill>
                <a:latin typeface="Calibri" panose="020F0502020204030204" pitchFamily="34" charset="0"/>
              </a:rPr>
              <a:t>cellState</a:t>
            </a:r>
            <a:r>
              <a:rPr kumimoji="1" lang="ja-JP" altLang="en-US" sz="1400">
                <a:solidFill>
                  <a:srgbClr val="518ADC"/>
                </a:solidFill>
                <a:latin typeface="Calibri" panose="020F0502020204030204" pitchFamily="34" charset="0"/>
              </a:rPr>
              <a:t>：各セルの状態</a:t>
            </a:r>
            <a:endParaRPr kumimoji="1" lang="en-US" altLang="ja-JP" sz="1400" dirty="0">
              <a:solidFill>
                <a:srgbClr val="518ADC"/>
              </a:solidFill>
              <a:latin typeface="Calibri" panose="020F0502020204030204" pitchFamily="34" charset="0"/>
            </a:endParaRPr>
          </a:p>
        </p:txBody>
      </p:sp>
      <p:sp>
        <p:nvSpPr>
          <p:cNvPr id="18" name="角丸四角形 17">
            <a:extLst>
              <a:ext uri="{FF2B5EF4-FFF2-40B4-BE49-F238E27FC236}">
                <a16:creationId xmlns:a16="http://schemas.microsoft.com/office/drawing/2014/main" id="{0F3002E9-5883-93A3-80BB-31584862BDAC}"/>
              </a:ext>
            </a:extLst>
          </p:cNvPr>
          <p:cNvSpPr/>
          <p:nvPr/>
        </p:nvSpPr>
        <p:spPr>
          <a:xfrm>
            <a:off x="687653" y="3684577"/>
            <a:ext cx="4914900" cy="501730"/>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3F1D541-1076-CC69-4C9F-CEAFC1B00EA9}"/>
              </a:ext>
            </a:extLst>
          </p:cNvPr>
          <p:cNvSpPr txBox="1"/>
          <p:nvPr/>
        </p:nvSpPr>
        <p:spPr>
          <a:xfrm>
            <a:off x="4436694" y="5283329"/>
            <a:ext cx="7645042"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check_active_state</a:t>
            </a:r>
            <a:r>
              <a:rPr kumimoji="1" lang="ja-JP" altLang="en-US" sz="1400">
                <a:solidFill>
                  <a:srgbClr val="518ADC"/>
                </a:solidFill>
                <a:latin typeface="Calibri" panose="020F0502020204030204" pitchFamily="34" charset="0"/>
              </a:rPr>
              <a:t>：過去</a:t>
            </a:r>
            <a:r>
              <a:rPr kumimoji="1" lang="en-US" altLang="ja-JP" sz="1400" dirty="0">
                <a:solidFill>
                  <a:srgbClr val="518ADC"/>
                </a:solidFill>
                <a:latin typeface="Calibri" panose="020F0502020204030204" pitchFamily="34" charset="0"/>
              </a:rPr>
              <a:t>1</a:t>
            </a:r>
            <a:r>
              <a:rPr kumimoji="1" lang="ja-JP" altLang="en-US" sz="1400">
                <a:solidFill>
                  <a:srgbClr val="518ADC"/>
                </a:solidFill>
                <a:latin typeface="Calibri" panose="020F0502020204030204" pitchFamily="34" charset="0"/>
              </a:rPr>
              <a:t>週間において一度でも</a:t>
            </a:r>
            <a:r>
              <a:rPr kumimoji="1" lang="en-US" altLang="ja-JP" sz="1400"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状態にあった場合は</a:t>
            </a:r>
            <a:r>
              <a:rPr kumimoji="1" lang="en-US" altLang="ja-JP" sz="1400" dirty="0">
                <a:solidFill>
                  <a:srgbClr val="518ADC"/>
                </a:solidFill>
                <a:latin typeface="Calibri" panose="020F0502020204030204" pitchFamily="34" charset="0"/>
              </a:rPr>
              <a:t> 1</a:t>
            </a:r>
          </a:p>
        </p:txBody>
      </p:sp>
      <p:sp>
        <p:nvSpPr>
          <p:cNvPr id="26" name="角丸四角形 25">
            <a:extLst>
              <a:ext uri="{FF2B5EF4-FFF2-40B4-BE49-F238E27FC236}">
                <a16:creationId xmlns:a16="http://schemas.microsoft.com/office/drawing/2014/main" id="{3C39088B-8AE9-1CAA-A64B-4B9E056C4274}"/>
              </a:ext>
            </a:extLst>
          </p:cNvPr>
          <p:cNvSpPr/>
          <p:nvPr/>
        </p:nvSpPr>
        <p:spPr>
          <a:xfrm>
            <a:off x="687652" y="4897186"/>
            <a:ext cx="7966711" cy="367196"/>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角丸四角形 29">
            <a:extLst>
              <a:ext uri="{FF2B5EF4-FFF2-40B4-BE49-F238E27FC236}">
                <a16:creationId xmlns:a16="http://schemas.microsoft.com/office/drawing/2014/main" id="{98A9F8C7-A133-F3A5-E5DE-EB68B776FEF3}"/>
              </a:ext>
            </a:extLst>
          </p:cNvPr>
          <p:cNvSpPr/>
          <p:nvPr/>
        </p:nvSpPr>
        <p:spPr>
          <a:xfrm>
            <a:off x="687651" y="5967259"/>
            <a:ext cx="6320727" cy="219300"/>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E7873667-4DDF-B017-CBFE-1BD06B54C33F}"/>
              </a:ext>
            </a:extLst>
          </p:cNvPr>
          <p:cNvSpPr txBox="1"/>
          <p:nvPr/>
        </p:nvSpPr>
        <p:spPr>
          <a:xfrm>
            <a:off x="7153510" y="5900549"/>
            <a:ext cx="4928225"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current_datetime</a:t>
            </a:r>
            <a:r>
              <a:rPr kumimoji="1" lang="ja-JP" altLang="en-US" sz="1400">
                <a:solidFill>
                  <a:srgbClr val="518ADC"/>
                </a:solidFill>
                <a:latin typeface="Calibri" panose="020F0502020204030204" pitchFamily="34" charset="0"/>
              </a:rPr>
              <a:t>：最新日付を取出し</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29015054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4" y="1181819"/>
            <a:ext cx="5029200"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セルステータスモデル</a:t>
            </a:r>
            <a:r>
              <a:rPr kumimoji="1" lang="en-US" altLang="ja-JP" sz="1800" b="1" dirty="0">
                <a:solidFill>
                  <a:schemeClr val="bg1"/>
                </a:solidFill>
                <a:latin typeface="Calibri" panose="020F0502020204030204" pitchFamily="34" charset="0"/>
              </a:rPr>
              <a:t> (Cell State)</a:t>
            </a:r>
          </a:p>
        </p:txBody>
      </p:sp>
      <p:sp>
        <p:nvSpPr>
          <p:cNvPr id="21" name="角丸四角形 20">
            <a:extLst>
              <a:ext uri="{FF2B5EF4-FFF2-40B4-BE49-F238E27FC236}">
                <a16:creationId xmlns:a16="http://schemas.microsoft.com/office/drawing/2014/main" id="{29F96F2E-16D1-D987-A50A-EBDF1C20F875}"/>
              </a:ext>
            </a:extLst>
          </p:cNvPr>
          <p:cNvSpPr/>
          <p:nvPr/>
        </p:nvSpPr>
        <p:spPr>
          <a:xfrm>
            <a:off x="5436316" y="131139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feat_cm_check_cell_state_down</a:t>
            </a:r>
            <a:endParaRPr kumimoji="1" lang="ja-JP" altLang="en-US"/>
          </a:p>
        </p:txBody>
      </p:sp>
      <p:sp>
        <p:nvSpPr>
          <p:cNvPr id="4" name="テキスト ボックス 3">
            <a:extLst>
              <a:ext uri="{FF2B5EF4-FFF2-40B4-BE49-F238E27FC236}">
                <a16:creationId xmlns:a16="http://schemas.microsoft.com/office/drawing/2014/main" id="{F3153D4D-B928-632F-1876-01C3144F4367}"/>
              </a:ext>
            </a:extLst>
          </p:cNvPr>
          <p:cNvSpPr txBox="1"/>
          <p:nvPr/>
        </p:nvSpPr>
        <p:spPr>
          <a:xfrm>
            <a:off x="5352576" y="105181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5" name="テキスト ボックス 4">
            <a:extLst>
              <a:ext uri="{FF2B5EF4-FFF2-40B4-BE49-F238E27FC236}">
                <a16:creationId xmlns:a16="http://schemas.microsoft.com/office/drawing/2014/main" id="{9FD5FAD3-70FC-0337-44E8-CD329A0873F9}"/>
              </a:ext>
            </a:extLst>
          </p:cNvPr>
          <p:cNvSpPr txBox="1"/>
          <p:nvPr/>
        </p:nvSpPr>
        <p:spPr>
          <a:xfrm>
            <a:off x="147711" y="1972458"/>
            <a:ext cx="6791283" cy="3016210"/>
          </a:xfrm>
          <a:prstGeom prst="rect">
            <a:avLst/>
          </a:prstGeom>
          <a:noFill/>
        </p:spPr>
        <p:txBody>
          <a:bodyPr wrap="none" rtlCol="0">
            <a:spAutoFit/>
          </a:bodyPr>
          <a:lstStyle/>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WHEN(AND(FIRST(</a:t>
            </a:r>
            <a:r>
              <a:rPr lang="en" altLang="ja-JP" sz="1000" b="0" dirty="0" err="1">
                <a:effectLst/>
                <a:latin typeface="Meiryo UI" panose="020B0604030504040204" pitchFamily="34" charset="-128"/>
                <a:ea typeface="Meiryo UI" panose="020B0604030504040204" pitchFamily="34" charset="-128"/>
              </a:rPr>
              <a:t>check_active_state</a:t>
            </a:r>
            <a:r>
              <a:rPr lang="en" altLang="ja-JP" sz="1000" b="0" dirty="0">
                <a:effectLst/>
                <a:latin typeface="Meiryo UI" panose="020B0604030504040204" pitchFamily="34" charset="-128"/>
                <a:ea typeface="Meiryo UI" panose="020B0604030504040204" pitchFamily="34" charset="-128"/>
              </a:rPr>
              <a:t>, true) &gt; 0, FIRST(</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true) &lt;&gt; 'ACTIVE'))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THEN 2Y ELSE 0Y END AS </a:t>
            </a:r>
            <a:r>
              <a:rPr lang="en" altLang="ja-JP" sz="1000" b="0" dirty="0" err="1">
                <a:effectLst/>
                <a:latin typeface="Meiryo UI" panose="020B0604030504040204" pitchFamily="34" charset="-128"/>
                <a:ea typeface="Meiryo UI" panose="020B0604030504040204" pitchFamily="34" charset="-128"/>
              </a:rPr>
              <a:t>feat_cm_check_cell_state_down</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WHEN(AND(FIRST(</a:t>
            </a:r>
            <a:r>
              <a:rPr lang="en" altLang="ja-JP" sz="1000" b="0" dirty="0" err="1">
                <a:effectLst/>
                <a:latin typeface="Meiryo UI" panose="020B0604030504040204" pitchFamily="34" charset="-128"/>
                <a:ea typeface="Meiryo UI" panose="020B0604030504040204" pitchFamily="34" charset="-128"/>
              </a:rPr>
              <a:t>check_active_state</a:t>
            </a:r>
            <a:r>
              <a:rPr lang="en" altLang="ja-JP" sz="1000" b="0" dirty="0">
                <a:effectLst/>
                <a:latin typeface="Meiryo UI" panose="020B0604030504040204" pitchFamily="34" charset="-128"/>
                <a:ea typeface="Meiryo UI" panose="020B0604030504040204" pitchFamily="34" charset="-128"/>
              </a:rPr>
              <a:t>, true) &gt; 0, FIRST(</a:t>
            </a:r>
            <a:r>
              <a:rPr lang="en" altLang="ja-JP" sz="1000" b="0" dirty="0" err="1">
                <a:effectLst/>
                <a:latin typeface="Meiryo UI" panose="020B0604030504040204" pitchFamily="34" charset="-128"/>
                <a:ea typeface="Meiryo UI" panose="020B0604030504040204" pitchFamily="34" charset="-128"/>
              </a:rPr>
              <a:t>cellState</a:t>
            </a:r>
            <a:r>
              <a:rPr lang="en" altLang="ja-JP" sz="1000" b="0" dirty="0">
                <a:effectLst/>
                <a:latin typeface="Meiryo UI" panose="020B0604030504040204" pitchFamily="34" charset="-128"/>
                <a:ea typeface="Meiryo UI" panose="020B0604030504040204" pitchFamily="34" charset="-128"/>
              </a:rPr>
              <a:t>, true) &lt;&gt; 'ACTIVE'))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THEN '</a:t>
            </a:r>
            <a:r>
              <a:rPr lang="ja-JP" altLang="en-US" sz="1000" b="0">
                <a:effectLst/>
                <a:latin typeface="Meiryo UI" panose="020B0604030504040204" pitchFamily="34" charset="-128"/>
                <a:ea typeface="Meiryo UI" panose="020B0604030504040204" pitchFamily="34" charset="-128"/>
              </a:rPr>
              <a:t>対象セルが</a:t>
            </a:r>
            <a:r>
              <a:rPr lang="en" altLang="ja-JP" sz="1000" b="0" dirty="0">
                <a:effectLst/>
                <a:latin typeface="Meiryo UI" panose="020B0604030504040204" pitchFamily="34" charset="-128"/>
                <a:ea typeface="Meiryo UI" panose="020B0604030504040204" pitchFamily="34" charset="-128"/>
              </a:rPr>
              <a:t>ACTIVE</a:t>
            </a:r>
            <a:r>
              <a:rPr lang="ja-JP" altLang="en-US" sz="1000" b="0">
                <a:effectLst/>
                <a:latin typeface="Meiryo UI" panose="020B0604030504040204" pitchFamily="34" charset="-128"/>
                <a:ea typeface="Meiryo UI" panose="020B0604030504040204" pitchFamily="34" charset="-128"/>
              </a:rPr>
              <a:t>ではありません</a:t>
            </a:r>
            <a:r>
              <a:rPr lang="en-US" altLang="ja-JP" sz="1000" b="0" dirty="0">
                <a:effectLst/>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ELSE NULL END AS </a:t>
            </a:r>
            <a:r>
              <a:rPr lang="en" altLang="ja-JP" sz="1000" b="0" dirty="0" err="1">
                <a:effectLst/>
                <a:latin typeface="Meiryo UI" panose="020B0604030504040204" pitchFamily="34" charset="-128"/>
                <a:ea typeface="Meiryo UI" panose="020B0604030504040204" pitchFamily="34" charset="-128"/>
              </a:rPr>
              <a:t>feat_cm_check_cell_state_down_action</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"WHERE datetime =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"GROUP BY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feat_cm_check_cell_state_down</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feat_cm_check_cell_state_down_action</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dirty="0">
                <a:latin typeface="Meiryo UI" panose="020B0604030504040204" pitchFamily="34" charset="-128"/>
                <a:ea typeface="Meiryo UI" panose="020B0604030504040204" pitchFamily="34" charset="-128"/>
              </a:rPr>
              <a:t>]</a:t>
            </a:r>
            <a:endParaRPr lang="en" altLang="ja-JP" sz="1000" b="0" dirty="0">
              <a:effectLst/>
              <a:latin typeface="Meiryo UI" panose="020B0604030504040204" pitchFamily="34" charset="-128"/>
              <a:ea typeface="Meiryo UI" panose="020B0604030504040204" pitchFamily="34" charset="-128"/>
            </a:endParaRPr>
          </a:p>
        </p:txBody>
      </p:sp>
      <p:sp>
        <p:nvSpPr>
          <p:cNvPr id="6" name="角丸四角形 5">
            <a:extLst>
              <a:ext uri="{FF2B5EF4-FFF2-40B4-BE49-F238E27FC236}">
                <a16:creationId xmlns:a16="http://schemas.microsoft.com/office/drawing/2014/main" id="{183B49D7-460E-E70F-478B-F40400CA304B}"/>
              </a:ext>
            </a:extLst>
          </p:cNvPr>
          <p:cNvSpPr/>
          <p:nvPr/>
        </p:nvSpPr>
        <p:spPr>
          <a:xfrm>
            <a:off x="530863" y="2469562"/>
            <a:ext cx="6408132" cy="1314450"/>
          </a:xfrm>
          <a:prstGeom prst="roundRect">
            <a:avLst>
              <a:gd name="adj" fmla="val 346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DB3C8C0-8AA7-F8E0-CF0C-B0BC3EA19F90}"/>
              </a:ext>
            </a:extLst>
          </p:cNvPr>
          <p:cNvSpPr txBox="1"/>
          <p:nvPr/>
        </p:nvSpPr>
        <p:spPr>
          <a:xfrm>
            <a:off x="6938994" y="4249335"/>
            <a:ext cx="3446733"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最新日付のデータを取出し</a:t>
            </a:r>
            <a:endParaRPr kumimoji="1" lang="en-US" altLang="ja-JP" sz="1400" dirty="0">
              <a:solidFill>
                <a:srgbClr val="518ADC"/>
              </a:solidFill>
              <a:latin typeface="Calibri" panose="020F0502020204030204" pitchFamily="34" charset="0"/>
            </a:endParaRPr>
          </a:p>
        </p:txBody>
      </p:sp>
      <p:sp>
        <p:nvSpPr>
          <p:cNvPr id="9" name="角丸四角形 8">
            <a:extLst>
              <a:ext uri="{FF2B5EF4-FFF2-40B4-BE49-F238E27FC236}">
                <a16:creationId xmlns:a16="http://schemas.microsoft.com/office/drawing/2014/main" id="{A0E32F37-5F18-9D42-E848-F6C0EF16FEA7}"/>
              </a:ext>
            </a:extLst>
          </p:cNvPr>
          <p:cNvSpPr/>
          <p:nvPr/>
        </p:nvSpPr>
        <p:spPr>
          <a:xfrm>
            <a:off x="530862" y="4301746"/>
            <a:ext cx="6408132" cy="233732"/>
          </a:xfrm>
          <a:prstGeom prst="roundRect">
            <a:avLst>
              <a:gd name="adj" fmla="val 2231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6E25E60-16FB-68E7-533D-84EAAA340659}"/>
              </a:ext>
            </a:extLst>
          </p:cNvPr>
          <p:cNvSpPr txBox="1"/>
          <p:nvPr/>
        </p:nvSpPr>
        <p:spPr>
          <a:xfrm>
            <a:off x="6938993" y="2418537"/>
            <a:ext cx="5105295" cy="95410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最新日付のデータで、過去</a:t>
            </a:r>
            <a:r>
              <a:rPr kumimoji="1" lang="en-US" altLang="ja-JP" sz="1400" dirty="0">
                <a:solidFill>
                  <a:srgbClr val="518ADC"/>
                </a:solidFill>
                <a:latin typeface="Calibri" panose="020F0502020204030204" pitchFamily="34" charset="0"/>
              </a:rPr>
              <a:t>1</a:t>
            </a:r>
            <a:r>
              <a:rPr kumimoji="1" lang="ja-JP" altLang="en-US" sz="1400">
                <a:solidFill>
                  <a:srgbClr val="518ADC"/>
                </a:solidFill>
                <a:latin typeface="Calibri" panose="020F0502020204030204" pitchFamily="34" charset="0"/>
              </a:rPr>
              <a:t>週間において一度でも</a:t>
            </a:r>
            <a:r>
              <a:rPr kumimoji="1" lang="en-US" altLang="ja-JP" sz="1400"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で、最新状態が</a:t>
            </a:r>
            <a:r>
              <a:rPr kumimoji="1" lang="en-US" altLang="ja-JP" sz="1400" dirty="0">
                <a:solidFill>
                  <a:srgbClr val="518ADC"/>
                </a:solidFill>
                <a:latin typeface="Calibri" panose="020F0502020204030204" pitchFamily="34" charset="0"/>
              </a:rPr>
              <a:t>ACTIVE</a:t>
            </a:r>
            <a:r>
              <a:rPr kumimoji="1" lang="ja-JP" altLang="en-US" sz="1400">
                <a:solidFill>
                  <a:srgbClr val="518ADC"/>
                </a:solidFill>
                <a:latin typeface="Calibri" panose="020F0502020204030204" pitchFamily="34" charset="0"/>
              </a:rPr>
              <a:t>でない場合、</a:t>
            </a:r>
            <a:r>
              <a:rPr kumimoji="1" lang="en" altLang="ja-JP" sz="1400" dirty="0" err="1">
                <a:solidFill>
                  <a:srgbClr val="518ADC"/>
                </a:solidFill>
                <a:latin typeface="Calibri" panose="020F0502020204030204" pitchFamily="34" charset="0"/>
              </a:rPr>
              <a:t>feat_cm_check_cell_state_down</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を</a:t>
            </a:r>
            <a:r>
              <a:rPr kumimoji="1" lang="en-US" altLang="ja-JP" sz="1400" dirty="0">
                <a:solidFill>
                  <a:srgbClr val="518ADC"/>
                </a:solidFill>
                <a:latin typeface="Calibri" panose="020F0502020204030204" pitchFamily="34" charset="0"/>
              </a:rPr>
              <a:t> 2</a:t>
            </a:r>
            <a:r>
              <a:rPr kumimoji="1" lang="ja-JP" altLang="en-US" sz="1400">
                <a:solidFill>
                  <a:srgbClr val="518ADC"/>
                </a:solidFill>
                <a:latin typeface="Calibri" panose="020F0502020204030204" pitchFamily="34" charset="0"/>
              </a:rPr>
              <a:t>に設定し、</a:t>
            </a:r>
            <a:r>
              <a:rPr kumimoji="1" lang="en" altLang="ja-JP" sz="1400" dirty="0" err="1">
                <a:solidFill>
                  <a:srgbClr val="518ADC"/>
                </a:solidFill>
                <a:latin typeface="Calibri" panose="020F0502020204030204" pitchFamily="34" charset="0"/>
              </a:rPr>
              <a:t>feat_cm_check_cell_state_down_action</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メッセージを挿入</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11060908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611233" cy="3754874"/>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概要</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物理セル</a:t>
            </a:r>
            <a:r>
              <a:rPr kumimoji="1" lang="en-US" altLang="ja-JP" sz="1400" dirty="0">
                <a:solidFill>
                  <a:srgbClr val="518ADC"/>
                </a:solidFill>
                <a:latin typeface="Calibri" panose="020F0502020204030204" pitchFamily="34" charset="0"/>
              </a:rPr>
              <a:t>ID(</a:t>
            </a:r>
            <a:r>
              <a:rPr kumimoji="1" lang="en-US" altLang="ja-JP" sz="1400" b="1" dirty="0" err="1">
                <a:solidFill>
                  <a:srgbClr val="518ADC"/>
                </a:solidFill>
                <a:latin typeface="Calibri" panose="020F0502020204030204" pitchFamily="34" charset="0"/>
              </a:rPr>
              <a:t>nrPCI</a:t>
            </a:r>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値は干渉を避けるため、隣接するセルが異なる</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値を持つように割り当てます。</a:t>
            </a:r>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PIC</a:t>
            </a:r>
            <a:r>
              <a:rPr kumimoji="1" lang="ja-JP" altLang="en-US" sz="1400">
                <a:solidFill>
                  <a:srgbClr val="518ADC"/>
                </a:solidFill>
                <a:latin typeface="Calibri" panose="020F0502020204030204" pitchFamily="34" charset="0"/>
              </a:rPr>
              <a:t>値は以下を考慮のうえ割り当てを行う必要があります。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隣接セルとの干渉を最小限に抑える</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同じネットワーク内の他のセルとの干渉を最小限に抑える</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の衝突を最小限に抑える</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ハンドオーバの失敗を最小限に抑える</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の衝突は右の２つのケースにおいて発生します。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ケース１：２つの隣接セルが同じ</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値を持つ場合</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ケース２：あるセルが同じ</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値を持つ２つの隣接セルを持つ場合（これを</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の混同と呼びますが、間接的な</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の衝突と言うことができます）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本モデルでは、各セルの</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値を評価し上記２つのケースに当てはまる場合に異常として検知します。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6312203"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a:t>
            </a:r>
            <a:r>
              <a:rPr kumimoji="1" lang="en-US" altLang="ja-JP" sz="1800" b="1" dirty="0">
                <a:solidFill>
                  <a:schemeClr val="bg1"/>
                </a:solidFill>
                <a:latin typeface="Calibri" panose="020F0502020204030204" pitchFamily="34" charset="0"/>
              </a:rPr>
              <a:t>ID</a:t>
            </a:r>
            <a:r>
              <a:rPr kumimoji="1" lang="ja-JP" altLang="en-US" sz="1800" b="1">
                <a:solidFill>
                  <a:schemeClr val="bg1"/>
                </a:solidFill>
                <a:latin typeface="Calibri" panose="020F0502020204030204" pitchFamily="34" charset="0"/>
              </a:rPr>
              <a:t>チェックモデル</a:t>
            </a:r>
            <a:r>
              <a:rPr kumimoji="1" lang="en-US" altLang="ja-JP" sz="1800" b="1" dirty="0">
                <a:solidFill>
                  <a:schemeClr val="bg1"/>
                </a:solidFill>
                <a:latin typeface="Calibri" panose="020F0502020204030204" pitchFamily="34" charset="0"/>
              </a:rPr>
              <a:t> (New Radio Physical Cell ID)</a:t>
            </a:r>
          </a:p>
        </p:txBody>
      </p:sp>
      <p:pic>
        <p:nvPicPr>
          <p:cNvPr id="4" name="図 3">
            <a:extLst>
              <a:ext uri="{FF2B5EF4-FFF2-40B4-BE49-F238E27FC236}">
                <a16:creationId xmlns:a16="http://schemas.microsoft.com/office/drawing/2014/main" id="{9730A729-3338-AAC1-87FD-002B8F1EB3FC}"/>
              </a:ext>
            </a:extLst>
          </p:cNvPr>
          <p:cNvPicPr>
            <a:picLocks noChangeAspect="1"/>
          </p:cNvPicPr>
          <p:nvPr/>
        </p:nvPicPr>
        <p:blipFill>
          <a:blip r:embed="rId2"/>
          <a:stretch>
            <a:fillRect/>
          </a:stretch>
        </p:blipFill>
        <p:spPr>
          <a:xfrm>
            <a:off x="6450226" y="3495340"/>
            <a:ext cx="4220845" cy="1102995"/>
          </a:xfrm>
          <a:prstGeom prst="rect">
            <a:avLst/>
          </a:prstGeom>
        </p:spPr>
      </p:pic>
      <p:sp>
        <p:nvSpPr>
          <p:cNvPr id="5" name="テキスト ボックス 4">
            <a:extLst>
              <a:ext uri="{FF2B5EF4-FFF2-40B4-BE49-F238E27FC236}">
                <a16:creationId xmlns:a16="http://schemas.microsoft.com/office/drawing/2014/main" id="{9B85DECD-B133-6C4D-84C6-D009249FC0C1}"/>
              </a:ext>
            </a:extLst>
          </p:cNvPr>
          <p:cNvSpPr txBox="1"/>
          <p:nvPr/>
        </p:nvSpPr>
        <p:spPr>
          <a:xfrm>
            <a:off x="6871212" y="3269811"/>
            <a:ext cx="1295388" cy="261610"/>
          </a:xfrm>
          <a:prstGeom prst="rect">
            <a:avLst/>
          </a:prstGeom>
          <a:noFill/>
        </p:spPr>
        <p:txBody>
          <a:bodyPr wrap="square" rtlCol="0">
            <a:spAutoFit/>
          </a:bodyPr>
          <a:lstStyle/>
          <a:p>
            <a:r>
              <a:rPr kumimoji="1" lang="ja-JP" altLang="en-US" sz="1100">
                <a:solidFill>
                  <a:srgbClr val="518ADC"/>
                </a:solidFill>
                <a:latin typeface="Calibri" panose="020F0502020204030204" pitchFamily="34" charset="0"/>
              </a:rPr>
              <a:t>ケース１</a:t>
            </a:r>
          </a:p>
        </p:txBody>
      </p:sp>
      <p:sp>
        <p:nvSpPr>
          <p:cNvPr id="6" name="テキスト ボックス 5">
            <a:extLst>
              <a:ext uri="{FF2B5EF4-FFF2-40B4-BE49-F238E27FC236}">
                <a16:creationId xmlns:a16="http://schemas.microsoft.com/office/drawing/2014/main" id="{22CC08F3-185D-D1E5-37AE-60E3CB4A6593}"/>
              </a:ext>
            </a:extLst>
          </p:cNvPr>
          <p:cNvSpPr txBox="1"/>
          <p:nvPr/>
        </p:nvSpPr>
        <p:spPr>
          <a:xfrm>
            <a:off x="9214878" y="3233730"/>
            <a:ext cx="1295388" cy="261610"/>
          </a:xfrm>
          <a:prstGeom prst="rect">
            <a:avLst/>
          </a:prstGeom>
          <a:noFill/>
        </p:spPr>
        <p:txBody>
          <a:bodyPr wrap="square" rtlCol="0">
            <a:spAutoFit/>
          </a:bodyPr>
          <a:lstStyle/>
          <a:p>
            <a:r>
              <a:rPr kumimoji="1" lang="ja-JP" altLang="en-US" sz="1100">
                <a:solidFill>
                  <a:srgbClr val="518ADC"/>
                </a:solidFill>
                <a:latin typeface="Calibri" panose="020F0502020204030204" pitchFamily="34" charset="0"/>
              </a:rPr>
              <a:t>ケース２</a:t>
            </a:r>
          </a:p>
        </p:txBody>
      </p:sp>
    </p:spTree>
    <p:extLst>
      <p:ext uri="{BB962C8B-B14F-4D97-AF65-F5344CB8AC3E}">
        <p14:creationId xmlns:p14="http://schemas.microsoft.com/office/powerpoint/2010/main" val="22322873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611233" cy="1600438"/>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アルゴリズム</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各セルの</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値を評価し、同じ</a:t>
            </a:r>
            <a:r>
              <a:rPr kumimoji="1" lang="en-US" altLang="ja-JP" sz="1400" dirty="0">
                <a:solidFill>
                  <a:srgbClr val="518ADC"/>
                </a:solidFill>
                <a:latin typeface="Calibri" panose="020F0502020204030204" pitchFamily="34" charset="0"/>
              </a:rPr>
              <a:t>TAC</a:t>
            </a:r>
            <a:r>
              <a:rPr kumimoji="1" lang="ja-JP" altLang="en-US" sz="1400">
                <a:solidFill>
                  <a:srgbClr val="518ADC"/>
                </a:solidFill>
                <a:latin typeface="Calibri" panose="020F0502020204030204" pitchFamily="34" charset="0"/>
              </a:rPr>
              <a:t>内で</a:t>
            </a:r>
            <a:r>
              <a:rPr kumimoji="1" lang="en-US" altLang="ja-JP" sz="1400" dirty="0">
                <a:solidFill>
                  <a:srgbClr val="518ADC"/>
                </a:solidFill>
                <a:latin typeface="Calibri" panose="020F0502020204030204" pitchFamily="34" charset="0"/>
              </a:rPr>
              <a:t>2</a:t>
            </a:r>
            <a:r>
              <a:rPr kumimoji="1" lang="ja-JP" altLang="en-US" sz="1400">
                <a:solidFill>
                  <a:srgbClr val="518ADC"/>
                </a:solidFill>
                <a:latin typeface="Calibri" panose="020F0502020204030204" pitchFamily="34" charset="0"/>
              </a:rPr>
              <a:t>つ以上のセルが同じ</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値を持つ場合に異常として検知</a:t>
            </a:r>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TAC</a:t>
            </a:r>
            <a:r>
              <a:rPr kumimoji="1" lang="ja-JP" altLang="en-US" sz="1400">
                <a:solidFill>
                  <a:srgbClr val="518ADC"/>
                </a:solidFill>
                <a:latin typeface="Calibri" panose="020F0502020204030204" pitchFamily="34" charset="0"/>
              </a:rPr>
              <a:t>の値が異なるセルが同じ値を持つ場合は異常として検知しなようにしております。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異常と判定された場合、他セルとの重複による衝突を回避するため、</a:t>
            </a:r>
            <a:r>
              <a:rPr kumimoji="1" lang="en-US" altLang="ja-JP" sz="1400" dirty="0">
                <a:solidFill>
                  <a:srgbClr val="518ADC"/>
                </a:solidFill>
                <a:latin typeface="Calibri" panose="020F0502020204030204" pitchFamily="34" charset="0"/>
              </a:rPr>
              <a:t>[0,503]</a:t>
            </a:r>
            <a:r>
              <a:rPr kumimoji="1" lang="ja-JP" altLang="en-US" sz="1400">
                <a:solidFill>
                  <a:srgbClr val="518ADC"/>
                </a:solidFill>
                <a:latin typeface="Calibri" panose="020F0502020204030204" pitchFamily="34" charset="0"/>
              </a:rPr>
              <a:t>の範囲内で使用されていない</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値をランダムに選択し、</a:t>
            </a:r>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推奨値として提示します。</a:t>
            </a:r>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6312203"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a:t>
            </a:r>
            <a:r>
              <a:rPr kumimoji="1" lang="en-US" altLang="ja-JP" sz="1800" b="1" dirty="0">
                <a:solidFill>
                  <a:schemeClr val="bg1"/>
                </a:solidFill>
                <a:latin typeface="Calibri" panose="020F0502020204030204" pitchFamily="34" charset="0"/>
              </a:rPr>
              <a:t>ID</a:t>
            </a:r>
            <a:r>
              <a:rPr kumimoji="1" lang="ja-JP" altLang="en-US" sz="1800" b="1">
                <a:solidFill>
                  <a:schemeClr val="bg1"/>
                </a:solidFill>
                <a:latin typeface="Calibri" panose="020F0502020204030204" pitchFamily="34" charset="0"/>
              </a:rPr>
              <a:t>チェックモデル</a:t>
            </a:r>
            <a:r>
              <a:rPr kumimoji="1" lang="en-US" altLang="ja-JP" sz="1800" b="1" dirty="0">
                <a:solidFill>
                  <a:schemeClr val="bg1"/>
                </a:solidFill>
                <a:latin typeface="Calibri" panose="020F0502020204030204" pitchFamily="34" charset="0"/>
              </a:rPr>
              <a:t> (New Radio Physical Cell ID)</a:t>
            </a:r>
          </a:p>
        </p:txBody>
      </p:sp>
      <p:pic>
        <p:nvPicPr>
          <p:cNvPr id="4" name="図 3">
            <a:extLst>
              <a:ext uri="{FF2B5EF4-FFF2-40B4-BE49-F238E27FC236}">
                <a16:creationId xmlns:a16="http://schemas.microsoft.com/office/drawing/2014/main" id="{9730A729-3338-AAC1-87FD-002B8F1EB3FC}"/>
              </a:ext>
            </a:extLst>
          </p:cNvPr>
          <p:cNvPicPr>
            <a:picLocks noChangeAspect="1"/>
          </p:cNvPicPr>
          <p:nvPr/>
        </p:nvPicPr>
        <p:blipFill>
          <a:blip r:embed="rId2"/>
          <a:stretch>
            <a:fillRect/>
          </a:stretch>
        </p:blipFill>
        <p:spPr>
          <a:xfrm>
            <a:off x="7175501" y="1181819"/>
            <a:ext cx="4220845" cy="1102995"/>
          </a:xfrm>
          <a:prstGeom prst="rect">
            <a:avLst/>
          </a:prstGeom>
        </p:spPr>
      </p:pic>
      <p:sp>
        <p:nvSpPr>
          <p:cNvPr id="7" name="テキスト ボックス 6">
            <a:extLst>
              <a:ext uri="{FF2B5EF4-FFF2-40B4-BE49-F238E27FC236}">
                <a16:creationId xmlns:a16="http://schemas.microsoft.com/office/drawing/2014/main" id="{2C66F29A-8842-05CC-4216-DDFB6A1A2473}"/>
              </a:ext>
            </a:extLst>
          </p:cNvPr>
          <p:cNvSpPr txBox="1"/>
          <p:nvPr/>
        </p:nvSpPr>
        <p:spPr>
          <a:xfrm>
            <a:off x="457199" y="3722338"/>
            <a:ext cx="8433586"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特徴量評価</a:t>
            </a:r>
            <a:endParaRPr kumimoji="1" lang="en-US" altLang="ja-JP" sz="1400" dirty="0">
              <a:solidFill>
                <a:srgbClr val="518ADC"/>
              </a:solidFill>
              <a:latin typeface="Calibri" panose="020F0502020204030204" pitchFamily="34" charset="0"/>
            </a:endParaRPr>
          </a:p>
        </p:txBody>
      </p:sp>
      <p:sp>
        <p:nvSpPr>
          <p:cNvPr id="8" name="角丸四角形 7">
            <a:extLst>
              <a:ext uri="{FF2B5EF4-FFF2-40B4-BE49-F238E27FC236}">
                <a16:creationId xmlns:a16="http://schemas.microsoft.com/office/drawing/2014/main" id="{6C0BBE44-DA29-8EFF-012C-CD5F30CD14D9}"/>
              </a:ext>
            </a:extLst>
          </p:cNvPr>
          <p:cNvSpPr/>
          <p:nvPr/>
        </p:nvSpPr>
        <p:spPr>
          <a:xfrm>
            <a:off x="2593942" y="4178067"/>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feat_cm_check_pci_clash</a:t>
            </a:r>
            <a:endParaRPr kumimoji="1" lang="ja-JP" altLang="en-US"/>
          </a:p>
        </p:txBody>
      </p:sp>
      <p:sp>
        <p:nvSpPr>
          <p:cNvPr id="9" name="テキスト ボックス 8">
            <a:extLst>
              <a:ext uri="{FF2B5EF4-FFF2-40B4-BE49-F238E27FC236}">
                <a16:creationId xmlns:a16="http://schemas.microsoft.com/office/drawing/2014/main" id="{4DAC7490-657B-5920-2D5F-59724DE539AF}"/>
              </a:ext>
            </a:extLst>
          </p:cNvPr>
          <p:cNvSpPr txBox="1"/>
          <p:nvPr/>
        </p:nvSpPr>
        <p:spPr>
          <a:xfrm>
            <a:off x="7505643" y="3978139"/>
            <a:ext cx="2462992" cy="307777"/>
          </a:xfrm>
          <a:prstGeom prst="rect">
            <a:avLst/>
          </a:prstGeom>
          <a:noFill/>
        </p:spPr>
        <p:txBody>
          <a:bodyPr wrap="square" rtlCol="0">
            <a:spAutoFit/>
          </a:bodyPr>
          <a:lstStyle/>
          <a:p>
            <a:r>
              <a:rPr kumimoji="1" lang="en-US" altLang="ja-JP" sz="1400" b="1" dirty="0">
                <a:solidFill>
                  <a:srgbClr val="00B050"/>
                </a:solidFill>
                <a:latin typeface="Calibri" panose="020F0502020204030204" pitchFamily="34" charset="0"/>
              </a:rPr>
              <a:t>0</a:t>
            </a:r>
            <a:r>
              <a:rPr kumimoji="1" lang="ja-JP" altLang="en-US" sz="1400" b="1">
                <a:solidFill>
                  <a:srgbClr val="00B050"/>
                </a:solidFill>
                <a:latin typeface="Calibri" panose="020F0502020204030204" pitchFamily="34" charset="0"/>
              </a:rPr>
              <a:t>（正常</a:t>
            </a:r>
            <a:r>
              <a:rPr kumimoji="1" lang="en-US" altLang="ja-JP" sz="1400" b="1" dirty="0">
                <a:solidFill>
                  <a:srgbClr val="00B050"/>
                </a:solidFill>
                <a:latin typeface="Calibri" panose="020F0502020204030204" pitchFamily="34" charset="0"/>
              </a:rPr>
              <a:t>:PCI</a:t>
            </a:r>
            <a:r>
              <a:rPr kumimoji="1" lang="ja-JP" altLang="en-US" sz="1400" b="1">
                <a:solidFill>
                  <a:srgbClr val="00B050"/>
                </a:solidFill>
                <a:latin typeface="Calibri" panose="020F0502020204030204" pitchFamily="34" charset="0"/>
              </a:rPr>
              <a:t>重複なし）</a:t>
            </a:r>
            <a:endParaRPr kumimoji="1" lang="en-US" altLang="ja-JP" sz="1400" dirty="0">
              <a:solidFill>
                <a:srgbClr val="00B050"/>
              </a:solidFill>
              <a:latin typeface="Calibri" panose="020F0502020204030204" pitchFamily="34" charset="0"/>
            </a:endParaRPr>
          </a:p>
        </p:txBody>
      </p:sp>
      <p:sp>
        <p:nvSpPr>
          <p:cNvPr id="10" name="テキスト ボックス 9">
            <a:extLst>
              <a:ext uri="{FF2B5EF4-FFF2-40B4-BE49-F238E27FC236}">
                <a16:creationId xmlns:a16="http://schemas.microsoft.com/office/drawing/2014/main" id="{0EBED32F-95E9-B700-4432-0B2D60149EC0}"/>
              </a:ext>
            </a:extLst>
          </p:cNvPr>
          <p:cNvSpPr txBox="1"/>
          <p:nvPr/>
        </p:nvSpPr>
        <p:spPr>
          <a:xfrm>
            <a:off x="7505643" y="4448873"/>
            <a:ext cx="2940787" cy="307777"/>
          </a:xfrm>
          <a:prstGeom prst="rect">
            <a:avLst/>
          </a:prstGeom>
          <a:noFill/>
        </p:spPr>
        <p:txBody>
          <a:bodyPr wrap="square" rtlCol="0">
            <a:spAutoFit/>
          </a:bodyPr>
          <a:lstStyle/>
          <a:p>
            <a:r>
              <a:rPr kumimoji="1" lang="en-US" altLang="ja-JP" sz="1400" b="1" dirty="0">
                <a:solidFill>
                  <a:srgbClr val="FF0000"/>
                </a:solidFill>
                <a:latin typeface="Calibri" panose="020F0502020204030204" pitchFamily="34" charset="0"/>
              </a:rPr>
              <a:t>2</a:t>
            </a:r>
            <a:r>
              <a:rPr kumimoji="1" lang="ja-JP" altLang="en-US" sz="1400" b="1">
                <a:solidFill>
                  <a:srgbClr val="FF0000"/>
                </a:solidFill>
                <a:latin typeface="Calibri" panose="020F0502020204030204" pitchFamily="34" charset="0"/>
              </a:rPr>
              <a:t>（異常</a:t>
            </a:r>
            <a:r>
              <a:rPr kumimoji="1" lang="en-US" altLang="ja-JP" sz="1400" b="1" dirty="0">
                <a:solidFill>
                  <a:srgbClr val="FF0000"/>
                </a:solidFill>
                <a:latin typeface="Calibri" panose="020F0502020204030204" pitchFamily="34" charset="0"/>
              </a:rPr>
              <a:t>: PCI</a:t>
            </a:r>
            <a:r>
              <a:rPr kumimoji="1" lang="ja-JP" altLang="en-US" sz="1400" b="1">
                <a:solidFill>
                  <a:srgbClr val="FF0000"/>
                </a:solidFill>
                <a:latin typeface="Calibri" panose="020F0502020204030204" pitchFamily="34" charset="0"/>
              </a:rPr>
              <a:t>重複あり）</a:t>
            </a:r>
            <a:endParaRPr kumimoji="1" lang="en-US" altLang="ja-JP" sz="1400" dirty="0">
              <a:solidFill>
                <a:srgbClr val="FF0000"/>
              </a:solidFill>
              <a:latin typeface="Calibri" panose="020F0502020204030204" pitchFamily="34" charset="0"/>
            </a:endParaRPr>
          </a:p>
        </p:txBody>
      </p:sp>
      <p:cxnSp>
        <p:nvCxnSpPr>
          <p:cNvPr id="11" name="直線矢印コネクタ 10">
            <a:extLst>
              <a:ext uri="{FF2B5EF4-FFF2-40B4-BE49-F238E27FC236}">
                <a16:creationId xmlns:a16="http://schemas.microsoft.com/office/drawing/2014/main" id="{E6C8F352-341D-8E8B-4A99-454B1DF11C94}"/>
              </a:ext>
            </a:extLst>
          </p:cNvPr>
          <p:cNvCxnSpPr>
            <a:cxnSpLocks/>
            <a:stCxn id="8" idx="3"/>
            <a:endCxn id="9" idx="1"/>
          </p:cNvCxnSpPr>
          <p:nvPr/>
        </p:nvCxnSpPr>
        <p:spPr>
          <a:xfrm flipV="1">
            <a:off x="6829512" y="4132028"/>
            <a:ext cx="676131" cy="23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4317601-D6EF-7F66-780C-CCFFCEDA35F1}"/>
              </a:ext>
            </a:extLst>
          </p:cNvPr>
          <p:cNvCxnSpPr>
            <a:cxnSpLocks/>
            <a:stCxn id="8" idx="3"/>
            <a:endCxn id="10" idx="1"/>
          </p:cNvCxnSpPr>
          <p:nvPr/>
        </p:nvCxnSpPr>
        <p:spPr>
          <a:xfrm>
            <a:off x="6829512" y="4363535"/>
            <a:ext cx="676131" cy="23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9F6D07F-CB57-2525-DECD-4229B3315A9F}"/>
              </a:ext>
            </a:extLst>
          </p:cNvPr>
          <p:cNvSpPr/>
          <p:nvPr/>
        </p:nvSpPr>
        <p:spPr>
          <a:xfrm>
            <a:off x="619378" y="4221313"/>
            <a:ext cx="1218697"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nrPCI</a:t>
            </a:r>
            <a:endParaRPr kumimoji="1" lang="ja-JP" altLang="en-US" sz="1100">
              <a:solidFill>
                <a:schemeClr val="tx1"/>
              </a:solidFill>
            </a:endParaRPr>
          </a:p>
        </p:txBody>
      </p:sp>
      <p:sp>
        <p:nvSpPr>
          <p:cNvPr id="15" name="右矢印 14">
            <a:extLst>
              <a:ext uri="{FF2B5EF4-FFF2-40B4-BE49-F238E27FC236}">
                <a16:creationId xmlns:a16="http://schemas.microsoft.com/office/drawing/2014/main" id="{01E7C448-BF82-5B51-CDE8-AF7EC47B8070}"/>
              </a:ext>
            </a:extLst>
          </p:cNvPr>
          <p:cNvSpPr/>
          <p:nvPr/>
        </p:nvSpPr>
        <p:spPr>
          <a:xfrm>
            <a:off x="2048525" y="4151187"/>
            <a:ext cx="374027" cy="42469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794913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6312203"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a:t>
            </a:r>
            <a:r>
              <a:rPr kumimoji="1" lang="en-US" altLang="ja-JP" sz="1800" b="1" dirty="0">
                <a:solidFill>
                  <a:schemeClr val="bg1"/>
                </a:solidFill>
                <a:latin typeface="Calibri" panose="020F0502020204030204" pitchFamily="34" charset="0"/>
              </a:rPr>
              <a:t>ID</a:t>
            </a:r>
            <a:r>
              <a:rPr kumimoji="1" lang="ja-JP" altLang="en-US" sz="1800" b="1">
                <a:solidFill>
                  <a:schemeClr val="bg1"/>
                </a:solidFill>
                <a:latin typeface="Calibri" panose="020F0502020204030204" pitchFamily="34" charset="0"/>
              </a:rPr>
              <a:t>チェックモデル</a:t>
            </a:r>
            <a:r>
              <a:rPr kumimoji="1" lang="en-US" altLang="ja-JP" sz="1800" b="1" dirty="0">
                <a:solidFill>
                  <a:schemeClr val="bg1"/>
                </a:solidFill>
                <a:latin typeface="Calibri" panose="020F0502020204030204" pitchFamily="34" charset="0"/>
              </a:rPr>
              <a:t> (New Radio Physical Cell ID)</a:t>
            </a:r>
          </a:p>
        </p:txBody>
      </p:sp>
      <p:sp>
        <p:nvSpPr>
          <p:cNvPr id="8" name="角丸四角形 7">
            <a:extLst>
              <a:ext uri="{FF2B5EF4-FFF2-40B4-BE49-F238E27FC236}">
                <a16:creationId xmlns:a16="http://schemas.microsoft.com/office/drawing/2014/main" id="{6C0BBE44-DA29-8EFF-012C-CD5F30CD14D9}"/>
              </a:ext>
            </a:extLst>
          </p:cNvPr>
          <p:cNvSpPr/>
          <p:nvPr/>
        </p:nvSpPr>
        <p:spPr>
          <a:xfrm>
            <a:off x="6773000" y="1311629"/>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feat_cm_check_pci_clash</a:t>
            </a:r>
            <a:endParaRPr kumimoji="1" lang="ja-JP" altLang="en-US"/>
          </a:p>
        </p:txBody>
      </p:sp>
      <p:sp>
        <p:nvSpPr>
          <p:cNvPr id="5" name="テキスト ボックス 4">
            <a:extLst>
              <a:ext uri="{FF2B5EF4-FFF2-40B4-BE49-F238E27FC236}">
                <a16:creationId xmlns:a16="http://schemas.microsoft.com/office/drawing/2014/main" id="{F37DA70B-891F-1EA8-62CF-48F2A257AF58}"/>
              </a:ext>
            </a:extLst>
          </p:cNvPr>
          <p:cNvSpPr txBox="1"/>
          <p:nvPr/>
        </p:nvSpPr>
        <p:spPr>
          <a:xfrm>
            <a:off x="6662392" y="103987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A1E68CCC-D2DD-73BC-5A05-7EBB1EA8955B}"/>
              </a:ext>
            </a:extLst>
          </p:cNvPr>
          <p:cNvSpPr txBox="1"/>
          <p:nvPr/>
        </p:nvSpPr>
        <p:spPr>
          <a:xfrm>
            <a:off x="231271" y="1939040"/>
            <a:ext cx="7301038" cy="4708981"/>
          </a:xfrm>
          <a:prstGeom prst="rect">
            <a:avLst/>
          </a:prstGeom>
          <a:noFill/>
        </p:spPr>
        <p:txBody>
          <a:bodyPr wrap="none" rtlCol="0">
            <a:spAutoFit/>
          </a:bodyPr>
          <a:lstStyle/>
          <a:p>
            <a:r>
              <a:rPr lang="en" altLang="ja-JP" sz="1000" b="0" dirty="0">
                <a:effectLst/>
                <a:latin typeface="Meiryo UI" panose="020B0604030504040204" pitchFamily="34" charset="-128"/>
                <a:ea typeface="Meiryo UI" panose="020B0604030504040204" pitchFamily="34" charset="-128"/>
              </a:rPr>
              <a:t>"name": "</a:t>
            </a:r>
            <a:r>
              <a:rPr lang="en" altLang="ja-JP" sz="1000" b="0" dirty="0" err="1">
                <a:effectLst/>
                <a:latin typeface="Meiryo UI" panose="020B0604030504040204" pitchFamily="34" charset="-128"/>
                <a:ea typeface="Meiryo UI" panose="020B0604030504040204" pitchFamily="34" charset="-128"/>
              </a:rPr>
              <a:t>feat_cm_check_pci_clash</a:t>
            </a:r>
            <a:r>
              <a:rPr lang="en" altLang="ja-JP" sz="1000" b="0" dirty="0">
                <a:effectLst/>
                <a:latin typeface="Meiryo UI" panose="020B0604030504040204" pitchFamily="34" charset="-128"/>
                <a:ea typeface="Meiryo UI" panose="020B0604030504040204" pitchFamily="34" charset="-128"/>
              </a:rPr>
              <a:t>",</a:t>
            </a:r>
          </a:p>
          <a:p>
            <a:r>
              <a:rPr lang="en" altLang="ja-JP" sz="1000" b="0" dirty="0">
                <a:effectLst/>
                <a:latin typeface="Meiryo UI" panose="020B0604030504040204" pitchFamily="34" charset="-128"/>
                <a:ea typeface="Meiryo UI" panose="020B0604030504040204" pitchFamily="34" charset="-128"/>
              </a:rPr>
              <a:t>"stages": [</a:t>
            </a:r>
          </a:p>
          <a:p>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region, cm_params_cell_day__</a:t>
            </a:r>
            <a:r>
              <a:rPr lang="en" altLang="ja-JP" sz="1000" b="0" dirty="0" err="1">
                <a:effectLst/>
                <a:latin typeface="Meiryo UI" panose="020B0604030504040204" pitchFamily="34" charset="-128"/>
                <a:ea typeface="Meiryo UI" panose="020B0604030504040204" pitchFamily="34" charset="-128"/>
              </a:rPr>
              <a:t>nrTAC</a:t>
            </a:r>
            <a:r>
              <a:rPr lang="en" altLang="ja-JP" sz="1000" b="0" dirty="0">
                <a:effectLst/>
                <a:latin typeface="Meiryo UI" panose="020B0604030504040204" pitchFamily="34" charset="-128"/>
                <a:ea typeface="Meiryo UI" panose="020B0604030504040204" pitchFamily="34" charset="-128"/>
              </a:rPr>
              <a:t> AS tac, site, cell,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nrPCI</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cm_params_cell_day__Neighbors</a:t>
            </a:r>
            <a:r>
              <a:rPr lang="en" altLang="ja-JP" sz="1000" b="0" dirty="0">
                <a:effectLst/>
                <a:latin typeface="Meiryo UI" panose="020B0604030504040204" pitchFamily="34" charset="-128"/>
                <a:ea typeface="Meiryo UI" panose="020B0604030504040204" pitchFamily="34" charset="-128"/>
              </a:rPr>
              <a:t> AS Neighbors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'#')[0] AS datetime,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CONCAT_WS('#', region, tac, site, cell) AS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cell,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SPLIT(Neighbors, ',') AS </a:t>
            </a:r>
            <a:r>
              <a:rPr lang="en" altLang="ja-JP" sz="1000" b="0" dirty="0" err="1">
                <a:effectLst/>
                <a:latin typeface="Meiryo UI" panose="020B0604030504040204" pitchFamily="34" charset="-128"/>
                <a:ea typeface="Meiryo UI" panose="020B0604030504040204" pitchFamily="34" charset="-128"/>
              </a:rPr>
              <a:t>neighbors_array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COLLECT_SET(</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OVER ( PARTITION BY ARRAY_CONTAINS(</a:t>
            </a:r>
            <a:r>
              <a:rPr lang="en" altLang="ja-JP" sz="1000" b="0" dirty="0" err="1">
                <a:effectLst/>
                <a:latin typeface="Meiryo UI" panose="020B0604030504040204" pitchFamily="34" charset="-128"/>
                <a:ea typeface="Meiryo UI" panose="020B0604030504040204" pitchFamily="34" charset="-128"/>
              </a:rPr>
              <a:t>neighbors_array</a:t>
            </a:r>
            <a:r>
              <a:rPr lang="en" altLang="ja-JP" sz="1000" b="0" dirty="0">
                <a:effectLst/>
                <a:latin typeface="Meiryo UI" panose="020B0604030504040204" pitchFamily="34" charset="-128"/>
                <a:ea typeface="Meiryo UI" panose="020B0604030504040204" pitchFamily="34" charset="-128"/>
              </a:rPr>
              <a:t>, cell),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datetime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ROWS BETWEEN UNBOUNDED PRECEDING AND 1 PRECEDING ) AS </a:t>
            </a:r>
            <a:r>
              <a:rPr lang="en" altLang="ja-JP" sz="1000" b="0" dirty="0" err="1">
                <a:effectLst/>
                <a:latin typeface="Meiryo UI" panose="020B0604030504040204" pitchFamily="34" charset="-128"/>
                <a:ea typeface="Meiryo UI" panose="020B0604030504040204" pitchFamily="34" charset="-128"/>
              </a:rPr>
              <a:t>neighbors_pci_array_preceding</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COLLECT_SET(</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OVER ( PARTITION BY ARRAY_CONTAINS(</a:t>
            </a:r>
            <a:r>
              <a:rPr lang="en" altLang="ja-JP" sz="1000" b="0" dirty="0" err="1">
                <a:effectLst/>
                <a:latin typeface="Meiryo UI" panose="020B0604030504040204" pitchFamily="34" charset="-128"/>
                <a:ea typeface="Meiryo UI" panose="020B0604030504040204" pitchFamily="34" charset="-128"/>
              </a:rPr>
              <a:t>neighbors_array</a:t>
            </a:r>
            <a:r>
              <a:rPr lang="en" altLang="ja-JP" sz="1000" b="0" dirty="0">
                <a:effectLst/>
                <a:latin typeface="Meiryo UI" panose="020B0604030504040204" pitchFamily="34" charset="-128"/>
                <a:ea typeface="Meiryo UI" panose="020B0604030504040204" pitchFamily="34" charset="-128"/>
              </a:rPr>
              <a:t>, cell), </a:t>
            </a:r>
            <a:r>
              <a:rPr lang="en" altLang="ja-JP" sz="1000" b="0" dirty="0" err="1">
                <a:effectLst/>
                <a:latin typeface="Meiryo UI" panose="020B0604030504040204" pitchFamily="34" charset="-128"/>
                <a:ea typeface="Meiryo UI" panose="020B0604030504040204" pitchFamily="34" charset="-128"/>
              </a:rPr>
              <a:t>arfcnDL</a:t>
            </a:r>
            <a:r>
              <a:rPr lang="en" altLang="ja-JP" sz="1000" b="0" dirty="0">
                <a:effectLst/>
                <a:latin typeface="Meiryo UI" panose="020B0604030504040204" pitchFamily="34" charset="-128"/>
                <a:ea typeface="Meiryo UI" panose="020B0604030504040204" pitchFamily="34" charset="-128"/>
              </a:rPr>
              <a:t>, datetime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ROWS BETWEEN 1 FOLLOWING AND UNBOUNDED FOLLOWING ) AS </a:t>
            </a:r>
            <a:r>
              <a:rPr lang="en" altLang="ja-JP" sz="1000" b="0" dirty="0" err="1">
                <a:effectLst/>
                <a:latin typeface="Meiryo UI" panose="020B0604030504040204" pitchFamily="34" charset="-128"/>
                <a:ea typeface="Meiryo UI" panose="020B0604030504040204" pitchFamily="34" charset="-128"/>
              </a:rPr>
              <a:t>neighbors_pci_array_following</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045ED2A2-381E-1C84-2E4D-D3FB2B5B8B41}"/>
              </a:ext>
            </a:extLst>
          </p:cNvPr>
          <p:cNvSpPr txBox="1"/>
          <p:nvPr/>
        </p:nvSpPr>
        <p:spPr>
          <a:xfrm>
            <a:off x="5687777" y="2277127"/>
            <a:ext cx="6320728" cy="1169551"/>
          </a:xfrm>
          <a:prstGeom prst="rect">
            <a:avLst/>
          </a:prstGeom>
          <a:noFill/>
        </p:spPr>
        <p:txBody>
          <a:bodyPr wrap="square" rtlCol="0">
            <a:spAutoFit/>
          </a:bodyPr>
          <a:lstStyle/>
          <a:p>
            <a:pPr algn="l"/>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必要な情報の読込み</a:t>
            </a:r>
            <a:r>
              <a:rPr kumimoji="1" lang="en-US" altLang="ja-JP" sz="1400" dirty="0">
                <a:solidFill>
                  <a:srgbClr val="518ADC"/>
                </a:solidFill>
                <a:latin typeface="Calibri" panose="020F0502020204030204" pitchFamily="34" charset="0"/>
              </a:rPr>
              <a:t>]</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トポロジー情報：</a:t>
            </a:r>
            <a:r>
              <a:rPr kumimoji="1" lang="en-US" altLang="ja-JP" sz="1400" dirty="0">
                <a:solidFill>
                  <a:srgbClr val="518ADC"/>
                </a:solidFill>
                <a:latin typeface="Calibri" panose="020F0502020204030204" pitchFamily="34" charset="0"/>
              </a:rPr>
              <a:t>region, tac, site, cell</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pci</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各セルのダウンリンク中心周波数：</a:t>
            </a:r>
            <a:r>
              <a:rPr kumimoji="1" lang="en-US" altLang="ja-JP" sz="1400" dirty="0" err="1">
                <a:solidFill>
                  <a:srgbClr val="518ADC"/>
                </a:solidFill>
                <a:latin typeface="Calibri" panose="020F0502020204030204" pitchFamily="34" charset="0"/>
              </a:rPr>
              <a:t>arfcnDL</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各セルの隣接セル：</a:t>
            </a:r>
            <a:r>
              <a:rPr kumimoji="1" lang="en" altLang="ja-JP" sz="1400" dirty="0">
                <a:solidFill>
                  <a:srgbClr val="518ADC"/>
                </a:solidFill>
                <a:latin typeface="Calibri" panose="020F0502020204030204" pitchFamily="34" charset="0"/>
              </a:rPr>
              <a:t>Neighbors</a:t>
            </a:r>
            <a:endParaRPr kumimoji="1" lang="en-US" altLang="ja-JP" sz="1400" dirty="0">
              <a:solidFill>
                <a:srgbClr val="518ADC"/>
              </a:solidFill>
              <a:latin typeface="Calibri" panose="020F0502020204030204" pitchFamily="34" charset="0"/>
            </a:endParaRPr>
          </a:p>
        </p:txBody>
      </p:sp>
      <p:sp>
        <p:nvSpPr>
          <p:cNvPr id="16" name="角丸四角形 15">
            <a:extLst>
              <a:ext uri="{FF2B5EF4-FFF2-40B4-BE49-F238E27FC236}">
                <a16:creationId xmlns:a16="http://schemas.microsoft.com/office/drawing/2014/main" id="{27D6FDA8-77B0-BA8E-F670-DF14D5BDB377}"/>
              </a:ext>
            </a:extLst>
          </p:cNvPr>
          <p:cNvSpPr/>
          <p:nvPr/>
        </p:nvSpPr>
        <p:spPr>
          <a:xfrm>
            <a:off x="614423" y="2584635"/>
            <a:ext cx="4914900" cy="698145"/>
          </a:xfrm>
          <a:prstGeom prst="roundRect">
            <a:avLst>
              <a:gd name="adj" fmla="val 8719"/>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E5AD14D-53F2-2DA8-38CA-D962FA70E078}"/>
              </a:ext>
            </a:extLst>
          </p:cNvPr>
          <p:cNvSpPr txBox="1"/>
          <p:nvPr/>
        </p:nvSpPr>
        <p:spPr>
          <a:xfrm>
            <a:off x="5687778" y="3842961"/>
            <a:ext cx="6320727"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datetime</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rowkey</a:t>
            </a:r>
            <a:r>
              <a:rPr kumimoji="1" lang="ja-JP" altLang="en-US" sz="1400">
                <a:solidFill>
                  <a:srgbClr val="518ADC"/>
                </a:solidFill>
                <a:latin typeface="Calibri" panose="020F0502020204030204" pitchFamily="34" charset="0"/>
              </a:rPr>
              <a:t>（日付＋トポロジー情報）から日付を取出し</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ne</a:t>
            </a:r>
            <a:r>
              <a:rPr kumimoji="1" lang="ja-JP" altLang="en-US" sz="1400">
                <a:solidFill>
                  <a:srgbClr val="518ADC"/>
                </a:solidFill>
                <a:latin typeface="Calibri" panose="020F0502020204030204" pitchFamily="34" charset="0"/>
              </a:rPr>
              <a:t>：各セルをトポロジー含めた一意な情報として設定</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cell</a:t>
            </a:r>
            <a:r>
              <a:rPr kumimoji="1" lang="ja-JP" altLang="en-US" sz="1400">
                <a:solidFill>
                  <a:srgbClr val="518ADC"/>
                </a:solidFill>
                <a:latin typeface="Calibri" panose="020F0502020204030204" pitchFamily="34" charset="0"/>
              </a:rPr>
              <a:t>：対象セル</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err="1">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：対象セルのセル</a:t>
            </a:r>
            <a:r>
              <a:rPr kumimoji="1" lang="en-US" altLang="ja-JP" sz="1400" dirty="0">
                <a:solidFill>
                  <a:srgbClr val="518ADC"/>
                </a:solidFill>
                <a:latin typeface="Calibri" panose="020F0502020204030204" pitchFamily="34" charset="0"/>
              </a:rPr>
              <a:t>ID</a:t>
            </a:r>
          </a:p>
          <a:p>
            <a:pPr marL="285750" indent="-285750">
              <a:buFont typeface="Arial" panose="020B0604020202020204" pitchFamily="34" charset="0"/>
              <a:buChar char="•"/>
            </a:pPr>
            <a:r>
              <a:rPr kumimoji="1" lang="en-US" altLang="ja-JP" sz="1400" dirty="0" err="1">
                <a:solidFill>
                  <a:srgbClr val="518ADC"/>
                </a:solidFill>
                <a:latin typeface="Calibri" panose="020F0502020204030204" pitchFamily="34" charset="0"/>
              </a:rPr>
              <a:t>arfcnDL</a:t>
            </a:r>
            <a:r>
              <a:rPr kumimoji="1" lang="ja-JP" altLang="en-US" sz="1400">
                <a:solidFill>
                  <a:srgbClr val="518ADC"/>
                </a:solidFill>
                <a:latin typeface="Calibri" panose="020F0502020204030204" pitchFamily="34" charset="0"/>
              </a:rPr>
              <a:t>：各セルのダウンリンク中心周波数</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 altLang="ja-JP" sz="1400" dirty="0" err="1">
                <a:solidFill>
                  <a:srgbClr val="518ADC"/>
                </a:solidFill>
                <a:latin typeface="Calibri" panose="020F0502020204030204" pitchFamily="34" charset="0"/>
              </a:rPr>
              <a:t>neighbors_array</a:t>
            </a:r>
            <a:r>
              <a:rPr kumimoji="1" lang="ja-JP" altLang="en-US" sz="1400">
                <a:solidFill>
                  <a:srgbClr val="518ADC"/>
                </a:solidFill>
                <a:latin typeface="Calibri" panose="020F0502020204030204" pitchFamily="34" charset="0"/>
              </a:rPr>
              <a:t>：隣接セルの配列</a:t>
            </a:r>
            <a:endParaRPr kumimoji="1" lang="en-US" altLang="ja-JP" sz="1400" dirty="0">
              <a:solidFill>
                <a:srgbClr val="518ADC"/>
              </a:solidFill>
              <a:latin typeface="Calibri" panose="020F0502020204030204" pitchFamily="34" charset="0"/>
            </a:endParaRPr>
          </a:p>
        </p:txBody>
      </p:sp>
      <p:sp>
        <p:nvSpPr>
          <p:cNvPr id="18" name="角丸四角形 17">
            <a:extLst>
              <a:ext uri="{FF2B5EF4-FFF2-40B4-BE49-F238E27FC236}">
                <a16:creationId xmlns:a16="http://schemas.microsoft.com/office/drawing/2014/main" id="{8C0911D7-AE11-39A7-7A58-4C5A7B051319}"/>
              </a:ext>
            </a:extLst>
          </p:cNvPr>
          <p:cNvSpPr/>
          <p:nvPr/>
        </p:nvSpPr>
        <p:spPr>
          <a:xfrm>
            <a:off x="614423" y="3975372"/>
            <a:ext cx="4914900" cy="974170"/>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FBE940C1-8F8D-60C2-0D43-33F5E3C894B2}"/>
              </a:ext>
            </a:extLst>
          </p:cNvPr>
          <p:cNvSpPr/>
          <p:nvPr/>
        </p:nvSpPr>
        <p:spPr>
          <a:xfrm>
            <a:off x="614423" y="5642135"/>
            <a:ext cx="6845300" cy="679008"/>
          </a:xfrm>
          <a:prstGeom prst="roundRect">
            <a:avLst>
              <a:gd name="adj" fmla="val 8248"/>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0DA380BE-AB75-8256-6127-9B7BA0BF8507}"/>
              </a:ext>
            </a:extLst>
          </p:cNvPr>
          <p:cNvSpPr txBox="1"/>
          <p:nvPr/>
        </p:nvSpPr>
        <p:spPr>
          <a:xfrm>
            <a:off x="876709" y="6354513"/>
            <a:ext cx="11147034"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neighbors_pci_array_preceding</a:t>
            </a:r>
            <a:r>
              <a:rPr kumimoji="1" lang="en" altLang="ja-JP" sz="1400" dirty="0">
                <a:solidFill>
                  <a:srgbClr val="518ADC"/>
                </a:solidFill>
                <a:latin typeface="Calibri" panose="020F0502020204030204" pitchFamily="34" charset="0"/>
              </a:rPr>
              <a:t>, </a:t>
            </a:r>
            <a:r>
              <a:rPr kumimoji="1" lang="en" altLang="ja-JP" sz="1400" dirty="0" err="1">
                <a:solidFill>
                  <a:srgbClr val="518ADC"/>
                </a:solidFill>
                <a:latin typeface="Calibri" panose="020F0502020204030204" pitchFamily="34" charset="0"/>
              </a:rPr>
              <a:t>neighbors_pci_array_following</a:t>
            </a:r>
            <a:r>
              <a:rPr kumimoji="1" lang="ja-JP" altLang="en-US" sz="1400">
                <a:solidFill>
                  <a:srgbClr val="518ADC"/>
                </a:solidFill>
                <a:latin typeface="Calibri" panose="020F0502020204030204" pitchFamily="34" charset="0"/>
              </a:rPr>
              <a:t>：同じ周波数を持つ隣接セルのセル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を取出し</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4271242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6312203"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a:t>
            </a:r>
            <a:r>
              <a:rPr kumimoji="1" lang="en-US" altLang="ja-JP" sz="1800" b="1" dirty="0">
                <a:solidFill>
                  <a:schemeClr val="bg1"/>
                </a:solidFill>
                <a:latin typeface="Calibri" panose="020F0502020204030204" pitchFamily="34" charset="0"/>
              </a:rPr>
              <a:t>ID</a:t>
            </a:r>
            <a:r>
              <a:rPr kumimoji="1" lang="ja-JP" altLang="en-US" sz="1800" b="1">
                <a:solidFill>
                  <a:schemeClr val="bg1"/>
                </a:solidFill>
                <a:latin typeface="Calibri" panose="020F0502020204030204" pitchFamily="34" charset="0"/>
              </a:rPr>
              <a:t>チェックモデル</a:t>
            </a:r>
            <a:r>
              <a:rPr kumimoji="1" lang="en-US" altLang="ja-JP" sz="1800" b="1" dirty="0">
                <a:solidFill>
                  <a:schemeClr val="bg1"/>
                </a:solidFill>
                <a:latin typeface="Calibri" panose="020F0502020204030204" pitchFamily="34" charset="0"/>
              </a:rPr>
              <a:t> (New Radio Physical Cell ID)</a:t>
            </a:r>
          </a:p>
        </p:txBody>
      </p:sp>
      <p:sp>
        <p:nvSpPr>
          <p:cNvPr id="8" name="角丸四角形 7">
            <a:extLst>
              <a:ext uri="{FF2B5EF4-FFF2-40B4-BE49-F238E27FC236}">
                <a16:creationId xmlns:a16="http://schemas.microsoft.com/office/drawing/2014/main" id="{6C0BBE44-DA29-8EFF-012C-CD5F30CD14D9}"/>
              </a:ext>
            </a:extLst>
          </p:cNvPr>
          <p:cNvSpPr/>
          <p:nvPr/>
        </p:nvSpPr>
        <p:spPr>
          <a:xfrm>
            <a:off x="6773000" y="1311629"/>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feat_cm_check_pci_clash</a:t>
            </a:r>
            <a:endParaRPr kumimoji="1" lang="ja-JP" altLang="en-US"/>
          </a:p>
        </p:txBody>
      </p:sp>
      <p:sp>
        <p:nvSpPr>
          <p:cNvPr id="5" name="テキスト ボックス 4">
            <a:extLst>
              <a:ext uri="{FF2B5EF4-FFF2-40B4-BE49-F238E27FC236}">
                <a16:creationId xmlns:a16="http://schemas.microsoft.com/office/drawing/2014/main" id="{F37DA70B-891F-1EA8-62CF-48F2A257AF58}"/>
              </a:ext>
            </a:extLst>
          </p:cNvPr>
          <p:cNvSpPr txBox="1"/>
          <p:nvPr/>
        </p:nvSpPr>
        <p:spPr>
          <a:xfrm>
            <a:off x="6662392" y="103987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BED9DDA5-0C68-3F45-221F-EABCD2772CD2}"/>
              </a:ext>
            </a:extLst>
          </p:cNvPr>
          <p:cNvSpPr txBox="1"/>
          <p:nvPr/>
        </p:nvSpPr>
        <p:spPr>
          <a:xfrm>
            <a:off x="185431" y="1744884"/>
            <a:ext cx="7586372" cy="5170646"/>
          </a:xfrm>
          <a:prstGeom prst="rect">
            <a:avLst/>
          </a:prstGeom>
          <a:noFill/>
        </p:spPr>
        <p:txBody>
          <a:bodyPr wrap="none" rtlCol="0">
            <a:spAutoFit/>
          </a:bodyPr>
          <a:lstStyle/>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ARRAY_UNION(</a:t>
            </a:r>
            <a:r>
              <a:rPr lang="en" altLang="ja-JP" sz="1000" b="0" dirty="0" err="1">
                <a:effectLst/>
                <a:latin typeface="Meiryo UI" panose="020B0604030504040204" pitchFamily="34" charset="-128"/>
                <a:ea typeface="Meiryo UI" panose="020B0604030504040204" pitchFamily="34" charset="-128"/>
              </a:rPr>
              <a:t>neighbors_pci_array_preceding</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neighbors_pci_array_following</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b="0" dirty="0">
                <a:effectLst/>
                <a:latin typeface="Meiryo UI" panose="020B0604030504040204" pitchFamily="34" charset="-128"/>
                <a:ea typeface="Meiryo UI" panose="020B0604030504040204" pitchFamily="34" charset="-128"/>
              </a:rPr>
              <a:t>		"select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WHEN(ARRAY_CONTAINS(</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THEN cell ELSE NULL END AS </a:t>
            </a:r>
            <a:r>
              <a:rPr lang="en" altLang="ja-JP" sz="1000" b="0" dirty="0" err="1">
                <a:effectLst/>
                <a:latin typeface="Meiryo UI" panose="020B0604030504040204" pitchFamily="34" charset="-128"/>
                <a:ea typeface="Meiryo UI" panose="020B0604030504040204" pitchFamily="34" charset="-128"/>
              </a:rPr>
              <a:t>clash_events_cell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WHEN(ARRAY_CONTAINS(</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pci</a:t>
            </a:r>
            <a:r>
              <a:rPr lang="en" altLang="ja-JP" sz="1000" b="0" dirty="0">
                <a:effectLst/>
                <a:latin typeface="Meiryo UI" panose="020B0604030504040204" pitchFamily="34" charset="-128"/>
                <a:ea typeface="Meiryo UI" panose="020B0604030504040204" pitchFamily="34" charset="-128"/>
              </a:rPr>
              <a:t>)) THEN 1Y ELSE 0Y END AS </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FIRST(datetime, true)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OVER (PARTITION BY ne ORDER BY datetime DESC)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FIRST(cell, true) AS cell,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clash_events_cell</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clash_events_cell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"WHERE datetime =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"GROUP BY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p:txBody>
      </p:sp>
      <p:sp>
        <p:nvSpPr>
          <p:cNvPr id="7" name="角丸四角形 6">
            <a:extLst>
              <a:ext uri="{FF2B5EF4-FFF2-40B4-BE49-F238E27FC236}">
                <a16:creationId xmlns:a16="http://schemas.microsoft.com/office/drawing/2014/main" id="{C37E55B1-4CD5-A2D4-28F9-0A16851039CA}"/>
              </a:ext>
            </a:extLst>
          </p:cNvPr>
          <p:cNvSpPr/>
          <p:nvPr/>
        </p:nvSpPr>
        <p:spPr>
          <a:xfrm>
            <a:off x="568583" y="2227259"/>
            <a:ext cx="6845300" cy="231967"/>
          </a:xfrm>
          <a:prstGeom prst="roundRect">
            <a:avLst>
              <a:gd name="adj" fmla="val 18291"/>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9EC2C11F-48F1-1A22-CADC-A90A2AE578CC}"/>
              </a:ext>
            </a:extLst>
          </p:cNvPr>
          <p:cNvSpPr txBox="1"/>
          <p:nvPr/>
        </p:nvSpPr>
        <p:spPr>
          <a:xfrm>
            <a:off x="5476883" y="2535523"/>
            <a:ext cx="5405174"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err="1">
                <a:solidFill>
                  <a:srgbClr val="518ADC"/>
                </a:solidFill>
                <a:latin typeface="Calibri" panose="020F0502020204030204" pitchFamily="34" charset="0"/>
              </a:rPr>
              <a:t>neighbors_pci_array</a:t>
            </a:r>
            <a:r>
              <a:rPr kumimoji="1" lang="ja-JP" altLang="en-US" sz="1400">
                <a:solidFill>
                  <a:srgbClr val="518ADC"/>
                </a:solidFill>
                <a:latin typeface="Calibri" panose="020F0502020204030204" pitchFamily="34" charset="0"/>
              </a:rPr>
              <a:t>：</a:t>
            </a:r>
            <a:r>
              <a:rPr kumimoji="1" lang="en" altLang="ja-JP" sz="1400" dirty="0">
                <a:solidFill>
                  <a:srgbClr val="518ADC"/>
                </a:solidFill>
                <a:latin typeface="Calibri" panose="020F0502020204030204" pitchFamily="34" charset="0"/>
              </a:rPr>
              <a:t>preceding, following</a:t>
            </a:r>
            <a:r>
              <a:rPr kumimoji="1" lang="ja-JP" altLang="en-US" sz="1400">
                <a:solidFill>
                  <a:srgbClr val="518ADC"/>
                </a:solidFill>
                <a:latin typeface="Calibri" panose="020F0502020204030204" pitchFamily="34" charset="0"/>
              </a:rPr>
              <a:t>を統合、重複排除</a:t>
            </a:r>
            <a:endParaRPr kumimoji="1" lang="en-US" altLang="ja-JP" sz="1400" dirty="0">
              <a:solidFill>
                <a:srgbClr val="518ADC"/>
              </a:solidFill>
              <a:latin typeface="Calibri" panose="020F0502020204030204" pitchFamily="34" charset="0"/>
            </a:endParaRPr>
          </a:p>
        </p:txBody>
      </p:sp>
      <p:sp>
        <p:nvSpPr>
          <p:cNvPr id="10" name="角丸四角形 9">
            <a:extLst>
              <a:ext uri="{FF2B5EF4-FFF2-40B4-BE49-F238E27FC236}">
                <a16:creationId xmlns:a16="http://schemas.microsoft.com/office/drawing/2014/main" id="{0DEABA0B-F89C-DBDD-72C0-810DB4E329C7}"/>
              </a:ext>
            </a:extLst>
          </p:cNvPr>
          <p:cNvSpPr/>
          <p:nvPr/>
        </p:nvSpPr>
        <p:spPr>
          <a:xfrm>
            <a:off x="568583" y="3144097"/>
            <a:ext cx="7095320" cy="396586"/>
          </a:xfrm>
          <a:prstGeom prst="roundRect">
            <a:avLst>
              <a:gd name="adj" fmla="val 18291"/>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0DB8413-BAFC-5E4A-884B-10DBD9C6004F}"/>
              </a:ext>
            </a:extLst>
          </p:cNvPr>
          <p:cNvSpPr txBox="1"/>
          <p:nvPr/>
        </p:nvSpPr>
        <p:spPr>
          <a:xfrm>
            <a:off x="5476883" y="3540108"/>
            <a:ext cx="6501019" cy="523220"/>
          </a:xfrm>
          <a:prstGeom prst="rect">
            <a:avLst/>
          </a:prstGeom>
          <a:noFill/>
        </p:spPr>
        <p:txBody>
          <a:bodyPr wrap="square" rtlCol="0">
            <a:spAutoFit/>
          </a:bodyPr>
          <a:lstStyle/>
          <a:p>
            <a:pPr marL="285750" indent="-285750">
              <a:buFont typeface="Arial" panose="020B0604020202020204" pitchFamily="34" charset="0"/>
              <a:buChar char="•"/>
            </a:pPr>
            <a:r>
              <a:rPr kumimoji="1" lang="en" altLang="ja-JP" sz="1400" dirty="0" err="1">
                <a:solidFill>
                  <a:srgbClr val="518ADC"/>
                </a:solidFill>
                <a:latin typeface="Calibri" panose="020F0502020204030204" pitchFamily="34" charset="0"/>
              </a:rPr>
              <a:t>clash_events_cell</a:t>
            </a:r>
            <a:r>
              <a:rPr kumimoji="1" lang="ja-JP" altLang="en-US" sz="1400">
                <a:solidFill>
                  <a:srgbClr val="518ADC"/>
                </a:solidFill>
                <a:latin typeface="Calibri" panose="020F0502020204030204" pitchFamily="34" charset="0"/>
              </a:rPr>
              <a:t>：隣接セルで同じセル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を持つセルの取出し、</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err="1">
                <a:solidFill>
                  <a:srgbClr val="518ADC"/>
                </a:solidFill>
                <a:latin typeface="Calibri" panose="020F0502020204030204" pitchFamily="34" charset="0"/>
              </a:rPr>
              <a:t>clash_events</a:t>
            </a:r>
            <a:r>
              <a:rPr kumimoji="1" lang="ja-JP" altLang="en-US" sz="1400">
                <a:solidFill>
                  <a:srgbClr val="518ADC"/>
                </a:solidFill>
                <a:latin typeface="Calibri" panose="020F0502020204030204" pitchFamily="34" charset="0"/>
              </a:rPr>
              <a:t>：隣接セルで同じセル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を持つセルであれば</a:t>
            </a:r>
            <a:r>
              <a:rPr kumimoji="1" lang="en-US" altLang="ja-JP" sz="1400" dirty="0">
                <a:solidFill>
                  <a:srgbClr val="518ADC"/>
                </a:solidFill>
                <a:latin typeface="Calibri" panose="020F0502020204030204" pitchFamily="34" charset="0"/>
              </a:rPr>
              <a:t> 1 </a:t>
            </a:r>
            <a:r>
              <a:rPr kumimoji="1" lang="ja-JP" altLang="en-US" sz="1400">
                <a:solidFill>
                  <a:srgbClr val="518ADC"/>
                </a:solidFill>
                <a:latin typeface="Calibri" panose="020F0502020204030204" pitchFamily="34" charset="0"/>
              </a:rPr>
              <a:t>を設定</a:t>
            </a:r>
            <a:endParaRPr kumimoji="1" lang="en-US" altLang="ja-JP" sz="1400" dirty="0">
              <a:solidFill>
                <a:srgbClr val="518ADC"/>
              </a:solidFill>
              <a:latin typeface="Calibri" panose="020F0502020204030204" pitchFamily="34" charset="0"/>
            </a:endParaRPr>
          </a:p>
        </p:txBody>
      </p:sp>
      <p:sp>
        <p:nvSpPr>
          <p:cNvPr id="12" name="テキスト ボックス 11">
            <a:extLst>
              <a:ext uri="{FF2B5EF4-FFF2-40B4-BE49-F238E27FC236}">
                <a16:creationId xmlns:a16="http://schemas.microsoft.com/office/drawing/2014/main" id="{C1102991-A0A7-4925-7A99-98FF6DFFEB3B}"/>
              </a:ext>
            </a:extLst>
          </p:cNvPr>
          <p:cNvSpPr txBox="1"/>
          <p:nvPr/>
        </p:nvSpPr>
        <p:spPr>
          <a:xfrm>
            <a:off x="5505550" y="4225452"/>
            <a:ext cx="6501019" cy="307777"/>
          </a:xfrm>
          <a:prstGeom prst="rect">
            <a:avLst/>
          </a:prstGeom>
          <a:noFill/>
        </p:spPr>
        <p:txBody>
          <a:bodyPr wrap="square" rtlCol="0">
            <a:spAutoFit/>
          </a:bodyPr>
          <a:lstStyle/>
          <a:p>
            <a:pPr marL="285750" indent="-285750">
              <a:buFont typeface="Arial" panose="020B0604020202020204" pitchFamily="34" charset="0"/>
              <a:buChar char="•"/>
            </a:pPr>
            <a:r>
              <a:rPr kumimoji="1" lang="en" altLang="ja-JP" sz="1400" dirty="0" err="1">
                <a:solidFill>
                  <a:srgbClr val="518ADC"/>
                </a:solidFill>
                <a:latin typeface="Calibri" panose="020F0502020204030204" pitchFamily="34" charset="0"/>
              </a:rPr>
              <a:t>current_datetime</a:t>
            </a:r>
            <a:r>
              <a:rPr kumimoji="1" lang="ja-JP" altLang="en-US" sz="1400">
                <a:solidFill>
                  <a:srgbClr val="518ADC"/>
                </a:solidFill>
                <a:latin typeface="Calibri" panose="020F0502020204030204" pitchFamily="34" charset="0"/>
              </a:rPr>
              <a:t>：最新日付を取出し</a:t>
            </a:r>
            <a:endParaRPr kumimoji="1" lang="en-US" altLang="ja-JP" sz="1400" dirty="0">
              <a:solidFill>
                <a:srgbClr val="518ADC"/>
              </a:solidFill>
              <a:latin typeface="Calibri" panose="020F0502020204030204" pitchFamily="34" charset="0"/>
            </a:endParaRPr>
          </a:p>
        </p:txBody>
      </p:sp>
      <p:sp>
        <p:nvSpPr>
          <p:cNvPr id="14" name="角丸四角形 13">
            <a:extLst>
              <a:ext uri="{FF2B5EF4-FFF2-40B4-BE49-F238E27FC236}">
                <a16:creationId xmlns:a16="http://schemas.microsoft.com/office/drawing/2014/main" id="{43264875-A980-C752-D745-E1C8582A2C43}"/>
              </a:ext>
            </a:extLst>
          </p:cNvPr>
          <p:cNvSpPr/>
          <p:nvPr/>
        </p:nvSpPr>
        <p:spPr>
          <a:xfrm>
            <a:off x="568583" y="4209502"/>
            <a:ext cx="4928225" cy="338554"/>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DE8FC5F4-4EDC-10B5-E597-E98BDB5ACF96}"/>
              </a:ext>
            </a:extLst>
          </p:cNvPr>
          <p:cNvSpPr txBox="1"/>
          <p:nvPr/>
        </p:nvSpPr>
        <p:spPr>
          <a:xfrm>
            <a:off x="5496808" y="5740644"/>
            <a:ext cx="6418684" cy="30777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最新日付のデータを取出し</a:t>
            </a:r>
            <a:endParaRPr kumimoji="1" lang="en-US" altLang="ja-JP" sz="1400" dirty="0">
              <a:solidFill>
                <a:srgbClr val="518ADC"/>
              </a:solidFill>
              <a:latin typeface="Calibri" panose="020F0502020204030204" pitchFamily="34" charset="0"/>
            </a:endParaRPr>
          </a:p>
        </p:txBody>
      </p:sp>
      <p:sp>
        <p:nvSpPr>
          <p:cNvPr id="21" name="角丸四角形 20">
            <a:extLst>
              <a:ext uri="{FF2B5EF4-FFF2-40B4-BE49-F238E27FC236}">
                <a16:creationId xmlns:a16="http://schemas.microsoft.com/office/drawing/2014/main" id="{B614070C-74B9-3F1E-C8D9-4B030863625B}"/>
              </a:ext>
            </a:extLst>
          </p:cNvPr>
          <p:cNvSpPr/>
          <p:nvPr/>
        </p:nvSpPr>
        <p:spPr>
          <a:xfrm>
            <a:off x="568583" y="5260133"/>
            <a:ext cx="4928226" cy="1299577"/>
          </a:xfrm>
          <a:prstGeom prst="roundRect">
            <a:avLst>
              <a:gd name="adj" fmla="val 346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42546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6312203"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b="1">
                <a:solidFill>
                  <a:schemeClr val="bg1"/>
                </a:solidFill>
                <a:latin typeface="Calibri" panose="020F0502020204030204" pitchFamily="34" charset="0"/>
              </a:rPr>
              <a:t>セル</a:t>
            </a:r>
            <a:r>
              <a:rPr kumimoji="1" lang="en-US" altLang="ja-JP" sz="1800" b="1" dirty="0">
                <a:solidFill>
                  <a:schemeClr val="bg1"/>
                </a:solidFill>
                <a:latin typeface="Calibri" panose="020F0502020204030204" pitchFamily="34" charset="0"/>
              </a:rPr>
              <a:t>ID</a:t>
            </a:r>
            <a:r>
              <a:rPr kumimoji="1" lang="ja-JP" altLang="en-US" sz="1800" b="1">
                <a:solidFill>
                  <a:schemeClr val="bg1"/>
                </a:solidFill>
                <a:latin typeface="Calibri" panose="020F0502020204030204" pitchFamily="34" charset="0"/>
              </a:rPr>
              <a:t>チェックモデル</a:t>
            </a:r>
            <a:r>
              <a:rPr kumimoji="1" lang="en-US" altLang="ja-JP" sz="1800" b="1" dirty="0">
                <a:solidFill>
                  <a:schemeClr val="bg1"/>
                </a:solidFill>
                <a:latin typeface="Calibri" panose="020F0502020204030204" pitchFamily="34" charset="0"/>
              </a:rPr>
              <a:t> (New Radio Physical Cell ID)</a:t>
            </a:r>
          </a:p>
        </p:txBody>
      </p:sp>
      <p:sp>
        <p:nvSpPr>
          <p:cNvPr id="8" name="角丸四角形 7">
            <a:extLst>
              <a:ext uri="{FF2B5EF4-FFF2-40B4-BE49-F238E27FC236}">
                <a16:creationId xmlns:a16="http://schemas.microsoft.com/office/drawing/2014/main" id="{6C0BBE44-DA29-8EFF-012C-CD5F30CD14D9}"/>
              </a:ext>
            </a:extLst>
          </p:cNvPr>
          <p:cNvSpPr/>
          <p:nvPr/>
        </p:nvSpPr>
        <p:spPr>
          <a:xfrm>
            <a:off x="6773000" y="1311629"/>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feat_cm_check_pci_clash</a:t>
            </a:r>
            <a:endParaRPr kumimoji="1" lang="ja-JP" altLang="en-US"/>
          </a:p>
        </p:txBody>
      </p:sp>
      <p:sp>
        <p:nvSpPr>
          <p:cNvPr id="5" name="テキスト ボックス 4">
            <a:extLst>
              <a:ext uri="{FF2B5EF4-FFF2-40B4-BE49-F238E27FC236}">
                <a16:creationId xmlns:a16="http://schemas.microsoft.com/office/drawing/2014/main" id="{F37DA70B-891F-1EA8-62CF-48F2A257AF58}"/>
              </a:ext>
            </a:extLst>
          </p:cNvPr>
          <p:cNvSpPr txBox="1"/>
          <p:nvPr/>
        </p:nvSpPr>
        <p:spPr>
          <a:xfrm>
            <a:off x="6662392" y="1039878"/>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6" name="テキスト ボックス 5">
            <a:extLst>
              <a:ext uri="{FF2B5EF4-FFF2-40B4-BE49-F238E27FC236}">
                <a16:creationId xmlns:a16="http://schemas.microsoft.com/office/drawing/2014/main" id="{164ED855-F81B-5E25-C9D0-D4BD67860D0A}"/>
              </a:ext>
            </a:extLst>
          </p:cNvPr>
          <p:cNvSpPr txBox="1"/>
          <p:nvPr/>
        </p:nvSpPr>
        <p:spPr>
          <a:xfrm>
            <a:off x="205648" y="1744884"/>
            <a:ext cx="7578357" cy="5170646"/>
          </a:xfrm>
          <a:prstGeom prst="rect">
            <a:avLst/>
          </a:prstGeom>
          <a:noFill/>
        </p:spPr>
        <p:txBody>
          <a:bodyPr wrap="none" rtlCol="0">
            <a:spAutoFit/>
          </a:bodyPr>
          <a:lstStyle/>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&gt; 0) THEN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TRANSFORM(SEQUENCE(0, 503), x -&gt; CAST(x AS STRING)) ELSE ARRAY() END AS </a:t>
            </a:r>
            <a:r>
              <a:rPr lang="en" altLang="ja-JP" sz="1000" b="0" dirty="0" err="1">
                <a:effectLst/>
                <a:latin typeface="Meiryo UI" panose="020B0604030504040204" pitchFamily="34" charset="-128"/>
                <a:ea typeface="Meiryo UI" panose="020B0604030504040204" pitchFamily="34" charset="-128"/>
              </a:rPr>
              <a:t>pci_range_array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&gt; 0) THEN 2Y ELSE 0Y END AS </a:t>
            </a:r>
            <a:r>
              <a:rPr lang="en" altLang="ja-JP" sz="1000" b="0" dirty="0" err="1">
                <a:effectLst/>
                <a:latin typeface="Meiryo UI" panose="020B0604030504040204" pitchFamily="34" charset="-128"/>
                <a:ea typeface="Meiryo UI" panose="020B0604030504040204" pitchFamily="34" charset="-128"/>
              </a:rPr>
              <a:t>feat_cm_check_pci_clash</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&gt; 0) THEN CAST(FLOOR(RAND() * 503) AS STRING) ELSE NULL END AS </a:t>
            </a:r>
            <a:r>
              <a:rPr lang="en" altLang="ja-JP" sz="1000" b="0" dirty="0" err="1">
                <a:effectLst/>
                <a:latin typeface="Meiryo UI" panose="020B0604030504040204" pitchFamily="34" charset="-128"/>
                <a:ea typeface="Meiryo UI" panose="020B0604030504040204" pitchFamily="34" charset="-128"/>
              </a:rPr>
              <a:t>new_pci</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WHEN( AND( ARRAY_CONTAINS(</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new_pci</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&gt; 0 )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 THEN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CONCAT('PCI</a:t>
            </a:r>
            <a:r>
              <a:rPr lang="ja-JP" altLang="en-US" sz="1000" b="0">
                <a:effectLst/>
                <a:latin typeface="Meiryo UI" panose="020B0604030504040204" pitchFamily="34" charset="-128"/>
                <a:ea typeface="Meiryo UI" panose="020B0604030504040204" pitchFamily="34" charset="-128"/>
              </a:rPr>
              <a:t>が重複しています </a:t>
            </a:r>
            <a:r>
              <a:rPr lang="en-US" altLang="ja-JP" sz="1000" b="0" dirty="0">
                <a:effectLst/>
                <a:latin typeface="Meiryo UI" panose="020B0604030504040204" pitchFamily="34" charset="-128"/>
                <a:ea typeface="Meiryo UI" panose="020B0604030504040204" pitchFamily="34" charset="-128"/>
              </a:rPr>
              <a:t>[</a:t>
            </a:r>
            <a:r>
              <a:rPr lang="ja-JP" altLang="en-US" sz="1000" b="0">
                <a:effectLst/>
                <a:latin typeface="Meiryo UI" panose="020B0604030504040204" pitchFamily="34" charset="-128"/>
                <a:ea typeface="Meiryo UI" panose="020B0604030504040204" pitchFamily="34" charset="-128"/>
              </a:rPr>
              <a:t>推奨</a:t>
            </a:r>
            <a:r>
              <a:rPr lang="en" altLang="ja-JP" sz="1000" b="0" dirty="0">
                <a:effectLst/>
                <a:latin typeface="Meiryo UI" panose="020B0604030504040204" pitchFamily="34" charset="-128"/>
                <a:ea typeface="Meiryo UI" panose="020B0604030504040204" pitchFamily="34" charset="-128"/>
              </a:rPr>
              <a:t>PCI]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ELEMENT_AT(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ARRAY_EXCEPT(</a:t>
            </a:r>
            <a:r>
              <a:rPr lang="en" altLang="ja-JP" sz="1000" b="0" dirty="0" err="1">
                <a:effectLst/>
                <a:latin typeface="Meiryo UI" panose="020B0604030504040204" pitchFamily="34" charset="-128"/>
                <a:ea typeface="Meiryo UI" panose="020B0604030504040204" pitchFamily="34" charset="-128"/>
              </a:rPr>
              <a:t>pci_range_array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CAST(SIZE(ARRAY_EXCEPT(</a:t>
            </a:r>
            <a:r>
              <a:rPr lang="en" altLang="ja-JP" sz="1000" b="0" dirty="0" err="1">
                <a:effectLst/>
                <a:latin typeface="Meiryo UI" panose="020B0604030504040204" pitchFamily="34" charset="-128"/>
                <a:ea typeface="Meiryo UI" panose="020B0604030504040204" pitchFamily="34" charset="-128"/>
              </a:rPr>
              <a:t>pci_range_array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 RAND() + 1 AS INT)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WHEN( AND( ARRAY_CONTAINS(</a:t>
            </a:r>
            <a:r>
              <a:rPr lang="en" altLang="ja-JP" sz="1000" b="0" dirty="0" err="1">
                <a:effectLst/>
                <a:latin typeface="Meiryo UI" panose="020B0604030504040204" pitchFamily="34" charset="-128"/>
                <a:ea typeface="Meiryo UI" panose="020B0604030504040204" pitchFamily="34" charset="-128"/>
              </a:rPr>
              <a:t>neighbors_pci_array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new_pci</a:t>
            </a:r>
            <a:r>
              <a:rPr lang="en" altLang="ja-JP" sz="1000" b="0" dirty="0">
                <a:effectLst/>
                <a:latin typeface="Meiryo UI" panose="020B0604030504040204" pitchFamily="34" charset="-128"/>
                <a:ea typeface="Meiryo UI" panose="020B0604030504040204" pitchFamily="34" charset="-128"/>
              </a:rPr>
              <a:t>) = false, </a:t>
            </a:r>
            <a:r>
              <a:rPr lang="en" altLang="ja-JP" sz="1000" b="0" dirty="0" err="1">
                <a:effectLst/>
                <a:latin typeface="Meiryo UI" panose="020B0604030504040204" pitchFamily="34" charset="-128"/>
                <a:ea typeface="Meiryo UI" panose="020B0604030504040204" pitchFamily="34" charset="-128"/>
              </a:rPr>
              <a:t>clash_events</a:t>
            </a:r>
            <a:r>
              <a:rPr lang="en" altLang="ja-JP" sz="1000" b="0" dirty="0">
                <a:effectLst/>
                <a:latin typeface="Meiryo UI" panose="020B0604030504040204" pitchFamily="34" charset="-128"/>
                <a:ea typeface="Meiryo UI" panose="020B0604030504040204" pitchFamily="34" charset="-128"/>
              </a:rPr>
              <a:t> &gt; 0 )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 THEN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CONCAT('PCI</a:t>
            </a:r>
            <a:r>
              <a:rPr lang="ja-JP" altLang="en-US" sz="1000" b="0">
                <a:effectLst/>
                <a:latin typeface="Meiryo UI" panose="020B0604030504040204" pitchFamily="34" charset="-128"/>
                <a:ea typeface="Meiryo UI" panose="020B0604030504040204" pitchFamily="34" charset="-128"/>
              </a:rPr>
              <a:t>が重複しています </a:t>
            </a:r>
            <a:r>
              <a:rPr lang="en-US" altLang="ja-JP" sz="1000" b="0" dirty="0">
                <a:effectLst/>
                <a:latin typeface="Meiryo UI" panose="020B0604030504040204" pitchFamily="34" charset="-128"/>
                <a:ea typeface="Meiryo UI" panose="020B0604030504040204" pitchFamily="34" charset="-128"/>
              </a:rPr>
              <a:t>[</a:t>
            </a:r>
            <a:r>
              <a:rPr lang="ja-JP" altLang="en-US" sz="1000" b="0">
                <a:effectLst/>
                <a:latin typeface="Meiryo UI" panose="020B0604030504040204" pitchFamily="34" charset="-128"/>
                <a:ea typeface="Meiryo UI" panose="020B0604030504040204" pitchFamily="34" charset="-128"/>
              </a:rPr>
              <a:t>推奨</a:t>
            </a:r>
            <a:r>
              <a:rPr lang="en" altLang="ja-JP" sz="1000" b="0" dirty="0">
                <a:effectLst/>
                <a:latin typeface="Meiryo UI" panose="020B0604030504040204" pitchFamily="34" charset="-128"/>
                <a:ea typeface="Meiryo UI" panose="020B0604030504040204" pitchFamily="34" charset="-128"/>
              </a:rPr>
              <a:t>PCI] ', </a:t>
            </a:r>
            <a:r>
              <a:rPr lang="en" altLang="ja-JP" sz="1000" b="0" dirty="0" err="1">
                <a:effectLst/>
                <a:latin typeface="Meiryo UI" panose="020B0604030504040204" pitchFamily="34" charset="-128"/>
                <a:ea typeface="Meiryo UI" panose="020B0604030504040204" pitchFamily="34" charset="-128"/>
              </a:rPr>
              <a:t>new_pci</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ELSE '' END AS </a:t>
            </a:r>
            <a:r>
              <a:rPr lang="en" altLang="ja-JP" sz="1000" b="0" dirty="0" err="1">
                <a:effectLst/>
                <a:latin typeface="Meiryo UI" panose="020B0604030504040204" pitchFamily="34" charset="-128"/>
                <a:ea typeface="Meiryo UI" panose="020B0604030504040204" pitchFamily="34" charset="-128"/>
              </a:rPr>
              <a:t>feat_cm_check_pci_clash_action</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feat_cm_check_pci_clash</a:t>
            </a:r>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feat_cm_check_pci_clash_action</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dirty="0">
                <a:latin typeface="Meiryo UI" panose="020B0604030504040204" pitchFamily="34" charset="-128"/>
                <a:ea typeface="Meiryo UI" panose="020B0604030504040204" pitchFamily="34" charset="-128"/>
              </a:rPr>
              <a:t>]</a:t>
            </a:r>
            <a:endParaRPr lang="en" altLang="ja-JP" sz="1000" b="0" dirty="0">
              <a:effectLst/>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16309DFE-53B4-A9C9-506B-3337F10D0602}"/>
              </a:ext>
            </a:extLst>
          </p:cNvPr>
          <p:cNvSpPr txBox="1"/>
          <p:nvPr/>
        </p:nvSpPr>
        <p:spPr>
          <a:xfrm>
            <a:off x="7820909" y="2139602"/>
            <a:ext cx="4114800" cy="738664"/>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の重複がある場合、</a:t>
            </a:r>
            <a:r>
              <a:rPr kumimoji="1" lang="en" altLang="ja-JP" sz="1400" dirty="0" err="1">
                <a:solidFill>
                  <a:srgbClr val="518ADC"/>
                </a:solidFill>
                <a:latin typeface="Calibri" panose="020F0502020204030204" pitchFamily="34" charset="0"/>
              </a:rPr>
              <a:t>feat_cm_check_pci_clash</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2 </a:t>
            </a:r>
            <a:r>
              <a:rPr kumimoji="1" lang="ja-JP" altLang="en-US" sz="1400">
                <a:solidFill>
                  <a:srgbClr val="518ADC"/>
                </a:solidFill>
                <a:latin typeface="Calibri" panose="020F0502020204030204" pitchFamily="34" charset="0"/>
              </a:rPr>
              <a:t>を設定、</a:t>
            </a:r>
            <a:r>
              <a:rPr kumimoji="1" lang="en" altLang="ja-JP" sz="1400" dirty="0">
                <a:solidFill>
                  <a:srgbClr val="518ADC"/>
                </a:solidFill>
                <a:latin typeface="Calibri" panose="020F0502020204030204" pitchFamily="34" charset="0"/>
              </a:rPr>
              <a:t> </a:t>
            </a:r>
            <a:r>
              <a:rPr kumimoji="1" lang="en" altLang="ja-JP" sz="1400" dirty="0" err="1">
                <a:solidFill>
                  <a:srgbClr val="518ADC"/>
                </a:solidFill>
                <a:latin typeface="Calibri" panose="020F0502020204030204" pitchFamily="34" charset="0"/>
              </a:rPr>
              <a:t>new_pci</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新たな推奨</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値を挿入</a:t>
            </a:r>
            <a:endParaRPr kumimoji="1" lang="en-US" altLang="ja-JP" sz="1400" dirty="0">
              <a:solidFill>
                <a:srgbClr val="518ADC"/>
              </a:solidFill>
              <a:latin typeface="Calibri" panose="020F0502020204030204" pitchFamily="34" charset="0"/>
            </a:endParaRPr>
          </a:p>
        </p:txBody>
      </p:sp>
      <p:sp>
        <p:nvSpPr>
          <p:cNvPr id="16" name="角丸四角形 15">
            <a:extLst>
              <a:ext uri="{FF2B5EF4-FFF2-40B4-BE49-F238E27FC236}">
                <a16:creationId xmlns:a16="http://schemas.microsoft.com/office/drawing/2014/main" id="{C80C13B8-E400-90BC-B570-BD40A99B2C9A}"/>
              </a:ext>
            </a:extLst>
          </p:cNvPr>
          <p:cNvSpPr/>
          <p:nvPr/>
        </p:nvSpPr>
        <p:spPr>
          <a:xfrm>
            <a:off x="588799" y="2224702"/>
            <a:ext cx="7104747" cy="679680"/>
          </a:xfrm>
          <a:prstGeom prst="roundRect">
            <a:avLst>
              <a:gd name="adj" fmla="val 346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24637829-B503-0C3A-F49B-E92628CB3145}"/>
              </a:ext>
            </a:extLst>
          </p:cNvPr>
          <p:cNvSpPr/>
          <p:nvPr/>
        </p:nvSpPr>
        <p:spPr>
          <a:xfrm>
            <a:off x="588799" y="3602846"/>
            <a:ext cx="7104747" cy="2088103"/>
          </a:xfrm>
          <a:prstGeom prst="roundRect">
            <a:avLst>
              <a:gd name="adj" fmla="val 346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EB60559-7333-2380-6D06-885E371E6C05}"/>
              </a:ext>
            </a:extLst>
          </p:cNvPr>
          <p:cNvSpPr txBox="1"/>
          <p:nvPr/>
        </p:nvSpPr>
        <p:spPr>
          <a:xfrm>
            <a:off x="7820909" y="3732788"/>
            <a:ext cx="4114800" cy="160043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の重複がある場合、</a:t>
            </a:r>
            <a:r>
              <a:rPr kumimoji="1" lang="en" altLang="ja-JP" sz="1400" dirty="0" err="1">
                <a:solidFill>
                  <a:srgbClr val="518ADC"/>
                </a:solidFill>
                <a:latin typeface="Calibri" panose="020F0502020204030204" pitchFamily="34" charset="0"/>
              </a:rPr>
              <a:t>feat_cm_check_pci_clash_action</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PCI</a:t>
            </a:r>
            <a:r>
              <a:rPr kumimoji="1" lang="ja-JP" altLang="en-US" sz="1400">
                <a:solidFill>
                  <a:srgbClr val="518ADC"/>
                </a:solidFill>
                <a:latin typeface="Calibri" panose="020F0502020204030204" pitchFamily="34" charset="0"/>
              </a:rPr>
              <a:t>重複のメッセージ</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と</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新たな推奨</a:t>
            </a:r>
            <a:r>
              <a:rPr kumimoji="1" lang="en-US" altLang="ja-JP" sz="1400" dirty="0">
                <a:solidFill>
                  <a:srgbClr val="518ADC"/>
                </a:solidFill>
                <a:latin typeface="Calibri" panose="020F0502020204030204" pitchFamily="34" charset="0"/>
              </a:rPr>
              <a:t>PCI</a:t>
            </a:r>
            <a:r>
              <a:rPr kumimoji="1" lang="ja-JP" altLang="en-US" sz="1400">
                <a:solidFill>
                  <a:srgbClr val="518ADC"/>
                </a:solidFill>
                <a:latin typeface="Calibri" panose="020F0502020204030204" pitchFamily="34" charset="0"/>
              </a:rPr>
              <a:t>値である</a:t>
            </a:r>
            <a:r>
              <a:rPr kumimoji="1" lang="en-US" altLang="ja-JP" sz="1400" dirty="0">
                <a:solidFill>
                  <a:srgbClr val="518ADC"/>
                </a:solidFill>
                <a:latin typeface="Calibri" panose="020F0502020204030204" pitchFamily="34" charset="0"/>
              </a:rPr>
              <a:t> </a:t>
            </a:r>
            <a:r>
              <a:rPr kumimoji="1" lang="en-US" altLang="ja-JP" sz="1400" dirty="0" err="1">
                <a:solidFill>
                  <a:srgbClr val="518ADC"/>
                </a:solidFill>
                <a:latin typeface="Calibri" panose="020F0502020204030204" pitchFamily="34" charset="0"/>
              </a:rPr>
              <a:t>new_pci</a:t>
            </a:r>
            <a:r>
              <a:rPr kumimoji="1" lang="en-US"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を挿入</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もし、選択した</a:t>
            </a:r>
            <a:r>
              <a:rPr kumimoji="1" lang="en-US" altLang="ja-JP" sz="1400" dirty="0" err="1">
                <a:solidFill>
                  <a:srgbClr val="518ADC"/>
                </a:solidFill>
                <a:latin typeface="Calibri" panose="020F0502020204030204" pitchFamily="34" charset="0"/>
              </a:rPr>
              <a:t>new_pci</a:t>
            </a:r>
            <a:r>
              <a:rPr kumimoji="1" lang="ja-JP" altLang="en-US" sz="1400">
                <a:solidFill>
                  <a:srgbClr val="518ADC"/>
                </a:solidFill>
                <a:latin typeface="Calibri" panose="020F0502020204030204" pitchFamily="34" charset="0"/>
              </a:rPr>
              <a:t>が既存設定と重複している場合、既存セル</a:t>
            </a:r>
            <a:r>
              <a:rPr kumimoji="1" lang="en-US" altLang="ja-JP" sz="1400" dirty="0">
                <a:solidFill>
                  <a:srgbClr val="518ADC"/>
                </a:solidFill>
                <a:latin typeface="Calibri" panose="020F0502020204030204" pitchFamily="34" charset="0"/>
              </a:rPr>
              <a:t>ID</a:t>
            </a:r>
            <a:r>
              <a:rPr kumimoji="1" lang="ja-JP" altLang="en-US" sz="1400">
                <a:solidFill>
                  <a:srgbClr val="518ADC"/>
                </a:solidFill>
                <a:latin typeface="Calibri" panose="020F0502020204030204" pitchFamily="34" charset="0"/>
              </a:rPr>
              <a:t>と重複しない範囲で再度</a:t>
            </a:r>
            <a:r>
              <a:rPr kumimoji="1" lang="en-US" altLang="ja-JP" sz="1400" dirty="0" err="1">
                <a:solidFill>
                  <a:srgbClr val="518ADC"/>
                </a:solidFill>
                <a:latin typeface="Calibri" panose="020F0502020204030204" pitchFamily="34" charset="0"/>
              </a:rPr>
              <a:t>new_pci</a:t>
            </a:r>
            <a:r>
              <a:rPr kumimoji="1" lang="ja-JP" altLang="en-US" sz="1400">
                <a:solidFill>
                  <a:srgbClr val="518ADC"/>
                </a:solidFill>
                <a:latin typeface="Calibri" panose="020F0502020204030204" pitchFamily="34" charset="0"/>
              </a:rPr>
              <a:t>を選択して挿入</a:t>
            </a:r>
            <a:endParaRPr kumimoji="1" lang="en-US" altLang="ja-JP" sz="1400" dirty="0">
              <a:solidFill>
                <a:srgbClr val="518ADC"/>
              </a:solidFill>
              <a:latin typeface="Calibri" panose="020F0502020204030204" pitchFamily="34" charset="0"/>
            </a:endParaRPr>
          </a:p>
        </p:txBody>
      </p:sp>
      <p:sp>
        <p:nvSpPr>
          <p:cNvPr id="19" name="角丸四角形 18">
            <a:extLst>
              <a:ext uri="{FF2B5EF4-FFF2-40B4-BE49-F238E27FC236}">
                <a16:creationId xmlns:a16="http://schemas.microsoft.com/office/drawing/2014/main" id="{7C01B1CF-872C-5508-85CA-1EB6EBA22975}"/>
              </a:ext>
            </a:extLst>
          </p:cNvPr>
          <p:cNvSpPr/>
          <p:nvPr/>
        </p:nvSpPr>
        <p:spPr>
          <a:xfrm>
            <a:off x="588799" y="6190533"/>
            <a:ext cx="6408132" cy="233732"/>
          </a:xfrm>
          <a:prstGeom prst="roundRect">
            <a:avLst>
              <a:gd name="adj" fmla="val 2231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6B6D8BCF-FF2F-1ADB-2A32-8CE4276201BE}"/>
              </a:ext>
            </a:extLst>
          </p:cNvPr>
          <p:cNvSpPr txBox="1"/>
          <p:nvPr/>
        </p:nvSpPr>
        <p:spPr>
          <a:xfrm>
            <a:off x="6996931" y="6136951"/>
            <a:ext cx="4938778"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データ出力</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40826169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611233" cy="3970318"/>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概要</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en-US" altLang="ja-JP" sz="1400" dirty="0" err="1">
                <a:solidFill>
                  <a:srgbClr val="518ADC"/>
                </a:solidFill>
                <a:latin typeface="Calibri" panose="020F0502020204030204" pitchFamily="34" charset="0"/>
              </a:rPr>
              <a:t>fiveQiDscpMappingList</a:t>
            </a:r>
            <a:r>
              <a:rPr kumimoji="1" lang="ja-JP" altLang="en-US" sz="1400">
                <a:solidFill>
                  <a:srgbClr val="518ADC"/>
                </a:solidFill>
                <a:latin typeface="Calibri" panose="020F0502020204030204" pitchFamily="34" charset="0"/>
              </a:rPr>
              <a:t>パラメータは</a:t>
            </a:r>
            <a:r>
              <a:rPr kumimoji="1" lang="en-US" altLang="ja-JP" sz="1400" dirty="0">
                <a:solidFill>
                  <a:srgbClr val="518ADC"/>
                </a:solidFill>
                <a:latin typeface="Calibri" panose="020F0502020204030204" pitchFamily="34" charset="0"/>
              </a:rPr>
              <a:t> 5QI (Five Quality Indicators)</a:t>
            </a:r>
            <a:r>
              <a:rPr kumimoji="1" lang="ja-JP" altLang="en-US" sz="1400">
                <a:solidFill>
                  <a:srgbClr val="518ADC"/>
                </a:solidFill>
                <a:latin typeface="Calibri" panose="020F0502020204030204" pitchFamily="34" charset="0"/>
              </a:rPr>
              <a:t>と</a:t>
            </a:r>
            <a:r>
              <a:rPr kumimoji="1" lang="en-US" altLang="ja-JP" sz="1400" dirty="0">
                <a:solidFill>
                  <a:srgbClr val="518ADC"/>
                </a:solidFill>
                <a:latin typeface="Calibri" panose="020F0502020204030204" pitchFamily="34" charset="0"/>
              </a:rPr>
              <a:t>DSCP (Differentiated Services Code)</a:t>
            </a:r>
            <a:r>
              <a:rPr kumimoji="1" lang="ja-JP" altLang="en-US" sz="1400">
                <a:solidFill>
                  <a:srgbClr val="518ADC"/>
                </a:solidFill>
                <a:latin typeface="Calibri" panose="020F0502020204030204" pitchFamily="34" charset="0"/>
              </a:rPr>
              <a:t>それぞれの値のマッピングを定義する目的で使用されます。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このパラメータは通常はリストまたはテーブルの形式をとり、各エントリが特定の</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マッピングに対応します。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本モデルで定義した正しい</a:t>
            </a:r>
            <a:r>
              <a:rPr kumimoji="1" lang="en-US" altLang="ja-JP" sz="1400" dirty="0" err="1">
                <a:solidFill>
                  <a:srgbClr val="518ADC"/>
                </a:solidFill>
                <a:latin typeface="Calibri" panose="020F0502020204030204" pitchFamily="34" charset="0"/>
              </a:rPr>
              <a:t>FiveQiDscpMappingList</a:t>
            </a:r>
            <a:r>
              <a:rPr kumimoji="1" lang="en-US" altLang="ja-JP" sz="1400" dirty="0">
                <a:solidFill>
                  <a:srgbClr val="518ADC"/>
                </a:solidFill>
                <a:latin typeface="Calibri" panose="020F0502020204030204" pitchFamily="34" charset="0"/>
              </a:rPr>
              <a:t>】</a:t>
            </a: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QoS</a:t>
            </a:r>
            <a:r>
              <a:rPr kumimoji="1" lang="ja-JP" altLang="en-US" sz="1400">
                <a:solidFill>
                  <a:srgbClr val="518ADC"/>
                </a:solidFill>
                <a:latin typeface="Calibri" panose="020F0502020204030204" pitchFamily="34" charset="0"/>
              </a:rPr>
              <a:t>に応じた通信品質の担保・ネットワークスライスなどの各</a:t>
            </a:r>
            <a:r>
              <a:rPr kumimoji="1" lang="en-US" altLang="ja-JP" sz="1400" dirty="0">
                <a:solidFill>
                  <a:srgbClr val="518ADC"/>
                </a:solidFill>
                <a:latin typeface="Calibri" panose="020F0502020204030204" pitchFamily="34" charset="0"/>
              </a:rPr>
              <a:t>QoS</a:t>
            </a:r>
            <a:r>
              <a:rPr kumimoji="1" lang="ja-JP" altLang="en-US" sz="1400">
                <a:solidFill>
                  <a:srgbClr val="518ADC"/>
                </a:solidFill>
                <a:latin typeface="Calibri" panose="020F0502020204030204" pitchFamily="34" charset="0"/>
              </a:rPr>
              <a:t>でのサービス提供は</a:t>
            </a:r>
            <a:r>
              <a:rPr kumimoji="1" lang="en-US" altLang="ja-JP" sz="1400" dirty="0">
                <a:solidFill>
                  <a:srgbClr val="518ADC"/>
                </a:solidFill>
                <a:latin typeface="Calibri" panose="020F0502020204030204" pitchFamily="34" charset="0"/>
              </a:rPr>
              <a:t>5G</a:t>
            </a:r>
            <a:r>
              <a:rPr kumimoji="1" lang="ja-JP" altLang="en-US" sz="1400">
                <a:solidFill>
                  <a:srgbClr val="518ADC"/>
                </a:solidFill>
                <a:latin typeface="Calibri" panose="020F0502020204030204" pitchFamily="34" charset="0"/>
              </a:rPr>
              <a:t>の主要機能の一つであり、</a:t>
            </a:r>
            <a:r>
              <a:rPr kumimoji="1" lang="en-US" altLang="ja-JP" sz="1400" dirty="0">
                <a:solidFill>
                  <a:srgbClr val="518ADC"/>
                </a:solidFill>
                <a:latin typeface="Calibri" panose="020F0502020204030204" pitchFamily="34" charset="0"/>
              </a:rPr>
              <a:t>5QI</a:t>
            </a:r>
            <a:r>
              <a:rPr kumimoji="1" lang="ja-JP" altLang="en-US" sz="1400">
                <a:solidFill>
                  <a:srgbClr val="518ADC"/>
                </a:solidFill>
                <a:latin typeface="Calibri" panose="020F0502020204030204" pitchFamily="34" charset="0"/>
              </a:rPr>
              <a:t>別にネットワーク内の品質レベルを定義する</a:t>
            </a:r>
            <a:r>
              <a:rPr kumimoji="1" lang="en-US" altLang="ja-JP" sz="1400" dirty="0">
                <a:solidFill>
                  <a:srgbClr val="518ADC"/>
                </a:solidFill>
                <a:latin typeface="Calibri" panose="020F0502020204030204" pitchFamily="34" charset="0"/>
              </a:rPr>
              <a:t>DSCP</a:t>
            </a:r>
            <a:r>
              <a:rPr kumimoji="1" lang="ja-JP" altLang="en-US" sz="1400">
                <a:solidFill>
                  <a:srgbClr val="518ADC"/>
                </a:solidFill>
                <a:latin typeface="Calibri" panose="020F0502020204030204" pitchFamily="34" charset="0"/>
              </a:rPr>
              <a:t>との対応関係を示すマッピングテーブルの設定を適切に行う必要があります。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本モデルでは、予め定義した上記マッピングリストと各セルに設定されている値を評価し定義した値と異なる場合、異常として検知します。</a:t>
            </a:r>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7374885"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latin typeface="Calibri" panose="020F0502020204030204" pitchFamily="34" charset="0"/>
              </a:rPr>
              <a:t>5QI/DSCP</a:t>
            </a:r>
            <a:r>
              <a:rPr kumimoji="1" lang="ja-JP" altLang="en-US" sz="1800" b="1">
                <a:solidFill>
                  <a:schemeClr val="bg1"/>
                </a:solidFill>
                <a:latin typeface="Calibri" panose="020F0502020204030204" pitchFamily="34" charset="0"/>
              </a:rPr>
              <a:t>マッピングチェックモデル</a:t>
            </a:r>
            <a:r>
              <a:rPr kumimoji="1" lang="en-US" altLang="ja-JP" sz="1800" b="1" dirty="0">
                <a:solidFill>
                  <a:schemeClr val="bg1"/>
                </a:solidFill>
                <a:latin typeface="Calibri" panose="020F0502020204030204" pitchFamily="34" charset="0"/>
              </a:rPr>
              <a:t> (Mapping between 5QI and DSCP)</a:t>
            </a:r>
          </a:p>
        </p:txBody>
      </p:sp>
      <p:pic>
        <p:nvPicPr>
          <p:cNvPr id="10" name="図 9" descr="テキスト&#10;&#10;自動的に生成された説明">
            <a:extLst>
              <a:ext uri="{FF2B5EF4-FFF2-40B4-BE49-F238E27FC236}">
                <a16:creationId xmlns:a16="http://schemas.microsoft.com/office/drawing/2014/main" id="{DE72FC35-D861-7FDF-306E-AA4586EC1AF5}"/>
              </a:ext>
            </a:extLst>
          </p:cNvPr>
          <p:cNvPicPr>
            <a:picLocks noChangeAspect="1"/>
          </p:cNvPicPr>
          <p:nvPr/>
        </p:nvPicPr>
        <p:blipFill>
          <a:blip r:embed="rId2"/>
          <a:stretch>
            <a:fillRect/>
          </a:stretch>
        </p:blipFill>
        <p:spPr>
          <a:xfrm>
            <a:off x="696956" y="3778592"/>
            <a:ext cx="1741444" cy="1065155"/>
          </a:xfrm>
          <a:prstGeom prst="rect">
            <a:avLst/>
          </a:prstGeom>
        </p:spPr>
      </p:pic>
    </p:spTree>
    <p:extLst>
      <p:ext uri="{BB962C8B-B14F-4D97-AF65-F5344CB8AC3E}">
        <p14:creationId xmlns:p14="http://schemas.microsoft.com/office/powerpoint/2010/main" val="248457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NTT-WEST 5G PoC</a:t>
            </a:r>
            <a:br>
              <a:rPr kumimoji="1" lang="en-US" altLang="ja-JP" sz="2000" dirty="0">
                <a:latin typeface="Meiryo UI" panose="020B0604030504040204" pitchFamily="34" charset="-128"/>
                <a:ea typeface="Meiryo UI" panose="020B0604030504040204" pitchFamily="34" charset="-128"/>
              </a:rPr>
            </a:br>
            <a:r>
              <a:rPr kumimoji="1" lang="en-US" altLang="ja-JP" sz="2000" dirty="0">
                <a:latin typeface="Meiryo UI" panose="020B0604030504040204" pitchFamily="34" charset="-128"/>
                <a:ea typeface="Meiryo UI" panose="020B0604030504040204" pitchFamily="34" charset="-128"/>
              </a:rPr>
              <a:t>Topology</a:t>
            </a:r>
            <a:endParaRPr kumimoji="1" lang="ja-JP" altLang="en-US" sz="2000">
              <a:latin typeface="Meiryo UI" panose="020B0604030504040204" pitchFamily="34" charset="-128"/>
              <a:ea typeface="Meiryo UI" panose="020B0604030504040204" pitchFamily="34" charset="-128"/>
            </a:endParaRPr>
          </a:p>
        </p:txBody>
      </p:sp>
      <p:pic>
        <p:nvPicPr>
          <p:cNvPr id="4" name="図 3" descr="ダイアグラム&#10;&#10;自動的に生成された説明">
            <a:extLst>
              <a:ext uri="{FF2B5EF4-FFF2-40B4-BE49-F238E27FC236}">
                <a16:creationId xmlns:a16="http://schemas.microsoft.com/office/drawing/2014/main" id="{7D8321E1-3FB4-92FB-82CC-50DEF160B587}"/>
              </a:ext>
            </a:extLst>
          </p:cNvPr>
          <p:cNvPicPr>
            <a:picLocks noChangeAspect="1"/>
          </p:cNvPicPr>
          <p:nvPr/>
        </p:nvPicPr>
        <p:blipFill>
          <a:blip r:embed="rId2"/>
          <a:stretch>
            <a:fillRect/>
          </a:stretch>
        </p:blipFill>
        <p:spPr>
          <a:xfrm>
            <a:off x="163542" y="1301750"/>
            <a:ext cx="6896100" cy="5168900"/>
          </a:xfrm>
          <a:prstGeom prst="rect">
            <a:avLst/>
          </a:prstGeom>
        </p:spPr>
      </p:pic>
      <p:sp>
        <p:nvSpPr>
          <p:cNvPr id="5" name="角丸四角形 4">
            <a:extLst>
              <a:ext uri="{FF2B5EF4-FFF2-40B4-BE49-F238E27FC236}">
                <a16:creationId xmlns:a16="http://schemas.microsoft.com/office/drawing/2014/main" id="{C6C74D0E-8DFC-B9D8-9D00-E95D3A2AEDFD}"/>
              </a:ext>
            </a:extLst>
          </p:cNvPr>
          <p:cNvSpPr/>
          <p:nvPr/>
        </p:nvSpPr>
        <p:spPr>
          <a:xfrm>
            <a:off x="7233244" y="532250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Cell1</a:t>
            </a:r>
            <a:endParaRPr kumimoji="1" lang="ja-JP" altLang="en-US"/>
          </a:p>
        </p:txBody>
      </p:sp>
      <p:sp>
        <p:nvSpPr>
          <p:cNvPr id="6" name="角丸四角形 5">
            <a:extLst>
              <a:ext uri="{FF2B5EF4-FFF2-40B4-BE49-F238E27FC236}">
                <a16:creationId xmlns:a16="http://schemas.microsoft.com/office/drawing/2014/main" id="{3235EDF0-07B9-EFFC-3423-C8330C87F6A8}"/>
              </a:ext>
            </a:extLst>
          </p:cNvPr>
          <p:cNvSpPr/>
          <p:nvPr/>
        </p:nvSpPr>
        <p:spPr>
          <a:xfrm>
            <a:off x="8243974" y="532250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Cell2</a:t>
            </a:r>
            <a:endParaRPr kumimoji="1" lang="ja-JP" altLang="en-US"/>
          </a:p>
        </p:txBody>
      </p:sp>
      <p:sp>
        <p:nvSpPr>
          <p:cNvPr id="8" name="角丸四角形 7">
            <a:extLst>
              <a:ext uri="{FF2B5EF4-FFF2-40B4-BE49-F238E27FC236}">
                <a16:creationId xmlns:a16="http://schemas.microsoft.com/office/drawing/2014/main" id="{749723F4-A213-189B-5C83-6F54CC137195}"/>
              </a:ext>
            </a:extLst>
          </p:cNvPr>
          <p:cNvSpPr/>
          <p:nvPr/>
        </p:nvSpPr>
        <p:spPr>
          <a:xfrm>
            <a:off x="9238891" y="532250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Cell3</a:t>
            </a:r>
            <a:endParaRPr kumimoji="1" lang="ja-JP" altLang="en-US"/>
          </a:p>
        </p:txBody>
      </p:sp>
      <p:sp>
        <p:nvSpPr>
          <p:cNvPr id="10" name="角丸四角形 9">
            <a:extLst>
              <a:ext uri="{FF2B5EF4-FFF2-40B4-BE49-F238E27FC236}">
                <a16:creationId xmlns:a16="http://schemas.microsoft.com/office/drawing/2014/main" id="{C25191C8-B051-3181-7A8A-5CC69F495229}"/>
              </a:ext>
            </a:extLst>
          </p:cNvPr>
          <p:cNvSpPr/>
          <p:nvPr/>
        </p:nvSpPr>
        <p:spPr>
          <a:xfrm>
            <a:off x="7729264" y="450874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RU</a:t>
            </a:r>
            <a:endParaRPr kumimoji="1" lang="ja-JP" altLang="en-US"/>
          </a:p>
        </p:txBody>
      </p:sp>
      <p:cxnSp>
        <p:nvCxnSpPr>
          <p:cNvPr id="12" name="カギ線コネクタ 11">
            <a:extLst>
              <a:ext uri="{FF2B5EF4-FFF2-40B4-BE49-F238E27FC236}">
                <a16:creationId xmlns:a16="http://schemas.microsoft.com/office/drawing/2014/main" id="{991EDFC4-3248-553F-B677-58BDA7AEB831}"/>
              </a:ext>
            </a:extLst>
          </p:cNvPr>
          <p:cNvCxnSpPr>
            <a:stCxn id="10" idx="2"/>
            <a:endCxn id="5" idx="0"/>
          </p:cNvCxnSpPr>
          <p:nvPr/>
        </p:nvCxnSpPr>
        <p:spPr>
          <a:xfrm rot="5400000">
            <a:off x="7691163" y="4891896"/>
            <a:ext cx="365187" cy="49602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8" name="角丸四角形 17">
            <a:extLst>
              <a:ext uri="{FF2B5EF4-FFF2-40B4-BE49-F238E27FC236}">
                <a16:creationId xmlns:a16="http://schemas.microsoft.com/office/drawing/2014/main" id="{C54770C2-D56C-0E1E-44AC-DB7D1867EAA9}"/>
              </a:ext>
            </a:extLst>
          </p:cNvPr>
          <p:cNvSpPr/>
          <p:nvPr/>
        </p:nvSpPr>
        <p:spPr>
          <a:xfrm>
            <a:off x="10252501" y="532250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Cell4</a:t>
            </a:r>
            <a:endParaRPr kumimoji="1" lang="ja-JP" altLang="en-US"/>
          </a:p>
        </p:txBody>
      </p:sp>
      <p:sp>
        <p:nvSpPr>
          <p:cNvPr id="19" name="角丸四角形 18">
            <a:extLst>
              <a:ext uri="{FF2B5EF4-FFF2-40B4-BE49-F238E27FC236}">
                <a16:creationId xmlns:a16="http://schemas.microsoft.com/office/drawing/2014/main" id="{C1AC6029-E920-825C-97D2-5467003552C6}"/>
              </a:ext>
            </a:extLst>
          </p:cNvPr>
          <p:cNvSpPr/>
          <p:nvPr/>
        </p:nvSpPr>
        <p:spPr>
          <a:xfrm>
            <a:off x="9719090" y="4508739"/>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RU</a:t>
            </a:r>
            <a:endParaRPr kumimoji="1" lang="ja-JP" altLang="en-US"/>
          </a:p>
        </p:txBody>
      </p:sp>
      <p:sp>
        <p:nvSpPr>
          <p:cNvPr id="20" name="角丸四角形 19">
            <a:extLst>
              <a:ext uri="{FF2B5EF4-FFF2-40B4-BE49-F238E27FC236}">
                <a16:creationId xmlns:a16="http://schemas.microsoft.com/office/drawing/2014/main" id="{EDF343FE-BB90-2668-E3BD-FD7A381CD6DC}"/>
              </a:ext>
            </a:extLst>
          </p:cNvPr>
          <p:cNvSpPr/>
          <p:nvPr/>
        </p:nvSpPr>
        <p:spPr>
          <a:xfrm>
            <a:off x="8761558" y="3686352"/>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DU</a:t>
            </a:r>
            <a:endParaRPr kumimoji="1" lang="ja-JP" altLang="en-US"/>
          </a:p>
        </p:txBody>
      </p:sp>
      <p:cxnSp>
        <p:nvCxnSpPr>
          <p:cNvPr id="22" name="カギ線コネクタ 21">
            <a:extLst>
              <a:ext uri="{FF2B5EF4-FFF2-40B4-BE49-F238E27FC236}">
                <a16:creationId xmlns:a16="http://schemas.microsoft.com/office/drawing/2014/main" id="{C4A58707-20DA-D33F-6E42-D80145DB45F1}"/>
              </a:ext>
            </a:extLst>
          </p:cNvPr>
          <p:cNvCxnSpPr>
            <a:stCxn id="20" idx="2"/>
            <a:endCxn id="10" idx="0"/>
          </p:cNvCxnSpPr>
          <p:nvPr/>
        </p:nvCxnSpPr>
        <p:spPr>
          <a:xfrm rot="5400000">
            <a:off x="8451006" y="3805685"/>
            <a:ext cx="373815" cy="103229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4" name="カギ線コネクタ 23">
            <a:extLst>
              <a:ext uri="{FF2B5EF4-FFF2-40B4-BE49-F238E27FC236}">
                <a16:creationId xmlns:a16="http://schemas.microsoft.com/office/drawing/2014/main" id="{12401996-3928-5B72-85E5-DD372FF9F6F7}"/>
              </a:ext>
            </a:extLst>
          </p:cNvPr>
          <p:cNvCxnSpPr>
            <a:stCxn id="20" idx="2"/>
            <a:endCxn id="19" idx="0"/>
          </p:cNvCxnSpPr>
          <p:nvPr/>
        </p:nvCxnSpPr>
        <p:spPr>
          <a:xfrm rot="16200000" flipH="1">
            <a:off x="9445919" y="3843066"/>
            <a:ext cx="373814" cy="9575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カギ線コネクタ 28">
            <a:extLst>
              <a:ext uri="{FF2B5EF4-FFF2-40B4-BE49-F238E27FC236}">
                <a16:creationId xmlns:a16="http://schemas.microsoft.com/office/drawing/2014/main" id="{28ADD469-1DB6-9066-A0AE-CB63FA78EA92}"/>
              </a:ext>
            </a:extLst>
          </p:cNvPr>
          <p:cNvCxnSpPr>
            <a:stCxn id="10" idx="2"/>
            <a:endCxn id="6" idx="0"/>
          </p:cNvCxnSpPr>
          <p:nvPr/>
        </p:nvCxnSpPr>
        <p:spPr>
          <a:xfrm rot="16200000" flipH="1">
            <a:off x="8196528" y="4882551"/>
            <a:ext cx="365187" cy="51471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カギ線コネクタ 33">
            <a:extLst>
              <a:ext uri="{FF2B5EF4-FFF2-40B4-BE49-F238E27FC236}">
                <a16:creationId xmlns:a16="http://schemas.microsoft.com/office/drawing/2014/main" id="{BF2900C7-79AF-E9DD-7320-063F3C649122}"/>
              </a:ext>
            </a:extLst>
          </p:cNvPr>
          <p:cNvCxnSpPr>
            <a:stCxn id="19" idx="2"/>
            <a:endCxn id="8" idx="0"/>
          </p:cNvCxnSpPr>
          <p:nvPr/>
        </p:nvCxnSpPr>
        <p:spPr>
          <a:xfrm rot="5400000">
            <a:off x="9688899" y="4899807"/>
            <a:ext cx="365188" cy="48019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カギ線コネクタ 35">
            <a:extLst>
              <a:ext uri="{FF2B5EF4-FFF2-40B4-BE49-F238E27FC236}">
                <a16:creationId xmlns:a16="http://schemas.microsoft.com/office/drawing/2014/main" id="{C730417C-567C-50F3-9741-E235B4220C01}"/>
              </a:ext>
            </a:extLst>
          </p:cNvPr>
          <p:cNvCxnSpPr>
            <a:stCxn id="19" idx="2"/>
            <a:endCxn id="18" idx="0"/>
          </p:cNvCxnSpPr>
          <p:nvPr/>
        </p:nvCxnSpPr>
        <p:spPr>
          <a:xfrm rot="16200000" flipH="1">
            <a:off x="10195703" y="4873200"/>
            <a:ext cx="365188" cy="53341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1" name="角丸四角形 40">
            <a:extLst>
              <a:ext uri="{FF2B5EF4-FFF2-40B4-BE49-F238E27FC236}">
                <a16:creationId xmlns:a16="http://schemas.microsoft.com/office/drawing/2014/main" id="{EAE33589-B7E3-42A5-1888-A26DF2E40914}"/>
              </a:ext>
            </a:extLst>
          </p:cNvPr>
          <p:cNvSpPr/>
          <p:nvPr/>
        </p:nvSpPr>
        <p:spPr>
          <a:xfrm>
            <a:off x="9915341" y="3686351"/>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DU</a:t>
            </a:r>
            <a:endParaRPr kumimoji="1" lang="ja-JP" altLang="en-US"/>
          </a:p>
        </p:txBody>
      </p:sp>
      <p:sp>
        <p:nvSpPr>
          <p:cNvPr id="42" name="角丸四角形 41">
            <a:extLst>
              <a:ext uri="{FF2B5EF4-FFF2-40B4-BE49-F238E27FC236}">
                <a16:creationId xmlns:a16="http://schemas.microsoft.com/office/drawing/2014/main" id="{F6BF75D8-C4F2-31A7-A802-C32CF2ED7A9B}"/>
              </a:ext>
            </a:extLst>
          </p:cNvPr>
          <p:cNvSpPr/>
          <p:nvPr/>
        </p:nvSpPr>
        <p:spPr>
          <a:xfrm>
            <a:off x="9326588" y="2872590"/>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CU</a:t>
            </a:r>
            <a:endParaRPr kumimoji="1" lang="ja-JP" altLang="en-US"/>
          </a:p>
        </p:txBody>
      </p:sp>
      <p:cxnSp>
        <p:nvCxnSpPr>
          <p:cNvPr id="44" name="カギ線コネクタ 43">
            <a:extLst>
              <a:ext uri="{FF2B5EF4-FFF2-40B4-BE49-F238E27FC236}">
                <a16:creationId xmlns:a16="http://schemas.microsoft.com/office/drawing/2014/main" id="{D030D522-464A-A2DE-C2C1-5BCB1B09BDE1}"/>
              </a:ext>
            </a:extLst>
          </p:cNvPr>
          <p:cNvCxnSpPr>
            <a:stCxn id="42" idx="2"/>
            <a:endCxn id="20" idx="0"/>
          </p:cNvCxnSpPr>
          <p:nvPr/>
        </p:nvCxnSpPr>
        <p:spPr>
          <a:xfrm rot="5400000">
            <a:off x="9253981" y="3221242"/>
            <a:ext cx="365189" cy="56503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カギ線コネクタ 45">
            <a:extLst>
              <a:ext uri="{FF2B5EF4-FFF2-40B4-BE49-F238E27FC236}">
                <a16:creationId xmlns:a16="http://schemas.microsoft.com/office/drawing/2014/main" id="{9C260B3D-9EAB-1096-7794-CB299286D4F1}"/>
              </a:ext>
            </a:extLst>
          </p:cNvPr>
          <p:cNvCxnSpPr>
            <a:stCxn id="42" idx="2"/>
            <a:endCxn id="41" idx="0"/>
          </p:cNvCxnSpPr>
          <p:nvPr/>
        </p:nvCxnSpPr>
        <p:spPr>
          <a:xfrm rot="16200000" flipH="1">
            <a:off x="9830872" y="3209380"/>
            <a:ext cx="365188" cy="588753"/>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49" name="角丸四角形 48">
            <a:extLst>
              <a:ext uri="{FF2B5EF4-FFF2-40B4-BE49-F238E27FC236}">
                <a16:creationId xmlns:a16="http://schemas.microsoft.com/office/drawing/2014/main" id="{BEB8913B-ACD4-28F5-A357-EB6033EEE407}"/>
              </a:ext>
            </a:extLst>
          </p:cNvPr>
          <p:cNvSpPr/>
          <p:nvPr/>
        </p:nvSpPr>
        <p:spPr>
          <a:xfrm>
            <a:off x="10504093" y="2878336"/>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CU</a:t>
            </a:r>
            <a:endParaRPr kumimoji="1" lang="ja-JP" altLang="en-US"/>
          </a:p>
        </p:txBody>
      </p:sp>
      <p:sp>
        <p:nvSpPr>
          <p:cNvPr id="50" name="角丸四角形 49">
            <a:extLst>
              <a:ext uri="{FF2B5EF4-FFF2-40B4-BE49-F238E27FC236}">
                <a16:creationId xmlns:a16="http://schemas.microsoft.com/office/drawing/2014/main" id="{3869FDD0-2DD8-EB8F-5583-C3656B9F3517}"/>
              </a:ext>
            </a:extLst>
          </p:cNvPr>
          <p:cNvSpPr/>
          <p:nvPr/>
        </p:nvSpPr>
        <p:spPr>
          <a:xfrm>
            <a:off x="9895213" y="2050203"/>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PLMN</a:t>
            </a:r>
            <a:endParaRPr kumimoji="1" lang="ja-JP" altLang="en-US" sz="1400"/>
          </a:p>
        </p:txBody>
      </p:sp>
      <p:cxnSp>
        <p:nvCxnSpPr>
          <p:cNvPr id="52" name="カギ線コネクタ 51">
            <a:extLst>
              <a:ext uri="{FF2B5EF4-FFF2-40B4-BE49-F238E27FC236}">
                <a16:creationId xmlns:a16="http://schemas.microsoft.com/office/drawing/2014/main" id="{3E7F43B6-DAFB-A4FE-1E09-E076B9365FA3}"/>
              </a:ext>
            </a:extLst>
          </p:cNvPr>
          <p:cNvCxnSpPr>
            <a:stCxn id="50" idx="2"/>
            <a:endCxn id="42" idx="0"/>
          </p:cNvCxnSpPr>
          <p:nvPr/>
        </p:nvCxnSpPr>
        <p:spPr>
          <a:xfrm rot="5400000">
            <a:off x="9816496" y="2401371"/>
            <a:ext cx="373814" cy="56862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4" name="カギ線コネクタ 53">
            <a:extLst>
              <a:ext uri="{FF2B5EF4-FFF2-40B4-BE49-F238E27FC236}">
                <a16:creationId xmlns:a16="http://schemas.microsoft.com/office/drawing/2014/main" id="{11A5A9C4-D617-ABA6-CC6C-157220D8C10A}"/>
              </a:ext>
            </a:extLst>
          </p:cNvPr>
          <p:cNvCxnSpPr>
            <a:stCxn id="50" idx="2"/>
            <a:endCxn id="49" idx="0"/>
          </p:cNvCxnSpPr>
          <p:nvPr/>
        </p:nvCxnSpPr>
        <p:spPr>
          <a:xfrm rot="16200000" flipH="1">
            <a:off x="10402375" y="2384116"/>
            <a:ext cx="379560" cy="60888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角丸四角形 54">
            <a:extLst>
              <a:ext uri="{FF2B5EF4-FFF2-40B4-BE49-F238E27FC236}">
                <a16:creationId xmlns:a16="http://schemas.microsoft.com/office/drawing/2014/main" id="{6A2FC140-11DF-D1E6-3577-0D2229E5CE8A}"/>
              </a:ext>
            </a:extLst>
          </p:cNvPr>
          <p:cNvSpPr/>
          <p:nvPr/>
        </p:nvSpPr>
        <p:spPr>
          <a:xfrm>
            <a:off x="9895213" y="1393563"/>
            <a:ext cx="785004" cy="44857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t>root</a:t>
            </a:r>
            <a:endParaRPr kumimoji="1" lang="ja-JP" altLang="en-US" sz="1400"/>
          </a:p>
        </p:txBody>
      </p:sp>
      <p:cxnSp>
        <p:nvCxnSpPr>
          <p:cNvPr id="57" name="直線コネクタ 56">
            <a:extLst>
              <a:ext uri="{FF2B5EF4-FFF2-40B4-BE49-F238E27FC236}">
                <a16:creationId xmlns:a16="http://schemas.microsoft.com/office/drawing/2014/main" id="{11B057BC-BCAD-0ED3-C383-E3476C7E5913}"/>
              </a:ext>
            </a:extLst>
          </p:cNvPr>
          <p:cNvCxnSpPr>
            <a:stCxn id="55" idx="2"/>
            <a:endCxn id="50" idx="0"/>
          </p:cNvCxnSpPr>
          <p:nvPr/>
        </p:nvCxnSpPr>
        <p:spPr>
          <a:xfrm>
            <a:off x="10287715" y="1842136"/>
            <a:ext cx="0" cy="2080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6704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457199" y="1972458"/>
            <a:ext cx="11611233" cy="1384995"/>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アルゴリズム・特徴量評価</a:t>
            </a:r>
            <a:endParaRPr kumimoji="1" lang="en-US" altLang="ja-JP" sz="1400" b="1"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ja-JP" altLang="en-US" sz="1400">
                <a:solidFill>
                  <a:srgbClr val="518ADC"/>
                </a:solidFill>
                <a:latin typeface="Calibri" panose="020F0502020204030204" pitchFamily="34" charset="0"/>
              </a:rPr>
              <a:t>前ページで説明した</a:t>
            </a:r>
            <a:r>
              <a:rPr kumimoji="1" lang="en-US" altLang="ja-JP" sz="1400" dirty="0" err="1">
                <a:solidFill>
                  <a:srgbClr val="518ADC"/>
                </a:solidFill>
                <a:latin typeface="Calibri" panose="020F0502020204030204" pitchFamily="34" charset="0"/>
              </a:rPr>
              <a:t>fiveQiDscpMappingList</a:t>
            </a:r>
            <a:r>
              <a:rPr kumimoji="1" lang="ja-JP" altLang="en-US" sz="1400">
                <a:solidFill>
                  <a:srgbClr val="518ADC"/>
                </a:solidFill>
                <a:latin typeface="Calibri" panose="020F0502020204030204" pitchFamily="34" charset="0"/>
              </a:rPr>
              <a:t>の正しい設定値とセル毎の設定値を比較評価し、値が異なる場合以上として検知します。</a:t>
            </a:r>
            <a:endParaRPr kumimoji="1" lang="en-US" altLang="ja-JP" sz="1400" dirty="0">
              <a:solidFill>
                <a:srgbClr val="518ADC"/>
              </a:solidFill>
              <a:latin typeface="Calibri" panose="020F0502020204030204" pitchFamily="34" charset="0"/>
            </a:endParaRPr>
          </a:p>
          <a:p>
            <a:endParaRPr kumimoji="1" lang="en-US" altLang="ja-JP" sz="1400" dirty="0">
              <a:solidFill>
                <a:srgbClr val="518ADC"/>
              </a:solidFill>
              <a:latin typeface="Calibri" panose="020F0502020204030204" pitchFamily="34" charset="0"/>
            </a:endParaRPr>
          </a:p>
          <a:p>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本モデルで定義した正しい</a:t>
            </a:r>
            <a:r>
              <a:rPr kumimoji="1" lang="en-US" altLang="ja-JP" sz="1400" dirty="0" err="1">
                <a:solidFill>
                  <a:srgbClr val="518ADC"/>
                </a:solidFill>
                <a:latin typeface="Calibri" panose="020F0502020204030204" pitchFamily="34" charset="0"/>
              </a:rPr>
              <a:t>FiveQiDscpMappingList</a:t>
            </a:r>
            <a:r>
              <a:rPr kumimoji="1" lang="en-US" altLang="ja-JP" sz="1400" dirty="0">
                <a:solidFill>
                  <a:srgbClr val="518ADC"/>
                </a:solidFill>
                <a:latin typeface="Calibri" panose="020F0502020204030204" pitchFamily="34" charset="0"/>
              </a:rPr>
              <a:t>】</a:t>
            </a:r>
          </a:p>
          <a:p>
            <a:endParaRPr kumimoji="1" lang="en-US" altLang="ja-JP" sz="1400" dirty="0">
              <a:solidFill>
                <a:srgbClr val="518ADC"/>
              </a:solidFill>
              <a:latin typeface="Calibri" panose="020F0502020204030204" pitchFamily="34" charset="0"/>
            </a:endParaRP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7374885"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latin typeface="Calibri" panose="020F0502020204030204" pitchFamily="34" charset="0"/>
              </a:rPr>
              <a:t>5QI/DSCP</a:t>
            </a:r>
            <a:r>
              <a:rPr kumimoji="1" lang="ja-JP" altLang="en-US" sz="1800" b="1">
                <a:solidFill>
                  <a:schemeClr val="bg1"/>
                </a:solidFill>
                <a:latin typeface="Calibri" panose="020F0502020204030204" pitchFamily="34" charset="0"/>
              </a:rPr>
              <a:t>マッピングチェックモデル</a:t>
            </a:r>
            <a:r>
              <a:rPr kumimoji="1" lang="en-US" altLang="ja-JP" sz="1800" b="1" dirty="0">
                <a:solidFill>
                  <a:schemeClr val="bg1"/>
                </a:solidFill>
                <a:latin typeface="Calibri" panose="020F0502020204030204" pitchFamily="34" charset="0"/>
              </a:rPr>
              <a:t> (Mapping between 5QI and DSCP)</a:t>
            </a:r>
          </a:p>
        </p:txBody>
      </p:sp>
      <p:sp>
        <p:nvSpPr>
          <p:cNvPr id="4" name="正方形/長方形 3">
            <a:extLst>
              <a:ext uri="{FF2B5EF4-FFF2-40B4-BE49-F238E27FC236}">
                <a16:creationId xmlns:a16="http://schemas.microsoft.com/office/drawing/2014/main" id="{DE8E4070-BFB6-2479-4448-DFF2A2332220}"/>
              </a:ext>
            </a:extLst>
          </p:cNvPr>
          <p:cNvSpPr/>
          <p:nvPr/>
        </p:nvSpPr>
        <p:spPr>
          <a:xfrm>
            <a:off x="771453" y="3192696"/>
            <a:ext cx="10793281" cy="532014"/>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600" dirty="0">
                <a:solidFill>
                  <a:schemeClr val="bg1"/>
                </a:solidFill>
                <a:highlight>
                  <a:srgbClr val="FF0000"/>
                </a:highlight>
                <a:latin typeface="Calibri" panose="020F0502020204030204" pitchFamily="34" charset="0"/>
              </a:rPr>
              <a:t>fiveQIValues:1,dscp:AF11</a:t>
            </a:r>
            <a:r>
              <a:rPr kumimoji="1" lang="en-US" altLang="ja-JP" sz="1600" dirty="0">
                <a:solidFill>
                  <a:schemeClr val="bg1"/>
                </a:solidFill>
                <a:latin typeface="Calibri" panose="020F0502020204030204" pitchFamily="34" charset="0"/>
              </a:rPr>
              <a:t>;</a:t>
            </a:r>
            <a:r>
              <a:rPr kumimoji="1" lang="en-US" altLang="ja-JP" sz="1600" dirty="0">
                <a:solidFill>
                  <a:schemeClr val="bg1"/>
                </a:solidFill>
                <a:highlight>
                  <a:srgbClr val="00FF00"/>
                </a:highlight>
                <a:latin typeface="Calibri" panose="020F0502020204030204" pitchFamily="34" charset="0"/>
              </a:rPr>
              <a:t>fiveQIValues:2,dscp:AF21</a:t>
            </a:r>
            <a:r>
              <a:rPr kumimoji="1" lang="en-US" altLang="ja-JP" sz="1600" dirty="0">
                <a:solidFill>
                  <a:schemeClr val="bg1"/>
                </a:solidFill>
                <a:latin typeface="Calibri" panose="020F0502020204030204" pitchFamily="34" charset="0"/>
              </a:rPr>
              <a:t>;</a:t>
            </a:r>
            <a:r>
              <a:rPr kumimoji="1" lang="en-US" altLang="ja-JP" sz="1600" dirty="0">
                <a:solidFill>
                  <a:schemeClr val="bg1"/>
                </a:solidFill>
                <a:highlight>
                  <a:srgbClr val="FF00FF"/>
                </a:highlight>
                <a:latin typeface="Calibri" panose="020F0502020204030204" pitchFamily="34" charset="0"/>
              </a:rPr>
              <a:t>fiveQIValues:3,dscp:AF31</a:t>
            </a:r>
            <a:r>
              <a:rPr kumimoji="1" lang="en-US" altLang="ja-JP" sz="1600" dirty="0">
                <a:solidFill>
                  <a:schemeClr val="bg1"/>
                </a:solidFill>
                <a:latin typeface="Calibri" panose="020F0502020204030204" pitchFamily="34" charset="0"/>
              </a:rPr>
              <a:t>;</a:t>
            </a:r>
            <a:r>
              <a:rPr kumimoji="1" lang="en-US" altLang="ja-JP" sz="1600" dirty="0">
                <a:solidFill>
                  <a:schemeClr val="bg1"/>
                </a:solidFill>
                <a:highlight>
                  <a:srgbClr val="0000FF"/>
                </a:highlight>
                <a:latin typeface="Calibri" panose="020F0502020204030204" pitchFamily="34" charset="0"/>
              </a:rPr>
              <a:t>fiveQIValues:4,dscp:AF41</a:t>
            </a:r>
            <a:r>
              <a:rPr kumimoji="1" lang="en-US" altLang="ja-JP" sz="1600" dirty="0">
                <a:solidFill>
                  <a:schemeClr val="bg1"/>
                </a:solidFill>
                <a:latin typeface="Calibri" panose="020F0502020204030204" pitchFamily="34" charset="0"/>
              </a:rPr>
              <a:t>;</a:t>
            </a:r>
            <a:r>
              <a:rPr kumimoji="1" lang="en-US" altLang="ja-JP" sz="1600" dirty="0">
                <a:solidFill>
                  <a:schemeClr val="bg1"/>
                </a:solidFill>
                <a:highlight>
                  <a:srgbClr val="800080"/>
                </a:highlight>
                <a:latin typeface="Calibri" panose="020F0502020204030204" pitchFamily="34" charset="0"/>
              </a:rPr>
              <a:t>fiveQIValues:5,dscp:EF</a:t>
            </a:r>
          </a:p>
        </p:txBody>
      </p:sp>
      <p:sp>
        <p:nvSpPr>
          <p:cNvPr id="5" name="角丸四角形 4">
            <a:extLst>
              <a:ext uri="{FF2B5EF4-FFF2-40B4-BE49-F238E27FC236}">
                <a16:creationId xmlns:a16="http://schemas.microsoft.com/office/drawing/2014/main" id="{70B63B3C-95EF-B81D-AD6B-011840C252E9}"/>
              </a:ext>
            </a:extLst>
          </p:cNvPr>
          <p:cNvSpPr/>
          <p:nvPr/>
        </p:nvSpPr>
        <p:spPr>
          <a:xfrm>
            <a:off x="2964644" y="445270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feat_cm_check_misaligned_5qi_dscp_map</a:t>
            </a:r>
            <a:endParaRPr kumimoji="1" lang="ja-JP" altLang="en-US"/>
          </a:p>
        </p:txBody>
      </p:sp>
      <p:sp>
        <p:nvSpPr>
          <p:cNvPr id="6" name="テキスト ボックス 5">
            <a:extLst>
              <a:ext uri="{FF2B5EF4-FFF2-40B4-BE49-F238E27FC236}">
                <a16:creationId xmlns:a16="http://schemas.microsoft.com/office/drawing/2014/main" id="{599AF9B3-6AD8-892C-2D53-87425B8DFA16}"/>
              </a:ext>
            </a:extLst>
          </p:cNvPr>
          <p:cNvSpPr txBox="1"/>
          <p:nvPr/>
        </p:nvSpPr>
        <p:spPr>
          <a:xfrm>
            <a:off x="7876344" y="4252777"/>
            <a:ext cx="2775179" cy="307777"/>
          </a:xfrm>
          <a:prstGeom prst="rect">
            <a:avLst/>
          </a:prstGeom>
          <a:noFill/>
        </p:spPr>
        <p:txBody>
          <a:bodyPr wrap="square" rtlCol="0">
            <a:spAutoFit/>
          </a:bodyPr>
          <a:lstStyle/>
          <a:p>
            <a:r>
              <a:rPr kumimoji="1" lang="en-US" altLang="ja-JP" sz="1400" b="1" dirty="0">
                <a:solidFill>
                  <a:srgbClr val="00B050"/>
                </a:solidFill>
                <a:latin typeface="Calibri" panose="020F0502020204030204" pitchFamily="34" charset="0"/>
              </a:rPr>
              <a:t>0</a:t>
            </a:r>
            <a:r>
              <a:rPr kumimoji="1" lang="ja-JP" altLang="en-US" sz="1400" b="1">
                <a:solidFill>
                  <a:srgbClr val="00B050"/>
                </a:solidFill>
                <a:latin typeface="Calibri" panose="020F0502020204030204" pitchFamily="34" charset="0"/>
              </a:rPr>
              <a:t>（正常</a:t>
            </a:r>
            <a:r>
              <a:rPr kumimoji="1" lang="en-US" altLang="ja-JP" sz="1400" b="1" dirty="0">
                <a:solidFill>
                  <a:srgbClr val="00B050"/>
                </a:solidFill>
                <a:latin typeface="Calibri" panose="020F0502020204030204" pitchFamily="34" charset="0"/>
              </a:rPr>
              <a:t>:</a:t>
            </a:r>
            <a:r>
              <a:rPr kumimoji="1" lang="ja-JP" altLang="en-US" sz="1400" b="1">
                <a:solidFill>
                  <a:srgbClr val="00B050"/>
                </a:solidFill>
                <a:latin typeface="Calibri" panose="020F0502020204030204" pitchFamily="34" charset="0"/>
              </a:rPr>
              <a:t>正しい値を持つもの）</a:t>
            </a:r>
            <a:endParaRPr kumimoji="1" lang="en-US" altLang="ja-JP" sz="1400" dirty="0">
              <a:solidFill>
                <a:srgbClr val="00B050"/>
              </a:solidFill>
              <a:latin typeface="Calibri" panose="020F0502020204030204" pitchFamily="34" charset="0"/>
            </a:endParaRPr>
          </a:p>
        </p:txBody>
      </p:sp>
      <p:sp>
        <p:nvSpPr>
          <p:cNvPr id="7" name="テキスト ボックス 6">
            <a:extLst>
              <a:ext uri="{FF2B5EF4-FFF2-40B4-BE49-F238E27FC236}">
                <a16:creationId xmlns:a16="http://schemas.microsoft.com/office/drawing/2014/main" id="{D8CE771C-2384-7E46-33C1-B407F75650F3}"/>
              </a:ext>
            </a:extLst>
          </p:cNvPr>
          <p:cNvSpPr txBox="1"/>
          <p:nvPr/>
        </p:nvSpPr>
        <p:spPr>
          <a:xfrm>
            <a:off x="7876345" y="4723511"/>
            <a:ext cx="2940787" cy="307777"/>
          </a:xfrm>
          <a:prstGeom prst="rect">
            <a:avLst/>
          </a:prstGeom>
          <a:noFill/>
        </p:spPr>
        <p:txBody>
          <a:bodyPr wrap="square" rtlCol="0">
            <a:spAutoFit/>
          </a:bodyPr>
          <a:lstStyle/>
          <a:p>
            <a:r>
              <a:rPr kumimoji="1" lang="en-US" altLang="ja-JP" sz="1400" b="1" dirty="0">
                <a:solidFill>
                  <a:srgbClr val="FF0000"/>
                </a:solidFill>
                <a:latin typeface="Calibri" panose="020F0502020204030204" pitchFamily="34" charset="0"/>
              </a:rPr>
              <a:t>2</a:t>
            </a:r>
            <a:r>
              <a:rPr kumimoji="1" lang="ja-JP" altLang="en-US" sz="1400" b="1">
                <a:solidFill>
                  <a:srgbClr val="FF0000"/>
                </a:solidFill>
                <a:latin typeface="Calibri" panose="020F0502020204030204" pitchFamily="34" charset="0"/>
              </a:rPr>
              <a:t>（異常</a:t>
            </a:r>
            <a:r>
              <a:rPr kumimoji="1" lang="en-US" altLang="ja-JP" sz="1400" b="1" dirty="0">
                <a:solidFill>
                  <a:srgbClr val="FF0000"/>
                </a:solidFill>
                <a:latin typeface="Calibri" panose="020F0502020204030204" pitchFamily="34" charset="0"/>
              </a:rPr>
              <a:t>: </a:t>
            </a:r>
            <a:r>
              <a:rPr kumimoji="1" lang="ja-JP" altLang="en-US" sz="1400" b="1">
                <a:solidFill>
                  <a:srgbClr val="FF0000"/>
                </a:solidFill>
                <a:latin typeface="Calibri" panose="020F0502020204030204" pitchFamily="34" charset="0"/>
              </a:rPr>
              <a:t>誤った値を持つもの）</a:t>
            </a:r>
            <a:endParaRPr kumimoji="1" lang="en-US" altLang="ja-JP" sz="1400" dirty="0">
              <a:solidFill>
                <a:srgbClr val="FF0000"/>
              </a:solidFill>
              <a:latin typeface="Calibri" panose="020F0502020204030204" pitchFamily="34" charset="0"/>
            </a:endParaRPr>
          </a:p>
        </p:txBody>
      </p:sp>
      <p:cxnSp>
        <p:nvCxnSpPr>
          <p:cNvPr id="8" name="直線矢印コネクタ 7">
            <a:extLst>
              <a:ext uri="{FF2B5EF4-FFF2-40B4-BE49-F238E27FC236}">
                <a16:creationId xmlns:a16="http://schemas.microsoft.com/office/drawing/2014/main" id="{19E10B28-730C-2175-2E0F-65DA6F658B72}"/>
              </a:ext>
            </a:extLst>
          </p:cNvPr>
          <p:cNvCxnSpPr>
            <a:cxnSpLocks/>
            <a:stCxn id="5" idx="3"/>
            <a:endCxn id="6" idx="1"/>
          </p:cNvCxnSpPr>
          <p:nvPr/>
        </p:nvCxnSpPr>
        <p:spPr>
          <a:xfrm flipV="1">
            <a:off x="7200214" y="4406666"/>
            <a:ext cx="676130" cy="231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4D6C8CEB-2DE3-6B4D-7BC8-76460A988AC5}"/>
              </a:ext>
            </a:extLst>
          </p:cNvPr>
          <p:cNvCxnSpPr>
            <a:cxnSpLocks/>
            <a:stCxn id="5" idx="3"/>
            <a:endCxn id="7" idx="1"/>
          </p:cNvCxnSpPr>
          <p:nvPr/>
        </p:nvCxnSpPr>
        <p:spPr>
          <a:xfrm>
            <a:off x="7200214" y="4638173"/>
            <a:ext cx="676131" cy="239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D535B648-A477-CC29-36DA-2C1B0DCA75B3}"/>
              </a:ext>
            </a:extLst>
          </p:cNvPr>
          <p:cNvSpPr/>
          <p:nvPr/>
        </p:nvSpPr>
        <p:spPr>
          <a:xfrm>
            <a:off x="659028" y="4495951"/>
            <a:ext cx="1549750" cy="2844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err="1">
                <a:solidFill>
                  <a:schemeClr val="tx1"/>
                </a:solidFill>
              </a:rPr>
              <a:t>fiveQiDscpMappingList</a:t>
            </a:r>
            <a:endParaRPr kumimoji="1" lang="ja-JP" altLang="en-US" sz="1100">
              <a:solidFill>
                <a:schemeClr val="tx1"/>
              </a:solidFill>
            </a:endParaRPr>
          </a:p>
        </p:txBody>
      </p:sp>
      <p:sp>
        <p:nvSpPr>
          <p:cNvPr id="12" name="右矢印 11">
            <a:extLst>
              <a:ext uri="{FF2B5EF4-FFF2-40B4-BE49-F238E27FC236}">
                <a16:creationId xmlns:a16="http://schemas.microsoft.com/office/drawing/2014/main" id="{72A19ABF-79FB-B44D-921A-F9CB73EFFBD2}"/>
              </a:ext>
            </a:extLst>
          </p:cNvPr>
          <p:cNvSpPr/>
          <p:nvPr/>
        </p:nvSpPr>
        <p:spPr>
          <a:xfrm>
            <a:off x="2419227" y="4425825"/>
            <a:ext cx="374027" cy="424695"/>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33052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7374885"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latin typeface="Calibri" panose="020F0502020204030204" pitchFamily="34" charset="0"/>
              </a:rPr>
              <a:t>5QI/DSCP</a:t>
            </a:r>
            <a:r>
              <a:rPr kumimoji="1" lang="ja-JP" altLang="en-US" sz="1800" b="1">
                <a:solidFill>
                  <a:schemeClr val="bg1"/>
                </a:solidFill>
                <a:latin typeface="Calibri" panose="020F0502020204030204" pitchFamily="34" charset="0"/>
              </a:rPr>
              <a:t>マッピングチェックモデル</a:t>
            </a:r>
            <a:r>
              <a:rPr kumimoji="1" lang="en-US" altLang="ja-JP" sz="1800" b="1" dirty="0">
                <a:solidFill>
                  <a:schemeClr val="bg1"/>
                </a:solidFill>
                <a:latin typeface="Calibri" panose="020F0502020204030204" pitchFamily="34" charset="0"/>
              </a:rPr>
              <a:t> (Mapping between 5QI and DSCP)</a:t>
            </a:r>
          </a:p>
        </p:txBody>
      </p:sp>
      <p:sp>
        <p:nvSpPr>
          <p:cNvPr id="5" name="角丸四角形 4">
            <a:extLst>
              <a:ext uri="{FF2B5EF4-FFF2-40B4-BE49-F238E27FC236}">
                <a16:creationId xmlns:a16="http://schemas.microsoft.com/office/drawing/2014/main" id="{70B63B3C-95EF-B81D-AD6B-011840C252E9}"/>
              </a:ext>
            </a:extLst>
          </p:cNvPr>
          <p:cNvSpPr/>
          <p:nvPr/>
        </p:nvSpPr>
        <p:spPr>
          <a:xfrm>
            <a:off x="7642202" y="130256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feat_cm_check_misaligned_5qi_dscp_map</a:t>
            </a:r>
            <a:endParaRPr kumimoji="1" lang="ja-JP" altLang="en-US"/>
          </a:p>
        </p:txBody>
      </p:sp>
      <p:sp>
        <p:nvSpPr>
          <p:cNvPr id="10" name="テキスト ボックス 9">
            <a:extLst>
              <a:ext uri="{FF2B5EF4-FFF2-40B4-BE49-F238E27FC236}">
                <a16:creationId xmlns:a16="http://schemas.microsoft.com/office/drawing/2014/main" id="{A0411A45-4585-4522-24BF-FDEEEC6F8AF1}"/>
              </a:ext>
            </a:extLst>
          </p:cNvPr>
          <p:cNvSpPr txBox="1"/>
          <p:nvPr/>
        </p:nvSpPr>
        <p:spPr>
          <a:xfrm>
            <a:off x="7571230" y="1027930"/>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13" name="テキスト ボックス 12">
            <a:extLst>
              <a:ext uri="{FF2B5EF4-FFF2-40B4-BE49-F238E27FC236}">
                <a16:creationId xmlns:a16="http://schemas.microsoft.com/office/drawing/2014/main" id="{BF0B87B7-7D27-CBA4-302E-12912DFB205C}"/>
              </a:ext>
            </a:extLst>
          </p:cNvPr>
          <p:cNvSpPr txBox="1"/>
          <p:nvPr/>
        </p:nvSpPr>
        <p:spPr>
          <a:xfrm>
            <a:off x="279788" y="1830197"/>
            <a:ext cx="9412192" cy="4862870"/>
          </a:xfrm>
          <a:prstGeom prst="rect">
            <a:avLst/>
          </a:prstGeom>
          <a:noFill/>
        </p:spPr>
        <p:txBody>
          <a:bodyPr wrap="none" rtlCol="0">
            <a:spAutoFit/>
          </a:bodyPr>
          <a:lstStyle/>
          <a:p>
            <a:pPr indent="-180000" defTabSz="180000"/>
            <a:r>
              <a:rPr lang="en" altLang="ja-JP" sz="1000" b="0" dirty="0">
                <a:effectLst/>
                <a:latin typeface="Meiryo UI" panose="020B0604030504040204" pitchFamily="34" charset="-128"/>
                <a:ea typeface="Meiryo UI" panose="020B0604030504040204" pitchFamily="34" charset="-128"/>
              </a:rPr>
              <a:t>"</a:t>
            </a:r>
            <a:r>
              <a:rPr lang="en" altLang="ja-JP" sz="1000" b="0" err="1">
                <a:effectLst/>
                <a:latin typeface="Meiryo UI" panose="020B0604030504040204" pitchFamily="34" charset="-128"/>
                <a:ea typeface="Meiryo UI" panose="020B0604030504040204" pitchFamily="34" charset="-128"/>
              </a:rPr>
              <a:t>defaultValues</a:t>
            </a:r>
            <a:r>
              <a:rPr lang="en" altLang="ja-JP" sz="1000" b="0">
                <a:effectLst/>
                <a:latin typeface="Meiryo UI" panose="020B0604030504040204" pitchFamily="34" charset="-128"/>
                <a:ea typeface="Meiryo UI" panose="020B0604030504040204" pitchFamily="34" charset="-128"/>
              </a:rPr>
              <a:t>": {</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"FIVEQI_DSCP_ASSETS": {</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"value": "fiveQIValues:1,dscp:AF11;fiveQIValues:2,dscp:AF21;fiveQIValues:3,dscp:AF31;fiveQIValues:4,dscp:AF41;fiveQIValues:5,dscp:EF",</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"variable": "?FE_FIVEQI_DSCP_ASSETS”</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a:t>
            </a:r>
            <a:endParaRPr lang="en" altLang="ja-JP" sz="1000">
              <a:latin typeface="Meiryo UI" panose="020B0604030504040204" pitchFamily="34" charset="-128"/>
              <a:ea typeface="Meiryo UI" panose="020B0604030504040204" pitchFamily="34" charset="-128"/>
            </a:endParaRPr>
          </a:p>
          <a:p>
            <a:pPr indent="-180000" defTabSz="180000"/>
            <a:r>
              <a:rPr lang="en" altLang="ja-JP" sz="1000" b="0">
                <a:effectLst/>
                <a:latin typeface="Meiryo UI" panose="020B0604030504040204" pitchFamily="34" charset="-128"/>
                <a:ea typeface="Meiryo UI" panose="020B0604030504040204" pitchFamily="34" charset="-128"/>
              </a:rPr>
              <a:t>},</a:t>
            </a:r>
          </a:p>
          <a:p>
            <a:pPr indent="-180000"/>
            <a:r>
              <a:rPr lang="en" altLang="ja-JP" sz="1000" b="0">
                <a:effectLst/>
                <a:latin typeface="Meiryo UI" panose="020B0604030504040204" pitchFamily="34" charset="-128"/>
                <a:ea typeface="Meiryo UI" panose="020B0604030504040204" pitchFamily="34" charset="-128"/>
              </a:rPr>
              <a:t>"</a:t>
            </a:r>
            <a:r>
              <a:rPr lang="en" altLang="ja-JP" sz="1000" b="0" dirty="0">
                <a:effectLst/>
                <a:latin typeface="Meiryo UI" panose="020B0604030504040204" pitchFamily="34" charset="-128"/>
                <a:ea typeface="Meiryo UI" panose="020B0604030504040204" pitchFamily="34" charset="-128"/>
              </a:rPr>
              <a:t>name": "feat_cm_check_misaligned_5qi_dscp_map",</a:t>
            </a:r>
          </a:p>
          <a:p>
            <a:pPr indent="-180000"/>
            <a:r>
              <a:rPr lang="en" altLang="ja-JP" sz="1000" b="0" dirty="0">
                <a:effectLst/>
                <a:latin typeface="Meiryo UI" panose="020B0604030504040204" pitchFamily="34" charset="-128"/>
                <a:ea typeface="Meiryo UI" panose="020B0604030504040204" pitchFamily="34" charset="-128"/>
              </a:rPr>
              <a:t>"stages": [</a:t>
            </a:r>
          </a:p>
          <a:p>
            <a:pPr indent="-180000"/>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region, cm_params_cell_day__</a:t>
            </a:r>
            <a:r>
              <a:rPr lang="en" altLang="ja-JP" sz="1000" b="0" dirty="0" err="1">
                <a:effectLst/>
                <a:latin typeface="Meiryo UI" panose="020B0604030504040204" pitchFamily="34" charset="-128"/>
                <a:ea typeface="Meiryo UI" panose="020B0604030504040204" pitchFamily="34" charset="-128"/>
              </a:rPr>
              <a:t>nrTAC</a:t>
            </a:r>
            <a:r>
              <a:rPr lang="en" altLang="ja-JP" sz="1000" b="0" dirty="0">
                <a:effectLst/>
                <a:latin typeface="Meiryo UI" panose="020B0604030504040204" pitchFamily="34" charset="-128"/>
                <a:ea typeface="Meiryo UI" panose="020B0604030504040204" pitchFamily="34" charset="-128"/>
              </a:rPr>
              <a:t> AS tac, site, cell,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cm_params_cell_day__</a:t>
            </a:r>
            <a:r>
              <a:rPr lang="en" altLang="ja-JP" sz="1000" b="0" dirty="0" err="1">
                <a:effectLst/>
                <a:latin typeface="Meiryo UI" panose="020B0604030504040204" pitchFamily="34" charset="-128"/>
                <a:ea typeface="Meiryo UI" panose="020B0604030504040204" pitchFamily="34" charset="-128"/>
              </a:rPr>
              <a:t>fiveQiDscpMappingList</a:t>
            </a:r>
            <a:r>
              <a:rPr lang="en" altLang="ja-JP" sz="1000" b="0" dirty="0">
                <a:effectLst/>
                <a:latin typeface="Meiryo UI" panose="020B0604030504040204" pitchFamily="34" charset="-128"/>
                <a:ea typeface="Meiryo UI" panose="020B0604030504040204" pitchFamily="34" charset="-128"/>
              </a:rPr>
              <a:t> AS </a:t>
            </a:r>
            <a:r>
              <a:rPr lang="en" altLang="ja-JP" sz="1000" b="0" dirty="0" err="1">
                <a:effectLst/>
                <a:latin typeface="Meiryo UI" panose="020B0604030504040204" pitchFamily="34" charset="-128"/>
                <a:ea typeface="Meiryo UI" panose="020B0604030504040204" pitchFamily="34" charset="-128"/>
              </a:rPr>
              <a:t>fiveQiDscpMappingList</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FIVEQI_DSCP_ASSETS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'#')[0] AS datetime,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CONCAT_WS('#', region, tac, site, cell) AS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FIVEQI_DSCP_ASSETS,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a:t>
            </a:r>
            <a:r>
              <a:rPr lang="en" altLang="ja-JP" sz="1000" b="0" dirty="0" err="1">
                <a:effectLst/>
                <a:latin typeface="Meiryo UI" panose="020B0604030504040204" pitchFamily="34" charset="-128"/>
                <a:ea typeface="Meiryo UI" panose="020B0604030504040204" pitchFamily="34" charset="-128"/>
              </a:rPr>
              <a:t>fiveQiDscpMappingList</a:t>
            </a:r>
            <a:r>
              <a:rPr lang="en" altLang="ja-JP" sz="1000" b="0" dirty="0">
                <a:effectLst/>
                <a:latin typeface="Meiryo UI" panose="020B0604030504040204" pitchFamily="34" charset="-128"/>
                <a:ea typeface="Meiryo UI" panose="020B0604030504040204" pitchFamily="34" charset="-128"/>
              </a:rPr>
              <a:t>, ';') AS 5qi_dscp_array,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SPLIT(FIVEQI_DSCP_ASSETS, ';') AS FIVEQI_DSCP_ASSETS_ARRAY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FIRST(datetime, true) OVER (PARTITION BY ne ORDER BY datetime DESC)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b="0" dirty="0">
                <a:effectLst/>
                <a:latin typeface="Meiryo UI" panose="020B0604030504040204" pitchFamily="34" charset="-128"/>
                <a:ea typeface="Meiryo UI" panose="020B0604030504040204" pitchFamily="34" charset="-128"/>
              </a:rPr>
              <a:t>	]</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p>
        </p:txBody>
      </p:sp>
      <p:sp>
        <p:nvSpPr>
          <p:cNvPr id="14" name="テキスト ボックス 13">
            <a:extLst>
              <a:ext uri="{FF2B5EF4-FFF2-40B4-BE49-F238E27FC236}">
                <a16:creationId xmlns:a16="http://schemas.microsoft.com/office/drawing/2014/main" id="{3B10098B-FBA7-C49E-B484-FB3790F250EB}"/>
              </a:ext>
            </a:extLst>
          </p:cNvPr>
          <p:cNvSpPr txBox="1"/>
          <p:nvPr/>
        </p:nvSpPr>
        <p:spPr>
          <a:xfrm>
            <a:off x="5721057" y="3140226"/>
            <a:ext cx="6320728" cy="954107"/>
          </a:xfrm>
          <a:prstGeom prst="rect">
            <a:avLst/>
          </a:prstGeom>
          <a:noFill/>
        </p:spPr>
        <p:txBody>
          <a:bodyPr wrap="square" rtlCol="0">
            <a:spAutoFit/>
          </a:bodyPr>
          <a:lstStyle/>
          <a:p>
            <a:pPr algn="l"/>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必要な情報の読込み</a:t>
            </a:r>
            <a:r>
              <a:rPr kumimoji="1" lang="en-US" altLang="ja-JP" sz="1400" dirty="0">
                <a:solidFill>
                  <a:srgbClr val="518ADC"/>
                </a:solidFill>
                <a:latin typeface="Calibri" panose="020F0502020204030204" pitchFamily="34" charset="0"/>
              </a:rPr>
              <a:t>]</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トポロジー情報：</a:t>
            </a:r>
            <a:r>
              <a:rPr kumimoji="1" lang="en-US" altLang="ja-JP" sz="1400" dirty="0">
                <a:solidFill>
                  <a:srgbClr val="518ADC"/>
                </a:solidFill>
                <a:latin typeface="Calibri" panose="020F0502020204030204" pitchFamily="34" charset="0"/>
              </a:rPr>
              <a:t>region, tac, site, cell</a:t>
            </a:r>
          </a:p>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各セルの</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マッピング設定：</a:t>
            </a:r>
            <a:r>
              <a:rPr kumimoji="1" lang="en" altLang="ja-JP" sz="1400" dirty="0" err="1">
                <a:solidFill>
                  <a:srgbClr val="518ADC"/>
                </a:solidFill>
                <a:latin typeface="Calibri" panose="020F0502020204030204" pitchFamily="34" charset="0"/>
              </a:rPr>
              <a:t>fiveQiDscpMappingList</a:t>
            </a:r>
            <a:endParaRPr kumimoji="1" lang="en"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マッピング設定（デフォルト許容値）：</a:t>
            </a:r>
            <a:r>
              <a:rPr kumimoji="1" lang="en" altLang="ja-JP" sz="1400" dirty="0">
                <a:solidFill>
                  <a:srgbClr val="518ADC"/>
                </a:solidFill>
                <a:latin typeface="Calibri" panose="020F0502020204030204" pitchFamily="34" charset="0"/>
              </a:rPr>
              <a:t>FIVEQI_DSCP_ASSETS</a:t>
            </a:r>
          </a:p>
        </p:txBody>
      </p:sp>
      <p:sp>
        <p:nvSpPr>
          <p:cNvPr id="15" name="角丸四角形 14">
            <a:extLst>
              <a:ext uri="{FF2B5EF4-FFF2-40B4-BE49-F238E27FC236}">
                <a16:creationId xmlns:a16="http://schemas.microsoft.com/office/drawing/2014/main" id="{C8261B6B-61C2-579B-BB84-4408DE25D222}"/>
              </a:ext>
            </a:extLst>
          </p:cNvPr>
          <p:cNvSpPr/>
          <p:nvPr/>
        </p:nvSpPr>
        <p:spPr>
          <a:xfrm>
            <a:off x="662940" y="3390195"/>
            <a:ext cx="4914900" cy="491802"/>
          </a:xfrm>
          <a:prstGeom prst="roundRect">
            <a:avLst>
              <a:gd name="adj" fmla="val 8719"/>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28781F55-AF7D-A6FA-17DF-74F5094F3741}"/>
              </a:ext>
            </a:extLst>
          </p:cNvPr>
          <p:cNvSpPr txBox="1"/>
          <p:nvPr/>
        </p:nvSpPr>
        <p:spPr>
          <a:xfrm>
            <a:off x="5736295" y="4418932"/>
            <a:ext cx="6320727" cy="954107"/>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datetime</a:t>
            </a:r>
            <a:r>
              <a:rPr kumimoji="1" lang="ja-JP" altLang="en-US" sz="1400">
                <a:solidFill>
                  <a:srgbClr val="518ADC"/>
                </a:solidFill>
                <a:latin typeface="Calibri" panose="020F0502020204030204" pitchFamily="34" charset="0"/>
              </a:rPr>
              <a:t>：</a:t>
            </a:r>
            <a:r>
              <a:rPr kumimoji="1" lang="en-US" altLang="ja-JP" sz="1400" dirty="0" err="1">
                <a:solidFill>
                  <a:srgbClr val="518ADC"/>
                </a:solidFill>
                <a:latin typeface="Calibri" panose="020F0502020204030204" pitchFamily="34" charset="0"/>
              </a:rPr>
              <a:t>rowkey</a:t>
            </a:r>
            <a:r>
              <a:rPr kumimoji="1" lang="ja-JP" altLang="en-US" sz="1400">
                <a:solidFill>
                  <a:srgbClr val="518ADC"/>
                </a:solidFill>
                <a:latin typeface="Calibri" panose="020F0502020204030204" pitchFamily="34" charset="0"/>
              </a:rPr>
              <a:t>（日付＋トポロジー情報）から日付を取出し</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US" altLang="ja-JP" sz="1400" dirty="0">
                <a:solidFill>
                  <a:srgbClr val="518ADC"/>
                </a:solidFill>
                <a:latin typeface="Calibri" panose="020F0502020204030204" pitchFamily="34" charset="0"/>
              </a:rPr>
              <a:t>ne</a:t>
            </a:r>
            <a:r>
              <a:rPr kumimoji="1" lang="ja-JP" altLang="en-US" sz="1400">
                <a:solidFill>
                  <a:srgbClr val="518ADC"/>
                </a:solidFill>
                <a:latin typeface="Calibri" panose="020F0502020204030204" pitchFamily="34" charset="0"/>
              </a:rPr>
              <a:t>：各セルをトポロジー含めた一意な情報として設定</a:t>
            </a:r>
            <a:endParaRPr kumimoji="1" lang="en-US"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 altLang="ja-JP" sz="1400" dirty="0">
                <a:solidFill>
                  <a:srgbClr val="518ADC"/>
                </a:solidFill>
                <a:latin typeface="Calibri" panose="020F0502020204030204" pitchFamily="34" charset="0"/>
              </a:rPr>
              <a:t>5qi_dscp_array</a:t>
            </a:r>
            <a:r>
              <a:rPr kumimoji="1" lang="ja-JP" altLang="en-US" sz="1400">
                <a:solidFill>
                  <a:srgbClr val="518ADC"/>
                </a:solidFill>
                <a:latin typeface="Calibri" panose="020F0502020204030204" pitchFamily="34" charset="0"/>
              </a:rPr>
              <a:t>：</a:t>
            </a:r>
            <a:r>
              <a:rPr kumimoji="1" lang="en" altLang="ja-JP" sz="1400" dirty="0" err="1">
                <a:solidFill>
                  <a:srgbClr val="518ADC"/>
                </a:solidFill>
                <a:latin typeface="Calibri" panose="020F0502020204030204" pitchFamily="34" charset="0"/>
              </a:rPr>
              <a:t>fiveQiDscpMappingList</a:t>
            </a:r>
            <a:r>
              <a:rPr kumimoji="1" lang="ja-JP" altLang="en-US" sz="1400">
                <a:solidFill>
                  <a:srgbClr val="518ADC"/>
                </a:solidFill>
                <a:latin typeface="Calibri" panose="020F0502020204030204" pitchFamily="34" charset="0"/>
              </a:rPr>
              <a:t>を配列に変換</a:t>
            </a:r>
            <a:endParaRPr kumimoji="1" lang="en" altLang="ja-JP" sz="1400" dirty="0">
              <a:solidFill>
                <a:srgbClr val="518ADC"/>
              </a:solidFill>
              <a:latin typeface="Calibri" panose="020F0502020204030204" pitchFamily="34" charset="0"/>
            </a:endParaRPr>
          </a:p>
          <a:p>
            <a:pPr marL="285750" indent="-285750">
              <a:buFont typeface="Arial" panose="020B0604020202020204" pitchFamily="34" charset="0"/>
              <a:buChar char="•"/>
            </a:pPr>
            <a:r>
              <a:rPr kumimoji="1" lang="en" altLang="ja-JP" sz="1400" dirty="0">
                <a:solidFill>
                  <a:srgbClr val="518ADC"/>
                </a:solidFill>
                <a:latin typeface="Calibri" panose="020F0502020204030204" pitchFamily="34" charset="0"/>
              </a:rPr>
              <a:t>FIVEQI_DSCP_ASSETS_ARRAY</a:t>
            </a:r>
            <a:r>
              <a:rPr kumimoji="1" lang="ja-JP" altLang="en-US" sz="1400">
                <a:solidFill>
                  <a:srgbClr val="518ADC"/>
                </a:solidFill>
                <a:latin typeface="Calibri" panose="020F0502020204030204" pitchFamily="34" charset="0"/>
              </a:rPr>
              <a:t>：</a:t>
            </a:r>
            <a:r>
              <a:rPr kumimoji="1" lang="en" altLang="ja-JP" sz="1400" dirty="0">
                <a:solidFill>
                  <a:srgbClr val="518ADC"/>
                </a:solidFill>
                <a:latin typeface="Calibri" panose="020F0502020204030204" pitchFamily="34" charset="0"/>
              </a:rPr>
              <a:t>FIVEQI_DSCP_ASSETS</a:t>
            </a:r>
            <a:r>
              <a:rPr kumimoji="1" lang="ja-JP" altLang="en-US" sz="1400">
                <a:solidFill>
                  <a:srgbClr val="518ADC"/>
                </a:solidFill>
                <a:latin typeface="Calibri" panose="020F0502020204030204" pitchFamily="34" charset="0"/>
              </a:rPr>
              <a:t>の配列</a:t>
            </a:r>
            <a:endParaRPr kumimoji="1" lang="en" altLang="ja-JP" sz="1400" dirty="0">
              <a:solidFill>
                <a:srgbClr val="518ADC"/>
              </a:solidFill>
              <a:latin typeface="Calibri" panose="020F0502020204030204" pitchFamily="34" charset="0"/>
            </a:endParaRPr>
          </a:p>
        </p:txBody>
      </p:sp>
      <p:sp>
        <p:nvSpPr>
          <p:cNvPr id="17" name="角丸四角形 16">
            <a:extLst>
              <a:ext uri="{FF2B5EF4-FFF2-40B4-BE49-F238E27FC236}">
                <a16:creationId xmlns:a16="http://schemas.microsoft.com/office/drawing/2014/main" id="{3D6D7133-9A9A-F7D1-9970-77455A6BF680}"/>
              </a:ext>
            </a:extLst>
          </p:cNvPr>
          <p:cNvSpPr/>
          <p:nvPr/>
        </p:nvSpPr>
        <p:spPr>
          <a:xfrm>
            <a:off x="662940" y="4592971"/>
            <a:ext cx="4914900" cy="810340"/>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917BEBF4-F8E3-8297-F257-6A28888665A1}"/>
              </a:ext>
            </a:extLst>
          </p:cNvPr>
          <p:cNvSpPr txBox="1"/>
          <p:nvPr/>
        </p:nvSpPr>
        <p:spPr>
          <a:xfrm>
            <a:off x="7128797" y="6054563"/>
            <a:ext cx="4928225" cy="307777"/>
          </a:xfrm>
          <a:prstGeom prst="rect">
            <a:avLst/>
          </a:prstGeom>
          <a:noFill/>
        </p:spPr>
        <p:txBody>
          <a:bodyPr wrap="square" rtlCol="0">
            <a:spAutoFit/>
          </a:bodyPr>
          <a:lstStyle/>
          <a:p>
            <a:pPr marL="285750" indent="-285750">
              <a:buFont typeface="Arial" panose="020B0604020202020204" pitchFamily="34" charset="0"/>
              <a:buChar char="•"/>
            </a:pPr>
            <a:r>
              <a:rPr kumimoji="1" lang="en" altLang="ja-JP" sz="1400" dirty="0" err="1">
                <a:solidFill>
                  <a:srgbClr val="518ADC"/>
                </a:solidFill>
                <a:latin typeface="Calibri" panose="020F0502020204030204" pitchFamily="34" charset="0"/>
              </a:rPr>
              <a:t>current_datetime</a:t>
            </a:r>
            <a:r>
              <a:rPr kumimoji="1" lang="ja-JP" altLang="en-US" sz="1400">
                <a:solidFill>
                  <a:srgbClr val="518ADC"/>
                </a:solidFill>
                <a:latin typeface="Calibri" panose="020F0502020204030204" pitchFamily="34" charset="0"/>
              </a:rPr>
              <a:t>：最新日付を取出し</a:t>
            </a:r>
            <a:endParaRPr kumimoji="1" lang="en-US" altLang="ja-JP" sz="1400" dirty="0">
              <a:solidFill>
                <a:srgbClr val="518ADC"/>
              </a:solidFill>
              <a:latin typeface="Calibri" panose="020F0502020204030204" pitchFamily="34" charset="0"/>
            </a:endParaRPr>
          </a:p>
        </p:txBody>
      </p:sp>
      <p:sp>
        <p:nvSpPr>
          <p:cNvPr id="19" name="角丸四角形 18">
            <a:extLst>
              <a:ext uri="{FF2B5EF4-FFF2-40B4-BE49-F238E27FC236}">
                <a16:creationId xmlns:a16="http://schemas.microsoft.com/office/drawing/2014/main" id="{1CF45A45-8D01-1CD8-BD76-714EE8FC1DE9}"/>
              </a:ext>
            </a:extLst>
          </p:cNvPr>
          <p:cNvSpPr/>
          <p:nvPr/>
        </p:nvSpPr>
        <p:spPr>
          <a:xfrm>
            <a:off x="662939" y="6114190"/>
            <a:ext cx="6320727" cy="219300"/>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5D9A1CC8-23DB-3600-C280-9D704114462E}"/>
              </a:ext>
            </a:extLst>
          </p:cNvPr>
          <p:cNvSpPr/>
          <p:nvPr/>
        </p:nvSpPr>
        <p:spPr>
          <a:xfrm>
            <a:off x="662938" y="2170447"/>
            <a:ext cx="8895841" cy="369249"/>
          </a:xfrm>
          <a:prstGeom prst="roundRect">
            <a:avLst>
              <a:gd name="adj" fmla="val 17005"/>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AC42D50-CC8D-27F9-A7F3-4149A890654F}"/>
              </a:ext>
            </a:extLst>
          </p:cNvPr>
          <p:cNvSpPr txBox="1"/>
          <p:nvPr/>
        </p:nvSpPr>
        <p:spPr>
          <a:xfrm>
            <a:off x="5721057" y="2539695"/>
            <a:ext cx="6351201" cy="307777"/>
          </a:xfrm>
          <a:prstGeom prst="rect">
            <a:avLst/>
          </a:prstGeom>
          <a:noFill/>
        </p:spPr>
        <p:txBody>
          <a:bodyPr wrap="square" rtlCol="0">
            <a:spAutoFit/>
          </a:bodyPr>
          <a:lstStyle/>
          <a:p>
            <a:pPr marL="285750" indent="-285750" algn="l">
              <a:buFont typeface="Arial" panose="020B0604020202020204" pitchFamily="34" charset="0"/>
              <a:buChar char="•"/>
            </a:pPr>
            <a:r>
              <a:rPr kumimoji="1" lang="ja-JP" altLang="en-US" sz="1400">
                <a:solidFill>
                  <a:srgbClr val="518ADC"/>
                </a:solidFill>
                <a:latin typeface="Calibri" panose="020F0502020204030204" pitchFamily="34" charset="0"/>
              </a:rPr>
              <a:t>正しい</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マッピング設定をデフォルト値として設定</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14246771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モデル</a:t>
            </a:r>
          </a:p>
        </p:txBody>
      </p:sp>
      <p:sp>
        <p:nvSpPr>
          <p:cNvPr id="3" name="角丸四角形 2">
            <a:extLst>
              <a:ext uri="{FF2B5EF4-FFF2-40B4-BE49-F238E27FC236}">
                <a16:creationId xmlns:a16="http://schemas.microsoft.com/office/drawing/2014/main" id="{366F097B-DC08-0DF0-6C55-B3F06C212270}"/>
              </a:ext>
            </a:extLst>
          </p:cNvPr>
          <p:cNvSpPr/>
          <p:nvPr/>
        </p:nvSpPr>
        <p:spPr>
          <a:xfrm>
            <a:off x="138023" y="1181819"/>
            <a:ext cx="7374885" cy="523220"/>
          </a:xfrm>
          <a:prstGeom prst="roundRect">
            <a:avLst/>
          </a:prstGeom>
          <a:solidFill>
            <a:schemeClr val="bg2">
              <a:lumMod val="5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b="1" dirty="0">
                <a:solidFill>
                  <a:schemeClr val="bg1"/>
                </a:solidFill>
                <a:latin typeface="Calibri" panose="020F0502020204030204" pitchFamily="34" charset="0"/>
              </a:rPr>
              <a:t>5QI/DSCP</a:t>
            </a:r>
            <a:r>
              <a:rPr kumimoji="1" lang="ja-JP" altLang="en-US" sz="1800" b="1">
                <a:solidFill>
                  <a:schemeClr val="bg1"/>
                </a:solidFill>
                <a:latin typeface="Calibri" panose="020F0502020204030204" pitchFamily="34" charset="0"/>
              </a:rPr>
              <a:t>マッピングチェックモデル</a:t>
            </a:r>
            <a:r>
              <a:rPr kumimoji="1" lang="en-US" altLang="ja-JP" sz="1800" b="1" dirty="0">
                <a:solidFill>
                  <a:schemeClr val="bg1"/>
                </a:solidFill>
                <a:latin typeface="Calibri" panose="020F0502020204030204" pitchFamily="34" charset="0"/>
              </a:rPr>
              <a:t> (Mapping between 5QI and DSCP)</a:t>
            </a:r>
          </a:p>
        </p:txBody>
      </p:sp>
      <p:sp>
        <p:nvSpPr>
          <p:cNvPr id="5" name="角丸四角形 4">
            <a:extLst>
              <a:ext uri="{FF2B5EF4-FFF2-40B4-BE49-F238E27FC236}">
                <a16:creationId xmlns:a16="http://schemas.microsoft.com/office/drawing/2014/main" id="{70B63B3C-95EF-B81D-AD6B-011840C252E9}"/>
              </a:ext>
            </a:extLst>
          </p:cNvPr>
          <p:cNvSpPr/>
          <p:nvPr/>
        </p:nvSpPr>
        <p:spPr>
          <a:xfrm>
            <a:off x="7642202" y="1302565"/>
            <a:ext cx="4235570" cy="370935"/>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feat_cm_check_misaligned_5qi_dscp_map</a:t>
            </a:r>
            <a:endParaRPr kumimoji="1" lang="ja-JP" altLang="en-US"/>
          </a:p>
        </p:txBody>
      </p:sp>
      <p:sp>
        <p:nvSpPr>
          <p:cNvPr id="10" name="テキスト ボックス 9">
            <a:extLst>
              <a:ext uri="{FF2B5EF4-FFF2-40B4-BE49-F238E27FC236}">
                <a16:creationId xmlns:a16="http://schemas.microsoft.com/office/drawing/2014/main" id="{A0411A45-4585-4522-24BF-FDEEEC6F8AF1}"/>
              </a:ext>
            </a:extLst>
          </p:cNvPr>
          <p:cNvSpPr txBox="1"/>
          <p:nvPr/>
        </p:nvSpPr>
        <p:spPr>
          <a:xfrm>
            <a:off x="7571230" y="1027930"/>
            <a:ext cx="1264510" cy="307777"/>
          </a:xfrm>
          <a:prstGeom prst="rect">
            <a:avLst/>
          </a:prstGeom>
          <a:noFill/>
        </p:spPr>
        <p:txBody>
          <a:bodyPr wrap="square" rtlCol="0">
            <a:spAutoFit/>
          </a:bodyPr>
          <a:lstStyle/>
          <a:p>
            <a:r>
              <a:rPr kumimoji="1" lang="ja-JP" altLang="en-US" sz="1400" b="1">
                <a:solidFill>
                  <a:srgbClr val="518ADC"/>
                </a:solidFill>
                <a:latin typeface="Calibri" panose="020F0502020204030204" pitchFamily="34" charset="0"/>
              </a:rPr>
              <a:t>特徴量設定</a:t>
            </a:r>
            <a:endParaRPr kumimoji="1" lang="en-US" altLang="ja-JP" sz="1400" dirty="0">
              <a:solidFill>
                <a:srgbClr val="518ADC"/>
              </a:solidFill>
              <a:latin typeface="Calibri" panose="020F0502020204030204" pitchFamily="34" charset="0"/>
            </a:endParaRPr>
          </a:p>
        </p:txBody>
      </p:sp>
      <p:sp>
        <p:nvSpPr>
          <p:cNvPr id="4" name="テキスト ボックス 3">
            <a:extLst>
              <a:ext uri="{FF2B5EF4-FFF2-40B4-BE49-F238E27FC236}">
                <a16:creationId xmlns:a16="http://schemas.microsoft.com/office/drawing/2014/main" id="{BACA55D6-8A91-A430-ED91-EDFF55A1595B}"/>
              </a:ext>
            </a:extLst>
          </p:cNvPr>
          <p:cNvSpPr txBox="1"/>
          <p:nvPr/>
        </p:nvSpPr>
        <p:spPr>
          <a:xfrm>
            <a:off x="312739" y="1841242"/>
            <a:ext cx="8328562" cy="5016758"/>
          </a:xfrm>
          <a:prstGeom prst="rect">
            <a:avLst/>
          </a:prstGeom>
          <a:noFill/>
        </p:spPr>
        <p:txBody>
          <a:bodyPr wrap="none" rtlCol="0">
            <a:spAutoFit/>
          </a:bodyPr>
          <a:lstStyle/>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ARRAY_EXCEPT(5qi_dscp_array, FIVEQI_DSCP_ASSETS_ARRAY) AS except_5qi_dscp_values ”</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a:t>
            </a:r>
          </a:p>
          <a:p>
            <a:pPr indent="-180000" defTabSz="180000"/>
            <a:r>
              <a:rPr lang="en" altLang="ja-JP" sz="1000" b="0">
                <a:effectLst/>
                <a:latin typeface="Meiryo UI" panose="020B0604030504040204" pitchFamily="34" charset="-128"/>
                <a:ea typeface="Meiryo UI" panose="020B0604030504040204" pitchFamily="34" charset="-128"/>
              </a:rPr>
              <a:t>},</a:t>
            </a:r>
            <a:endParaRPr lang="en" altLang="ja-JP" sz="1000">
              <a:latin typeface="Meiryo UI" panose="020B0604030504040204" pitchFamily="34" charset="-128"/>
              <a:ea typeface="Meiryo UI" panose="020B0604030504040204" pitchFamily="34" charset="-128"/>
            </a:endParaRPr>
          </a:p>
          <a:p>
            <a:pPr indent="-180000" defTabSz="180000"/>
            <a:r>
              <a:rPr lang="en" altLang="ja-JP" sz="1000" b="0">
                <a:effectLst/>
                <a:latin typeface="Meiryo UI" panose="020B0604030504040204" pitchFamily="34" charset="-128"/>
                <a:ea typeface="Meiryo UI" panose="020B0604030504040204" pitchFamily="34" charset="-128"/>
              </a:rPr>
              <a:t>{</a:t>
            </a:r>
            <a:endParaRPr lang="en" altLang="ja-JP" sz="1000">
              <a:latin typeface="Meiryo UI" panose="020B0604030504040204" pitchFamily="34" charset="-128"/>
              <a:ea typeface="Meiryo UI" panose="020B0604030504040204" pitchFamily="34" charset="-128"/>
            </a:endParaRPr>
          </a:p>
          <a:p>
            <a:pPr indent="-180000" defTabSz="180000"/>
            <a:r>
              <a:rPr lang="en" altLang="ja-JP" sz="1000" b="0">
                <a:effectLst/>
                <a:latin typeface="Meiryo UI" panose="020B0604030504040204" pitchFamily="34" charset="-128"/>
                <a:ea typeface="Meiryo UI" panose="020B0604030504040204" pitchFamily="34" charset="-128"/>
              </a:rPr>
              <a:t>	"</a:t>
            </a:r>
            <a:r>
              <a:rPr lang="en" altLang="ja-JP" sz="1000" b="0" err="1">
                <a:effectLst/>
                <a:latin typeface="Meiryo UI" panose="020B0604030504040204" pitchFamily="34" charset="-128"/>
                <a:ea typeface="Meiryo UI" panose="020B0604030504040204" pitchFamily="34" charset="-128"/>
              </a:rPr>
              <a:t>sql</a:t>
            </a:r>
            <a:r>
              <a:rPr lang="en" altLang="ja-JP" sz="1000" b="0">
                <a:effectLst/>
                <a:latin typeface="Meiryo UI" panose="020B0604030504040204" pitchFamily="34" charset="-128"/>
                <a:ea typeface="Meiryo UI" panose="020B0604030504040204" pitchFamily="34" charset="-128"/>
              </a:rPr>
              <a:t>": [</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"select *, ",</a:t>
            </a:r>
          </a:p>
          <a:p>
            <a:pPr indent="-180000" defTabSz="180000"/>
            <a:r>
              <a:rPr lang="en" altLang="ja-JP" sz="1000">
                <a:latin typeface="Meiryo UI" panose="020B0604030504040204" pitchFamily="34" charset="-128"/>
                <a:ea typeface="Meiryo UI" panose="020B0604030504040204" pitchFamily="34" charset="-128"/>
              </a:rPr>
              <a:t>		</a:t>
            </a:r>
            <a:r>
              <a:rPr lang="en" altLang="ja-JP" sz="1000" b="0">
                <a:effectLst/>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CASE WHEN(SIZE(except_5qi_dscp_values) &gt; 0) THEN 2Y ELSE 0Y END AS feat_cm_check_misaligned_5qi_dscp_map,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CASE WHEN(SIZE(except_5qi_dscp_values) &gt; 0)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THEN CONCAT('[</a:t>
            </a:r>
            <a:r>
              <a:rPr lang="ja-JP" altLang="en-US" sz="1000" b="0">
                <a:effectLst/>
                <a:latin typeface="Meiryo UI" panose="020B0604030504040204" pitchFamily="34" charset="-128"/>
                <a:ea typeface="Meiryo UI" panose="020B0604030504040204" pitchFamily="34" charset="-128"/>
              </a:rPr>
              <a:t>許容</a:t>
            </a:r>
            <a:r>
              <a:rPr lang="en-US" altLang="ja-JP" sz="1000" b="0" dirty="0">
                <a:effectLst/>
                <a:latin typeface="Meiryo UI" panose="020B0604030504040204" pitchFamily="34" charset="-128"/>
                <a:ea typeface="Meiryo UI" panose="020B0604030504040204" pitchFamily="34" charset="-128"/>
              </a:rPr>
              <a:t>5</a:t>
            </a:r>
            <a:r>
              <a:rPr lang="en" altLang="ja-JP" sz="1000" b="0" dirty="0">
                <a:effectLst/>
                <a:latin typeface="Meiryo UI" panose="020B0604030504040204" pitchFamily="34" charset="-128"/>
                <a:ea typeface="Meiryo UI" panose="020B0604030504040204" pitchFamily="34" charset="-128"/>
              </a:rPr>
              <a:t>QI-DSCP</a:t>
            </a:r>
            <a:r>
              <a:rPr lang="ja-JP" altLang="en-US" sz="1000" b="0">
                <a:effectLst/>
                <a:latin typeface="Meiryo UI" panose="020B0604030504040204" pitchFamily="34" charset="-128"/>
                <a:ea typeface="Meiryo UI" panose="020B0604030504040204" pitchFamily="34" charset="-128"/>
              </a:rPr>
              <a:t>マッピングセット</a:t>
            </a:r>
            <a:r>
              <a:rPr lang="en-US" altLang="ja-JP" sz="1000" b="0" dirty="0">
                <a:effectLst/>
                <a:latin typeface="Meiryo UI" panose="020B0604030504040204" pitchFamily="34" charset="-128"/>
                <a:ea typeface="Meiryo UI" panose="020B0604030504040204" pitchFamily="34" charset="-128"/>
              </a:rPr>
              <a:t>] ', </a:t>
            </a:r>
            <a:r>
              <a:rPr lang="en" altLang="ja-JP" sz="1000" b="0" dirty="0">
                <a:effectLst/>
                <a:latin typeface="Meiryo UI" panose="020B0604030504040204" pitchFamily="34" charset="-128"/>
                <a:ea typeface="Meiryo UI" panose="020B0604030504040204" pitchFamily="34" charset="-128"/>
              </a:rPr>
              <a:t>FIVEQI_DSCP_ASSETS) ELSE NULL END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AS feat_cm_check_misaligned_5qi_dscp_map_action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true) AS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FIRST(feat_cm_check_misaligned_5qi_dscp_map, true) AS feat_cm_check_misaligned_5qi_dscp_map,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 FIRST(feat_cm_check_misaligned_5qi_dscp_map_action, true) AS feat_cm_check_misaligned_5qi_dscp_map_action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"WHERE datetime = </a:t>
            </a:r>
            <a:r>
              <a:rPr lang="en" altLang="ja-JP" sz="1000" b="0" dirty="0" err="1">
                <a:effectLst/>
                <a:latin typeface="Meiryo UI" panose="020B0604030504040204" pitchFamily="34" charset="-128"/>
                <a:ea typeface="Meiryo UI" panose="020B0604030504040204" pitchFamily="34" charset="-128"/>
              </a:rPr>
              <a:t>current_datetime</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"GROUP BY ne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	"</a:t>
            </a:r>
            <a:r>
              <a:rPr lang="en" altLang="ja-JP" sz="1000" b="0" dirty="0" err="1">
                <a:effectLst/>
                <a:latin typeface="Meiryo UI" panose="020B0604030504040204" pitchFamily="34" charset="-128"/>
                <a:ea typeface="Meiryo UI" panose="020B0604030504040204" pitchFamily="34" charset="-128"/>
              </a:rPr>
              <a:t>sql</a:t>
            </a:r>
            <a:r>
              <a:rPr lang="en" altLang="ja-JP" sz="1000" b="0" dirty="0">
                <a:effectLst/>
                <a:latin typeface="Meiryo UI" panose="020B0604030504040204" pitchFamily="34" charset="-128"/>
                <a:ea typeface="Meiryo UI" panose="020B0604030504040204" pitchFamily="34" charset="-128"/>
              </a:rPr>
              <a:t>":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"select </a:t>
            </a:r>
            <a:r>
              <a:rPr lang="en" altLang="ja-JP" sz="1000" b="0" dirty="0" err="1">
                <a:effectLst/>
                <a:latin typeface="Meiryo UI" panose="020B0604030504040204" pitchFamily="34" charset="-128"/>
                <a:ea typeface="Meiryo UI" panose="020B0604030504040204" pitchFamily="34" charset="-128"/>
              </a:rPr>
              <a:t>rowkey</a:t>
            </a:r>
            <a:r>
              <a:rPr lang="en" altLang="ja-JP" sz="1000" b="0" dirty="0">
                <a:effectLst/>
                <a:latin typeface="Meiryo UI" panose="020B0604030504040204" pitchFamily="34" charset="-128"/>
                <a:ea typeface="Meiryo UI" panose="020B0604030504040204" pitchFamily="34" charset="-128"/>
              </a:rPr>
              <a:t>, feat_cm_check_misaligned_5qi_dscp_map, feat_cm_check_misaligned_5qi_dscp_map_action ”</a:t>
            </a:r>
          </a:p>
          <a:p>
            <a:pPr indent="-180000" defTabSz="180000"/>
            <a:r>
              <a:rPr lang="en" altLang="ja-JP" sz="1000" dirty="0">
                <a:latin typeface="Meiryo UI" panose="020B0604030504040204" pitchFamily="34" charset="-128"/>
                <a:ea typeface="Meiryo UI" panose="020B0604030504040204" pitchFamily="34" charset="-128"/>
              </a:rPr>
              <a:t>	</a:t>
            </a:r>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dirty="0">
                <a:effectLst/>
                <a:latin typeface="Meiryo UI" panose="020B0604030504040204" pitchFamily="34" charset="-128"/>
                <a:ea typeface="Meiryo UI" panose="020B0604030504040204" pitchFamily="34" charset="-128"/>
              </a:rPr>
              <a:t>}</a:t>
            </a:r>
            <a:endParaRPr lang="en" altLang="ja-JP" sz="1000" dirty="0">
              <a:latin typeface="Meiryo UI" panose="020B0604030504040204" pitchFamily="34" charset="-128"/>
              <a:ea typeface="Meiryo UI" panose="020B0604030504040204" pitchFamily="34" charset="-128"/>
            </a:endParaRPr>
          </a:p>
          <a:p>
            <a:pPr indent="-180000" defTabSz="180000"/>
            <a:r>
              <a:rPr lang="en" altLang="ja-JP" sz="1000" b="0">
                <a:effectLst/>
                <a:latin typeface="Meiryo UI" panose="020B0604030504040204" pitchFamily="34" charset="-128"/>
                <a:ea typeface="Meiryo UI" panose="020B0604030504040204" pitchFamily="34" charset="-128"/>
              </a:rPr>
              <a:t>]</a:t>
            </a:r>
            <a:endParaRPr lang="en" altLang="ja-JP" sz="1000">
              <a:latin typeface="Meiryo UI" panose="020B0604030504040204" pitchFamily="34" charset="-128"/>
              <a:ea typeface="Meiryo UI" panose="020B0604030504040204" pitchFamily="34" charset="-128"/>
            </a:endParaRPr>
          </a:p>
        </p:txBody>
      </p:sp>
      <p:sp>
        <p:nvSpPr>
          <p:cNvPr id="6" name="テキスト ボックス 5">
            <a:extLst>
              <a:ext uri="{FF2B5EF4-FFF2-40B4-BE49-F238E27FC236}">
                <a16:creationId xmlns:a16="http://schemas.microsoft.com/office/drawing/2014/main" id="{F0EB563D-EE00-687C-B43D-925774562997}"/>
              </a:ext>
            </a:extLst>
          </p:cNvPr>
          <p:cNvSpPr txBox="1"/>
          <p:nvPr/>
        </p:nvSpPr>
        <p:spPr>
          <a:xfrm>
            <a:off x="1908885" y="3891364"/>
            <a:ext cx="10196326" cy="52322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正しくない</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マッピング設定がある場合、</a:t>
            </a:r>
            <a:r>
              <a:rPr kumimoji="1" lang="en" altLang="ja-JP" sz="1400" dirty="0">
                <a:solidFill>
                  <a:srgbClr val="518ADC"/>
                </a:solidFill>
                <a:latin typeface="Calibri" panose="020F0502020204030204" pitchFamily="34" charset="0"/>
              </a:rPr>
              <a:t>feat_cm_check_misaligned_5qi_dscp_map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2 </a:t>
            </a:r>
            <a:r>
              <a:rPr kumimoji="1" lang="ja-JP" altLang="en-US" sz="1400">
                <a:solidFill>
                  <a:srgbClr val="518ADC"/>
                </a:solidFill>
                <a:latin typeface="Calibri" panose="020F0502020204030204" pitchFamily="34" charset="0"/>
              </a:rPr>
              <a:t>を設定、</a:t>
            </a:r>
            <a:r>
              <a:rPr kumimoji="1" lang="en" altLang="ja-JP" sz="1400" dirty="0">
                <a:solidFill>
                  <a:srgbClr val="518ADC"/>
                </a:solidFill>
                <a:latin typeface="Calibri" panose="020F0502020204030204" pitchFamily="34" charset="0"/>
              </a:rPr>
              <a:t> feat_cm_check_misaligned_5qi_dscp_map_action </a:t>
            </a:r>
            <a:r>
              <a:rPr kumimoji="1" lang="ja-JP" altLang="en-US" sz="1400">
                <a:solidFill>
                  <a:srgbClr val="518ADC"/>
                </a:solidFill>
                <a:latin typeface="Calibri" panose="020F0502020204030204" pitchFamily="34" charset="0"/>
              </a:rPr>
              <a:t>に</a:t>
            </a:r>
            <a:r>
              <a:rPr kumimoji="1" lang="en-US" altLang="ja-JP" sz="1400" dirty="0">
                <a:solidFill>
                  <a:srgbClr val="518ADC"/>
                </a:solidFill>
                <a:latin typeface="Calibri" panose="020F0502020204030204" pitchFamily="34" charset="0"/>
              </a:rPr>
              <a:t> </a:t>
            </a:r>
            <a:r>
              <a:rPr kumimoji="1" lang="en" altLang="ja-JP" sz="1400" dirty="0">
                <a:solidFill>
                  <a:srgbClr val="518ADC"/>
                </a:solidFill>
                <a:latin typeface="Calibri" panose="020F0502020204030204" pitchFamily="34" charset="0"/>
              </a:rPr>
              <a:t> </a:t>
            </a:r>
            <a:r>
              <a:rPr kumimoji="1" lang="ja-JP" altLang="en-US" sz="1400">
                <a:solidFill>
                  <a:srgbClr val="518ADC"/>
                </a:solidFill>
                <a:latin typeface="Calibri" panose="020F0502020204030204" pitchFamily="34" charset="0"/>
              </a:rPr>
              <a:t>正しい</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マッピング設定を挿入</a:t>
            </a:r>
            <a:endParaRPr kumimoji="1" lang="en-US" altLang="ja-JP" sz="1400" dirty="0">
              <a:solidFill>
                <a:srgbClr val="518ADC"/>
              </a:solidFill>
              <a:latin typeface="Calibri" panose="020F0502020204030204" pitchFamily="34" charset="0"/>
            </a:endParaRPr>
          </a:p>
        </p:txBody>
      </p:sp>
      <p:sp>
        <p:nvSpPr>
          <p:cNvPr id="7" name="角丸四角形 6">
            <a:extLst>
              <a:ext uri="{FF2B5EF4-FFF2-40B4-BE49-F238E27FC236}">
                <a16:creationId xmlns:a16="http://schemas.microsoft.com/office/drawing/2014/main" id="{43BED5D4-C643-1D61-0283-18EFF4DC8032}"/>
              </a:ext>
            </a:extLst>
          </p:cNvPr>
          <p:cNvSpPr/>
          <p:nvPr/>
        </p:nvSpPr>
        <p:spPr>
          <a:xfrm>
            <a:off x="695890" y="3237124"/>
            <a:ext cx="7840037" cy="654240"/>
          </a:xfrm>
          <a:prstGeom prst="roundRect">
            <a:avLst>
              <a:gd name="adj" fmla="val 6793"/>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88296E5-400C-78C5-D327-E5A316F2CB2E}"/>
              </a:ext>
            </a:extLst>
          </p:cNvPr>
          <p:cNvSpPr txBox="1"/>
          <p:nvPr/>
        </p:nvSpPr>
        <p:spPr>
          <a:xfrm>
            <a:off x="8596067" y="4931773"/>
            <a:ext cx="3446733" cy="30777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最新日付のデータを取出し</a:t>
            </a:r>
            <a:endParaRPr kumimoji="1" lang="en-US" altLang="ja-JP" sz="1400" dirty="0">
              <a:solidFill>
                <a:srgbClr val="518ADC"/>
              </a:solidFill>
              <a:latin typeface="Calibri" panose="020F0502020204030204" pitchFamily="34" charset="0"/>
            </a:endParaRPr>
          </a:p>
        </p:txBody>
      </p:sp>
      <p:sp>
        <p:nvSpPr>
          <p:cNvPr id="9" name="角丸四角形 8">
            <a:extLst>
              <a:ext uri="{FF2B5EF4-FFF2-40B4-BE49-F238E27FC236}">
                <a16:creationId xmlns:a16="http://schemas.microsoft.com/office/drawing/2014/main" id="{26E3BFE4-5546-5580-5338-EF38739408D8}"/>
              </a:ext>
            </a:extLst>
          </p:cNvPr>
          <p:cNvSpPr/>
          <p:nvPr/>
        </p:nvSpPr>
        <p:spPr>
          <a:xfrm>
            <a:off x="695890" y="4630628"/>
            <a:ext cx="7840037" cy="934201"/>
          </a:xfrm>
          <a:prstGeom prst="roundRect">
            <a:avLst>
              <a:gd name="adj" fmla="val 3462"/>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1A554E42-30CD-71E4-140E-2C2D23468514}"/>
              </a:ext>
            </a:extLst>
          </p:cNvPr>
          <p:cNvSpPr/>
          <p:nvPr/>
        </p:nvSpPr>
        <p:spPr>
          <a:xfrm>
            <a:off x="695889" y="2323889"/>
            <a:ext cx="6320727" cy="219300"/>
          </a:xfrm>
          <a:prstGeom prst="roundRect">
            <a:avLst>
              <a:gd name="adj" fmla="val 1652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8EEB705-52B4-902B-B8A7-D63B2076BFEC}"/>
              </a:ext>
            </a:extLst>
          </p:cNvPr>
          <p:cNvSpPr txBox="1"/>
          <p:nvPr/>
        </p:nvSpPr>
        <p:spPr>
          <a:xfrm>
            <a:off x="7176986" y="2141151"/>
            <a:ext cx="4928225" cy="523220"/>
          </a:xfrm>
          <a:prstGeom prst="rect">
            <a:avLst/>
          </a:prstGeom>
          <a:noFill/>
        </p:spPr>
        <p:txBody>
          <a:bodyPr wrap="square" rtlCol="0">
            <a:spAutoFit/>
          </a:bodyPr>
          <a:lstStyle/>
          <a:p>
            <a:pPr marL="285750" indent="-285750" algn="l">
              <a:buFont typeface="Arial" panose="020B0604020202020204" pitchFamily="34" charset="0"/>
              <a:buChar char="•"/>
            </a:pPr>
            <a:r>
              <a:rPr kumimoji="1" lang="en" altLang="ja-JP" sz="1400" dirty="0">
                <a:solidFill>
                  <a:srgbClr val="518ADC"/>
                </a:solidFill>
                <a:latin typeface="Calibri" panose="020F0502020204030204" pitchFamily="34" charset="0"/>
              </a:rPr>
              <a:t>except_5qi_dscp_values</a:t>
            </a:r>
            <a:r>
              <a:rPr kumimoji="1" lang="ja-JP" altLang="en-US" sz="1400">
                <a:solidFill>
                  <a:srgbClr val="518ADC"/>
                </a:solidFill>
                <a:latin typeface="Calibri" panose="020F0502020204030204" pitchFamily="34" charset="0"/>
              </a:rPr>
              <a:t>：正しくない</a:t>
            </a:r>
            <a:r>
              <a:rPr kumimoji="1" lang="en-US" altLang="ja-JP" sz="1400" dirty="0">
                <a:solidFill>
                  <a:srgbClr val="518ADC"/>
                </a:solidFill>
                <a:latin typeface="Calibri" panose="020F0502020204030204" pitchFamily="34" charset="0"/>
              </a:rPr>
              <a:t>5QI-DSCP</a:t>
            </a:r>
            <a:r>
              <a:rPr kumimoji="1" lang="ja-JP" altLang="en-US" sz="1400">
                <a:solidFill>
                  <a:srgbClr val="518ADC"/>
                </a:solidFill>
                <a:latin typeface="Calibri" panose="020F0502020204030204" pitchFamily="34" charset="0"/>
              </a:rPr>
              <a:t>マッピングマッピング設定の取出し</a:t>
            </a:r>
            <a:endParaRPr kumimoji="1" lang="en-US" altLang="ja-JP" sz="1400" dirty="0">
              <a:solidFill>
                <a:srgbClr val="518ADC"/>
              </a:solidFill>
              <a:latin typeface="Calibri" panose="020F0502020204030204" pitchFamily="34" charset="0"/>
            </a:endParaRPr>
          </a:p>
        </p:txBody>
      </p:sp>
      <p:sp>
        <p:nvSpPr>
          <p:cNvPr id="22" name="角丸四角形 21">
            <a:extLst>
              <a:ext uri="{FF2B5EF4-FFF2-40B4-BE49-F238E27FC236}">
                <a16:creationId xmlns:a16="http://schemas.microsoft.com/office/drawing/2014/main" id="{55669E43-52A0-5B90-8587-5BEFA793D479}"/>
              </a:ext>
            </a:extLst>
          </p:cNvPr>
          <p:cNvSpPr/>
          <p:nvPr/>
        </p:nvSpPr>
        <p:spPr>
          <a:xfrm>
            <a:off x="695889" y="6126634"/>
            <a:ext cx="7840037" cy="233732"/>
          </a:xfrm>
          <a:prstGeom prst="roundRect">
            <a:avLst>
              <a:gd name="adj" fmla="val 22316"/>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ED70E66-C372-EFE2-3827-78D59B2FD892}"/>
              </a:ext>
            </a:extLst>
          </p:cNvPr>
          <p:cNvSpPr txBox="1"/>
          <p:nvPr/>
        </p:nvSpPr>
        <p:spPr>
          <a:xfrm>
            <a:off x="8641301" y="6073052"/>
            <a:ext cx="3401498" cy="30777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400">
                <a:solidFill>
                  <a:srgbClr val="518ADC"/>
                </a:solidFill>
                <a:latin typeface="Calibri" panose="020F0502020204030204" pitchFamily="34" charset="0"/>
              </a:rPr>
              <a:t>データ出力</a:t>
            </a:r>
            <a:endParaRPr kumimoji="1" lang="en-US" altLang="ja-JP" sz="14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35657333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機械学習モデル</a:t>
            </a:r>
          </a:p>
        </p:txBody>
      </p:sp>
      <p:sp>
        <p:nvSpPr>
          <p:cNvPr id="12" name="テキスト ボックス 11">
            <a:extLst>
              <a:ext uri="{FF2B5EF4-FFF2-40B4-BE49-F238E27FC236}">
                <a16:creationId xmlns:a16="http://schemas.microsoft.com/office/drawing/2014/main" id="{88EEB705-52B4-902B-B8A7-D63B2076BFEC}"/>
              </a:ext>
            </a:extLst>
          </p:cNvPr>
          <p:cNvSpPr txBox="1"/>
          <p:nvPr/>
        </p:nvSpPr>
        <p:spPr>
          <a:xfrm>
            <a:off x="298391" y="1207952"/>
            <a:ext cx="11374625" cy="954107"/>
          </a:xfrm>
          <a:prstGeom prst="rect">
            <a:avLst/>
          </a:prstGeom>
          <a:noFill/>
        </p:spPr>
        <p:txBody>
          <a:bodyPr wrap="square" rtlCol="0">
            <a:spAutoFit/>
          </a:bodyPr>
          <a:lstStyle/>
          <a:p>
            <a:pPr algn="l"/>
            <a:r>
              <a:rPr kumimoji="1" lang="ja-JP" altLang="en-US" sz="1400">
                <a:solidFill>
                  <a:srgbClr val="518ADC"/>
                </a:solidFill>
                <a:latin typeface="Calibri" panose="020F0502020204030204" pitchFamily="34" charset="0"/>
              </a:rPr>
              <a:t>本ユースケースでは、異常検知時の内容をユーザインタフェースへ出力する目的でルールベースの機械学習モデルを実装しております。</a:t>
            </a:r>
            <a:endParaRPr kumimoji="1" lang="en-US" altLang="ja-JP" sz="1400" dirty="0">
              <a:solidFill>
                <a:srgbClr val="518ADC"/>
              </a:solidFill>
              <a:latin typeface="Calibri" panose="020F0502020204030204" pitchFamily="34" charset="0"/>
            </a:endParaRPr>
          </a:p>
          <a:p>
            <a:pPr algn="l"/>
            <a:endParaRPr kumimoji="1" lang="en-US" altLang="ja-JP" sz="1400" dirty="0">
              <a:solidFill>
                <a:srgbClr val="518ADC"/>
              </a:solidFill>
              <a:latin typeface="Calibri" panose="020F0502020204030204" pitchFamily="34" charset="0"/>
            </a:endParaRPr>
          </a:p>
          <a:p>
            <a:pPr algn="l"/>
            <a:r>
              <a:rPr kumimoji="1" lang="ja-JP" altLang="en-US" sz="1400">
                <a:solidFill>
                  <a:srgbClr val="518ADC"/>
                </a:solidFill>
                <a:latin typeface="Calibri" panose="020F0502020204030204" pitchFamily="34" charset="0"/>
              </a:rPr>
              <a:t>現在は原因を分析、分類するための機械学習モデルではありませんが将来的に他データソースと組み合わせて原因分類を行うモデルとしてアップデートすることが可能です。</a:t>
            </a:r>
            <a:endParaRPr kumimoji="1" lang="en-US" altLang="ja-JP" sz="1400" dirty="0">
              <a:solidFill>
                <a:srgbClr val="518ADC"/>
              </a:solidFill>
              <a:latin typeface="Calibri" panose="020F0502020204030204" pitchFamily="34" charset="0"/>
            </a:endParaRPr>
          </a:p>
        </p:txBody>
      </p:sp>
      <p:graphicFrame>
        <p:nvGraphicFramePr>
          <p:cNvPr id="13" name="表 12">
            <a:extLst>
              <a:ext uri="{FF2B5EF4-FFF2-40B4-BE49-F238E27FC236}">
                <a16:creationId xmlns:a16="http://schemas.microsoft.com/office/drawing/2014/main" id="{DD5618AB-75A7-A87D-B335-00CAACDDD484}"/>
              </a:ext>
            </a:extLst>
          </p:cNvPr>
          <p:cNvGraphicFramePr>
            <a:graphicFrameLocks noGrp="1"/>
          </p:cNvGraphicFramePr>
          <p:nvPr>
            <p:extLst>
              <p:ext uri="{D42A27DB-BD31-4B8C-83A1-F6EECF244321}">
                <p14:modId xmlns:p14="http://schemas.microsoft.com/office/powerpoint/2010/main" val="2723803342"/>
              </p:ext>
            </p:extLst>
          </p:nvPr>
        </p:nvGraphicFramePr>
        <p:xfrm>
          <a:off x="252593" y="2616930"/>
          <a:ext cx="11686814" cy="1624140"/>
        </p:xfrm>
        <a:graphic>
          <a:graphicData uri="http://schemas.openxmlformats.org/drawingml/2006/table">
            <a:tbl>
              <a:tblPr/>
              <a:tblGrid>
                <a:gridCol w="2029388">
                  <a:extLst>
                    <a:ext uri="{9D8B030D-6E8A-4147-A177-3AD203B41FA5}">
                      <a16:colId xmlns:a16="http://schemas.microsoft.com/office/drawing/2014/main" val="3607706707"/>
                    </a:ext>
                  </a:extLst>
                </a:gridCol>
                <a:gridCol w="2232588">
                  <a:extLst>
                    <a:ext uri="{9D8B030D-6E8A-4147-A177-3AD203B41FA5}">
                      <a16:colId xmlns:a16="http://schemas.microsoft.com/office/drawing/2014/main" val="2586368247"/>
                    </a:ext>
                  </a:extLst>
                </a:gridCol>
                <a:gridCol w="2748525">
                  <a:extLst>
                    <a:ext uri="{9D8B030D-6E8A-4147-A177-3AD203B41FA5}">
                      <a16:colId xmlns:a16="http://schemas.microsoft.com/office/drawing/2014/main" val="1106649482"/>
                    </a:ext>
                  </a:extLst>
                </a:gridCol>
                <a:gridCol w="1773800">
                  <a:extLst>
                    <a:ext uri="{9D8B030D-6E8A-4147-A177-3AD203B41FA5}">
                      <a16:colId xmlns:a16="http://schemas.microsoft.com/office/drawing/2014/main" val="2148498689"/>
                    </a:ext>
                  </a:extLst>
                </a:gridCol>
                <a:gridCol w="2902513">
                  <a:extLst>
                    <a:ext uri="{9D8B030D-6E8A-4147-A177-3AD203B41FA5}">
                      <a16:colId xmlns:a16="http://schemas.microsoft.com/office/drawing/2014/main" val="4059105273"/>
                    </a:ext>
                  </a:extLst>
                </a:gridCol>
              </a:tblGrid>
              <a:tr h="162752">
                <a:tc>
                  <a:txBody>
                    <a:bodyPr/>
                    <a:lstStyle/>
                    <a:p>
                      <a:pPr algn="l" fontAlgn="ctr"/>
                      <a:r>
                        <a:rPr lang="en" sz="1050" b="0" i="0" u="none" strike="noStrike" dirty="0" err="1">
                          <a:solidFill>
                            <a:schemeClr val="tx1"/>
                          </a:solidFill>
                          <a:effectLst/>
                          <a:latin typeface="Meiryo UI" panose="020B0604030504040204" pitchFamily="34" charset="-128"/>
                          <a:ea typeface="Meiryo UI" panose="020B0604030504040204" pitchFamily="34" charset="-128"/>
                        </a:rPr>
                        <a:t>label：機械学習の結果</a:t>
                      </a:r>
                      <a:endParaRPr lang="en" sz="1050" b="0" i="0" u="none" strike="noStrike" dirty="0">
                        <a:solidFill>
                          <a:schemeClr val="tx1"/>
                        </a:solidFill>
                        <a:effectLst/>
                        <a:latin typeface="Meiryo UI" panose="020B0604030504040204" pitchFamily="34" charset="-128"/>
                        <a:ea typeface="Meiryo UI" panose="020B0604030504040204" pitchFamily="34" charset="-128"/>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l" fontAlgn="ctr"/>
                      <a:r>
                        <a:rPr lang="en" sz="1050" b="0" i="0" u="none" strike="noStrike" dirty="0" err="1">
                          <a:solidFill>
                            <a:srgbClr val="000000"/>
                          </a:solidFill>
                          <a:effectLst/>
                          <a:latin typeface="Meiryo UI" panose="020B0604030504040204" pitchFamily="34" charset="-128"/>
                          <a:ea typeface="Meiryo UI" panose="020B0604030504040204" pitchFamily="34" charset="-128"/>
                        </a:rPr>
                        <a:t>feat_cm_check_cell_state_down</a:t>
                      </a:r>
                      <a:endParaRPr lang="en" sz="1050" b="0" i="0" u="none" strike="noStrike" dirty="0">
                        <a:solidFill>
                          <a:srgbClr val="000000"/>
                        </a:solidFill>
                        <a:effectLst/>
                        <a:latin typeface="Meiryo UI" panose="020B0604030504040204" pitchFamily="34" charset="-128"/>
                        <a:ea typeface="Meiryo UI" panose="020B0604030504040204" pitchFamily="34" charset="-128"/>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 sz="1050" b="0" i="0" u="none" strike="noStrike" dirty="0" err="1">
                          <a:solidFill>
                            <a:srgbClr val="000000"/>
                          </a:solidFill>
                          <a:effectLst/>
                          <a:latin typeface="Meiryo UI" panose="020B0604030504040204" pitchFamily="34" charset="-128"/>
                          <a:ea typeface="Meiryo UI" panose="020B0604030504040204" pitchFamily="34" charset="-128"/>
                        </a:rPr>
                        <a:t>feat_cm_check_wrong_spectrum_usage</a:t>
                      </a:r>
                      <a:endParaRPr lang="en" sz="1050" b="0" i="0" u="none" strike="noStrike" dirty="0">
                        <a:solidFill>
                          <a:srgbClr val="000000"/>
                        </a:solidFill>
                        <a:effectLst/>
                        <a:latin typeface="Meiryo UI" panose="020B0604030504040204" pitchFamily="34" charset="-128"/>
                        <a:ea typeface="Meiryo UI" panose="020B0604030504040204" pitchFamily="34" charset="-128"/>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 sz="1050" b="0" i="0" u="none" strike="noStrike" dirty="0" err="1">
                          <a:solidFill>
                            <a:srgbClr val="000000"/>
                          </a:solidFill>
                          <a:effectLst/>
                          <a:latin typeface="Meiryo UI" panose="020B0604030504040204" pitchFamily="34" charset="-128"/>
                          <a:ea typeface="Meiryo UI" panose="020B0604030504040204" pitchFamily="34" charset="-128"/>
                        </a:rPr>
                        <a:t>feat_cm_check_pci_clash</a:t>
                      </a:r>
                      <a:endParaRPr lang="en" sz="1050" b="0" i="0" u="none" strike="noStrike" dirty="0">
                        <a:solidFill>
                          <a:srgbClr val="000000"/>
                        </a:solidFill>
                        <a:effectLst/>
                        <a:latin typeface="Meiryo UI" panose="020B0604030504040204" pitchFamily="34" charset="-128"/>
                        <a:ea typeface="Meiryo UI" panose="020B0604030504040204" pitchFamily="34" charset="-128"/>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ctr"/>
                      <a:r>
                        <a:rPr lang="en" sz="1050" b="0" i="0" u="none" strike="noStrike" dirty="0">
                          <a:solidFill>
                            <a:srgbClr val="000000"/>
                          </a:solidFill>
                          <a:effectLst/>
                          <a:latin typeface="Meiryo UI" panose="020B0604030504040204" pitchFamily="34" charset="-128"/>
                          <a:ea typeface="Meiryo UI" panose="020B0604030504040204" pitchFamily="34" charset="-128"/>
                        </a:rPr>
                        <a:t>feat_cm_check_misaligned_5qi_dscp_map</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71963532"/>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MULTI_ISSUES</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ja-JP" altLang="en-US" sz="1050" b="0" i="0" u="none" strike="noStrike">
                          <a:solidFill>
                            <a:srgbClr val="000000"/>
                          </a:solidFill>
                          <a:effectLst/>
                          <a:latin typeface="Meiryo UI" panose="020B0604030504040204" pitchFamily="34" charset="-128"/>
                          <a:ea typeface="Meiryo UI" panose="020B0604030504040204" pitchFamily="34" charset="-128"/>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050" b="0" i="0" u="none" strike="noStrike">
                          <a:solidFill>
                            <a:srgbClr val="000000"/>
                          </a:solidFill>
                          <a:effectLst/>
                          <a:latin typeface="Meiryo UI" panose="020B0604030504040204" pitchFamily="34" charset="-128"/>
                          <a:ea typeface="Meiryo UI" panose="020B0604030504040204" pitchFamily="34" charset="-128"/>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050" b="0" i="0" u="none" strike="noStrike">
                          <a:solidFill>
                            <a:srgbClr val="000000"/>
                          </a:solidFill>
                          <a:effectLst/>
                          <a:latin typeface="Meiryo UI" panose="020B0604030504040204" pitchFamily="34" charset="-128"/>
                          <a:ea typeface="Meiryo UI" panose="020B0604030504040204" pitchFamily="34" charset="-128"/>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1050" b="0" i="0" u="none" strike="noStrike">
                          <a:solidFill>
                            <a:srgbClr val="000000"/>
                          </a:solidFill>
                          <a:effectLst/>
                          <a:latin typeface="Meiryo UI" panose="020B0604030504040204" pitchFamily="34" charset="-128"/>
                          <a:ea typeface="Meiryo UI" panose="020B0604030504040204" pitchFamily="34" charset="-128"/>
                        </a:rPr>
                        <a:t>*</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64494"/>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NO_ISSUE</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1260809"/>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CELL_STATE_DOWN</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5586498"/>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WRONG_CELL_SPECTRUM</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4139805"/>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PCI_CLASH</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7021258"/>
                  </a:ext>
                </a:extLst>
              </a:tr>
              <a:tr h="162752">
                <a:tc>
                  <a:txBody>
                    <a:bodyPr/>
                    <a:lstStyle/>
                    <a:p>
                      <a:pPr algn="l" fontAlgn="ctr"/>
                      <a:r>
                        <a:rPr lang="en" sz="1050" b="0" i="0" u="none" strike="noStrike" dirty="0">
                          <a:solidFill>
                            <a:schemeClr val="bg1"/>
                          </a:solidFill>
                          <a:effectLst/>
                          <a:latin typeface="Meiryo UI" panose="020B0604030504040204" pitchFamily="34" charset="-128"/>
                          <a:ea typeface="Meiryo UI" panose="020B0604030504040204" pitchFamily="34" charset="-128"/>
                        </a:rPr>
                        <a:t>MISALIGNED_5Q_DSCP_MAP</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a:solidFill>
                            <a:srgbClr val="000000"/>
                          </a:solidFill>
                          <a:effectLst/>
                          <a:latin typeface="Meiryo UI" panose="020B0604030504040204" pitchFamily="34" charset="-128"/>
                          <a:ea typeface="Meiryo UI" panose="020B0604030504040204" pitchFamily="34" charset="-128"/>
                        </a:rPr>
                        <a:t>0</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1050" b="0" i="0" u="none" strike="noStrike" dirty="0">
                          <a:solidFill>
                            <a:srgbClr val="000000"/>
                          </a:solidFill>
                          <a:effectLst/>
                          <a:latin typeface="Meiryo UI" panose="020B0604030504040204" pitchFamily="34" charset="-128"/>
                          <a:ea typeface="Meiryo UI" panose="020B0604030504040204" pitchFamily="34" charset="-128"/>
                        </a:rPr>
                        <a:t>2</a:t>
                      </a: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355383"/>
                  </a:ext>
                </a:extLst>
              </a:tr>
            </a:tbl>
          </a:graphicData>
        </a:graphic>
      </p:graphicFrame>
      <p:sp>
        <p:nvSpPr>
          <p:cNvPr id="14" name="テキスト ボックス 13">
            <a:extLst>
              <a:ext uri="{FF2B5EF4-FFF2-40B4-BE49-F238E27FC236}">
                <a16:creationId xmlns:a16="http://schemas.microsoft.com/office/drawing/2014/main" id="{0E0EA9D5-3BFA-EFCD-933E-F3F47C292A32}"/>
              </a:ext>
            </a:extLst>
          </p:cNvPr>
          <p:cNvSpPr txBox="1"/>
          <p:nvPr/>
        </p:nvSpPr>
        <p:spPr>
          <a:xfrm>
            <a:off x="5087100" y="2384086"/>
            <a:ext cx="4221658" cy="276999"/>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利用周波数定義モデル</a:t>
            </a:r>
            <a:endParaRPr kumimoji="1" lang="en-US" altLang="ja-JP" sz="1200" dirty="0">
              <a:solidFill>
                <a:srgbClr val="FF0000"/>
              </a:solidFill>
              <a:latin typeface="Calibri" panose="020F0502020204030204" pitchFamily="34" charset="0"/>
            </a:endParaRPr>
          </a:p>
        </p:txBody>
      </p:sp>
      <p:sp>
        <p:nvSpPr>
          <p:cNvPr id="15" name="テキスト ボックス 14">
            <a:extLst>
              <a:ext uri="{FF2B5EF4-FFF2-40B4-BE49-F238E27FC236}">
                <a16:creationId xmlns:a16="http://schemas.microsoft.com/office/drawing/2014/main" id="{0CC46D19-50C3-1261-C942-F84279542F0E}"/>
              </a:ext>
            </a:extLst>
          </p:cNvPr>
          <p:cNvSpPr txBox="1"/>
          <p:nvPr/>
        </p:nvSpPr>
        <p:spPr>
          <a:xfrm>
            <a:off x="2549611" y="2394903"/>
            <a:ext cx="1940011" cy="276999"/>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セルステータスモデル</a:t>
            </a:r>
            <a:endParaRPr kumimoji="1" lang="en-US" altLang="ja-JP" sz="1200" dirty="0">
              <a:solidFill>
                <a:srgbClr val="FF0000"/>
              </a:solidFill>
              <a:latin typeface="Calibri" panose="020F0502020204030204" pitchFamily="34" charset="0"/>
            </a:endParaRPr>
          </a:p>
        </p:txBody>
      </p:sp>
      <p:sp>
        <p:nvSpPr>
          <p:cNvPr id="16" name="テキスト ボックス 15">
            <a:extLst>
              <a:ext uri="{FF2B5EF4-FFF2-40B4-BE49-F238E27FC236}">
                <a16:creationId xmlns:a16="http://schemas.microsoft.com/office/drawing/2014/main" id="{B919CFE3-4FFB-E6E6-344E-B90350BEBE40}"/>
              </a:ext>
            </a:extLst>
          </p:cNvPr>
          <p:cNvSpPr txBox="1"/>
          <p:nvPr/>
        </p:nvSpPr>
        <p:spPr>
          <a:xfrm>
            <a:off x="7283957" y="2394902"/>
            <a:ext cx="4221658" cy="276999"/>
          </a:xfrm>
          <a:prstGeom prst="rect">
            <a:avLst/>
          </a:prstGeom>
          <a:noFill/>
        </p:spPr>
        <p:txBody>
          <a:bodyPr wrap="square" rtlCol="0">
            <a:spAutoFit/>
          </a:bodyPr>
          <a:lstStyle/>
          <a:p>
            <a:r>
              <a:rPr kumimoji="1" lang="ja-JP" altLang="en-US" sz="1200" b="1">
                <a:solidFill>
                  <a:srgbClr val="518ADC"/>
                </a:solidFill>
                <a:latin typeface="Calibri" panose="020F0502020204030204" pitchFamily="34" charset="0"/>
              </a:rPr>
              <a:t>セル</a:t>
            </a:r>
            <a:r>
              <a:rPr kumimoji="1" lang="en-US" altLang="ja-JP" sz="1200" b="1" dirty="0">
                <a:solidFill>
                  <a:srgbClr val="518ADC"/>
                </a:solidFill>
                <a:latin typeface="Calibri" panose="020F0502020204030204" pitchFamily="34" charset="0"/>
              </a:rPr>
              <a:t>ID</a:t>
            </a:r>
            <a:r>
              <a:rPr kumimoji="1" lang="ja-JP" altLang="en-US" sz="1200" b="1">
                <a:solidFill>
                  <a:srgbClr val="518ADC"/>
                </a:solidFill>
                <a:latin typeface="Calibri" panose="020F0502020204030204" pitchFamily="34" charset="0"/>
              </a:rPr>
              <a:t>チェックモデル</a:t>
            </a:r>
            <a:endParaRPr kumimoji="1" lang="en-US" altLang="ja-JP" sz="1200" dirty="0">
              <a:solidFill>
                <a:srgbClr val="FF0000"/>
              </a:solidFill>
              <a:latin typeface="Calibri" panose="020F0502020204030204" pitchFamily="34" charset="0"/>
            </a:endParaRPr>
          </a:p>
        </p:txBody>
      </p:sp>
      <p:sp>
        <p:nvSpPr>
          <p:cNvPr id="17" name="テキスト ボックス 16">
            <a:extLst>
              <a:ext uri="{FF2B5EF4-FFF2-40B4-BE49-F238E27FC236}">
                <a16:creationId xmlns:a16="http://schemas.microsoft.com/office/drawing/2014/main" id="{4C2B3509-843A-3A38-8176-C16B9A184BD0}"/>
              </a:ext>
            </a:extLst>
          </p:cNvPr>
          <p:cNvSpPr txBox="1"/>
          <p:nvPr/>
        </p:nvSpPr>
        <p:spPr>
          <a:xfrm>
            <a:off x="9242620" y="2384085"/>
            <a:ext cx="4221658" cy="276999"/>
          </a:xfrm>
          <a:prstGeom prst="rect">
            <a:avLst/>
          </a:prstGeom>
          <a:noFill/>
        </p:spPr>
        <p:txBody>
          <a:bodyPr wrap="square" rtlCol="0">
            <a:spAutoFit/>
          </a:bodyPr>
          <a:lstStyle/>
          <a:p>
            <a:r>
              <a:rPr kumimoji="1" lang="en-US" altLang="ja-JP" sz="1200" b="1" dirty="0">
                <a:solidFill>
                  <a:srgbClr val="518ADC"/>
                </a:solidFill>
                <a:latin typeface="Calibri" panose="020F0502020204030204" pitchFamily="34" charset="0"/>
              </a:rPr>
              <a:t>5QI/DSCP</a:t>
            </a:r>
            <a:r>
              <a:rPr kumimoji="1" lang="ja-JP" altLang="en-US" sz="1200" b="1">
                <a:solidFill>
                  <a:srgbClr val="518ADC"/>
                </a:solidFill>
                <a:latin typeface="Calibri" panose="020F0502020204030204" pitchFamily="34" charset="0"/>
              </a:rPr>
              <a:t>マッピングチェックモデル</a:t>
            </a:r>
            <a:endParaRPr kumimoji="1" lang="en-US" altLang="ja-JP" sz="1200" b="1" dirty="0">
              <a:solidFill>
                <a:srgbClr val="518ADC"/>
              </a:solidFill>
              <a:latin typeface="Calibri" panose="020F0502020204030204" pitchFamily="34" charset="0"/>
            </a:endParaRPr>
          </a:p>
        </p:txBody>
      </p:sp>
      <p:sp>
        <p:nvSpPr>
          <p:cNvPr id="18" name="テキスト ボックス 17">
            <a:extLst>
              <a:ext uri="{FF2B5EF4-FFF2-40B4-BE49-F238E27FC236}">
                <a16:creationId xmlns:a16="http://schemas.microsoft.com/office/drawing/2014/main" id="{90ED89C7-254D-3602-9E6D-FD3274DB5645}"/>
              </a:ext>
            </a:extLst>
          </p:cNvPr>
          <p:cNvSpPr txBox="1"/>
          <p:nvPr/>
        </p:nvSpPr>
        <p:spPr>
          <a:xfrm>
            <a:off x="432874" y="4463097"/>
            <a:ext cx="3086742" cy="738664"/>
          </a:xfrm>
          <a:prstGeom prst="rect">
            <a:avLst/>
          </a:prstGeom>
          <a:noFill/>
        </p:spPr>
        <p:txBody>
          <a:bodyPr wrap="none" rtlCol="0">
            <a:spAutoFit/>
          </a:bodyPr>
          <a:lstStyle/>
          <a:p>
            <a:pPr algn="l"/>
            <a:r>
              <a:rPr kumimoji="1" lang="en-US" altLang="ja-JP" sz="1400" dirty="0">
                <a:solidFill>
                  <a:srgbClr val="518ADC"/>
                </a:solidFill>
                <a:latin typeface="Calibri" panose="020F0502020204030204" pitchFamily="34" charset="0"/>
              </a:rPr>
              <a:t>[</a:t>
            </a:r>
            <a:r>
              <a:rPr kumimoji="1" lang="ja-JP" altLang="en-US" sz="1400">
                <a:solidFill>
                  <a:srgbClr val="518ADC"/>
                </a:solidFill>
                <a:latin typeface="Calibri" panose="020F0502020204030204" pitchFamily="34" charset="0"/>
              </a:rPr>
              <a:t>補足情報：機械学習の結果</a:t>
            </a:r>
            <a:r>
              <a:rPr kumimoji="1" lang="en-US" altLang="ja-JP" sz="1400" dirty="0">
                <a:solidFill>
                  <a:srgbClr val="518ADC"/>
                </a:solidFill>
                <a:latin typeface="Calibri" panose="020F0502020204030204" pitchFamily="34" charset="0"/>
              </a:rPr>
              <a:t>]</a:t>
            </a:r>
          </a:p>
          <a:p>
            <a:pPr marL="285750" indent="-285750" algn="l">
              <a:buFont typeface="Arial" panose="020B0604020202020204" pitchFamily="34" charset="0"/>
              <a:buChar char="•"/>
            </a:pPr>
            <a:r>
              <a:rPr kumimoji="1" lang="en-US" altLang="ja-JP" sz="1400" b="1" dirty="0">
                <a:solidFill>
                  <a:srgbClr val="518ADC"/>
                </a:solidFill>
                <a:latin typeface="Calibri" panose="020F0502020204030204" pitchFamily="34" charset="0"/>
              </a:rPr>
              <a:t>MULTI_ISSUES</a:t>
            </a:r>
            <a:r>
              <a:rPr kumimoji="1" lang="ja-JP" altLang="en-US" sz="1400">
                <a:solidFill>
                  <a:srgbClr val="518ADC"/>
                </a:solidFill>
                <a:latin typeface="Calibri" panose="020F0502020204030204" pitchFamily="34" charset="0"/>
              </a:rPr>
              <a:t>：異常が</a:t>
            </a:r>
            <a:r>
              <a:rPr kumimoji="1" lang="en-US" altLang="ja-JP" sz="1400" dirty="0">
                <a:solidFill>
                  <a:srgbClr val="518ADC"/>
                </a:solidFill>
                <a:latin typeface="Calibri" panose="020F0502020204030204" pitchFamily="34" charset="0"/>
              </a:rPr>
              <a:t>2</a:t>
            </a:r>
            <a:r>
              <a:rPr kumimoji="1" lang="ja-JP" altLang="en-US" sz="1400">
                <a:solidFill>
                  <a:srgbClr val="518ADC"/>
                </a:solidFill>
                <a:latin typeface="Calibri" panose="020F0502020204030204" pitchFamily="34" charset="0"/>
              </a:rPr>
              <a:t>つ以上</a:t>
            </a:r>
            <a:endParaRPr kumimoji="1" lang="en-US" altLang="ja-JP" sz="1400" dirty="0">
              <a:solidFill>
                <a:srgbClr val="518ADC"/>
              </a:solidFill>
              <a:latin typeface="Calibri" panose="020F0502020204030204" pitchFamily="34" charset="0"/>
            </a:endParaRPr>
          </a:p>
          <a:p>
            <a:pPr marL="285750" indent="-285750" algn="l">
              <a:buFont typeface="Arial" panose="020B0604020202020204" pitchFamily="34" charset="0"/>
              <a:buChar char="•"/>
            </a:pPr>
            <a:r>
              <a:rPr kumimoji="1" lang="en-US" altLang="ja-JP" sz="1400" b="1" dirty="0">
                <a:solidFill>
                  <a:srgbClr val="518ADC"/>
                </a:solidFill>
                <a:latin typeface="Calibri" panose="020F0502020204030204" pitchFamily="34" charset="0"/>
              </a:rPr>
              <a:t>NO_ISSUE</a:t>
            </a:r>
            <a:r>
              <a:rPr kumimoji="1" lang="ja-JP" altLang="en-US" sz="1400">
                <a:solidFill>
                  <a:srgbClr val="518ADC"/>
                </a:solidFill>
                <a:latin typeface="Calibri" panose="020F0502020204030204" pitchFamily="34" charset="0"/>
              </a:rPr>
              <a:t>：全て正常、異常なし</a:t>
            </a:r>
          </a:p>
        </p:txBody>
      </p:sp>
    </p:spTree>
    <p:extLst>
      <p:ext uri="{BB962C8B-B14F-4D97-AF65-F5344CB8AC3E}">
        <p14:creationId xmlns:p14="http://schemas.microsoft.com/office/powerpoint/2010/main" val="4360987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角丸四角形 90">
            <a:extLst>
              <a:ext uri="{FF2B5EF4-FFF2-40B4-BE49-F238E27FC236}">
                <a16:creationId xmlns:a16="http://schemas.microsoft.com/office/drawing/2014/main" id="{7C13CEEB-9312-BAC2-F023-6506E50CFFA6}"/>
              </a:ext>
            </a:extLst>
          </p:cNvPr>
          <p:cNvSpPr/>
          <p:nvPr/>
        </p:nvSpPr>
        <p:spPr>
          <a:xfrm>
            <a:off x="1566806" y="2289892"/>
            <a:ext cx="10310966" cy="142188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a:t>
            </a:r>
            <a:r>
              <a:rPr kumimoji="1" lang="ja-JP" altLang="en-US" sz="2000">
                <a:latin typeface="Meiryo UI" panose="020B0604030504040204" pitchFamily="34" charset="-128"/>
                <a:ea typeface="Meiryo UI" panose="020B0604030504040204" pitchFamily="34" charset="-128"/>
              </a:rPr>
              <a:t>処理フロー</a:t>
            </a:r>
          </a:p>
        </p:txBody>
      </p:sp>
      <p:sp>
        <p:nvSpPr>
          <p:cNvPr id="3" name="円柱 2">
            <a:extLst>
              <a:ext uri="{FF2B5EF4-FFF2-40B4-BE49-F238E27FC236}">
                <a16:creationId xmlns:a16="http://schemas.microsoft.com/office/drawing/2014/main" id="{77623B9D-CD66-133A-BA32-D9158886AC8B}"/>
              </a:ext>
            </a:extLst>
          </p:cNvPr>
          <p:cNvSpPr/>
          <p:nvPr/>
        </p:nvSpPr>
        <p:spPr>
          <a:xfrm>
            <a:off x="3471725" y="1293785"/>
            <a:ext cx="1345168" cy="749468"/>
          </a:xfrm>
          <a:prstGeom prst="can">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lIns="36000" rIns="36000" bIns="0" rtlCol="0" anchor="ctr"/>
          <a:lstStyle/>
          <a:p>
            <a:pPr algn="ctr"/>
            <a:r>
              <a:rPr kumimoji="1" lang="en-US" altLang="ja-JP" sz="1200" dirty="0">
                <a:latin typeface="Meiryo UI" panose="020B0604030504040204" pitchFamily="34" charset="-128"/>
                <a:ea typeface="Meiryo UI" panose="020B0604030504040204" pitchFamily="34" charset="-128"/>
              </a:rPr>
              <a:t>CM params</a:t>
            </a:r>
          </a:p>
          <a:p>
            <a:pPr algn="ctr"/>
            <a:r>
              <a:rPr kumimoji="1" lang="en-US" altLang="ja-JP" sz="1200" dirty="0">
                <a:latin typeface="Meiryo UI" panose="020B0604030504040204" pitchFamily="34" charset="-128"/>
                <a:ea typeface="Meiryo UI" panose="020B0604030504040204" pitchFamily="34" charset="-128"/>
              </a:rPr>
              <a:t>Table</a:t>
            </a:r>
          </a:p>
          <a:p>
            <a:pPr algn="ctr"/>
            <a:r>
              <a:rPr kumimoji="1" lang="ja-JP" altLang="en-US" sz="1050">
                <a:latin typeface="Meiryo UI" panose="020B0604030504040204" pitchFamily="34" charset="-128"/>
                <a:ea typeface="Meiryo UI" panose="020B0604030504040204" pitchFamily="34" charset="-128"/>
              </a:rPr>
              <a:t>（</a:t>
            </a:r>
            <a:r>
              <a:rPr kumimoji="1" lang="en-US" altLang="ja-JP" sz="1050" dirty="0">
                <a:latin typeface="Meiryo UI" panose="020B0604030504040204" pitchFamily="34" charset="-128"/>
                <a:ea typeface="Meiryo UI" panose="020B0604030504040204" pitchFamily="34" charset="-128"/>
              </a:rPr>
              <a:t>DB</a:t>
            </a:r>
            <a:r>
              <a:rPr kumimoji="1" lang="ja-JP" altLang="en-US" sz="1050">
                <a:latin typeface="Meiryo UI" panose="020B0604030504040204" pitchFamily="34" charset="-128"/>
                <a:ea typeface="Meiryo UI" panose="020B0604030504040204" pitchFamily="34" charset="-128"/>
              </a:rPr>
              <a:t>：</a:t>
            </a:r>
            <a:r>
              <a:rPr kumimoji="1" lang="en-US" altLang="ja-JP" sz="1050" dirty="0">
                <a:latin typeface="Meiryo UI" panose="020B0604030504040204" pitchFamily="34" charset="-128"/>
                <a:ea typeface="Meiryo UI" panose="020B0604030504040204" pitchFamily="34" charset="-128"/>
              </a:rPr>
              <a:t>CM</a:t>
            </a:r>
            <a:r>
              <a:rPr kumimoji="1" lang="ja-JP" altLang="en-US" sz="1050">
                <a:latin typeface="Meiryo UI" panose="020B0604030504040204" pitchFamily="34" charset="-128"/>
                <a:ea typeface="Meiryo UI" panose="020B0604030504040204" pitchFamily="34" charset="-128"/>
              </a:rPr>
              <a:t>データ）</a:t>
            </a:r>
            <a:endParaRPr kumimoji="1" lang="ja-JP" altLang="en-US" sz="1100">
              <a:latin typeface="Meiryo UI" panose="020B0604030504040204" pitchFamily="34" charset="-128"/>
              <a:ea typeface="Meiryo UI" panose="020B0604030504040204" pitchFamily="34" charset="-128"/>
            </a:endParaRPr>
          </a:p>
        </p:txBody>
      </p:sp>
      <p:sp>
        <p:nvSpPr>
          <p:cNvPr id="4" name="円柱 3">
            <a:extLst>
              <a:ext uri="{FF2B5EF4-FFF2-40B4-BE49-F238E27FC236}">
                <a16:creationId xmlns:a16="http://schemas.microsoft.com/office/drawing/2014/main" id="{B6A6FE54-3D61-8727-6F9E-A4ED571607C2}"/>
              </a:ext>
            </a:extLst>
          </p:cNvPr>
          <p:cNvSpPr/>
          <p:nvPr/>
        </p:nvSpPr>
        <p:spPr>
          <a:xfrm>
            <a:off x="3420662" y="4350478"/>
            <a:ext cx="1447294" cy="764841"/>
          </a:xfrm>
          <a:prstGeom prst="can">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kumimoji="1" lang="en-US" altLang="ja-JP" sz="1200" dirty="0">
                <a:latin typeface="Meiryo UI" panose="020B0604030504040204" pitchFamily="34" charset="-128"/>
                <a:ea typeface="Meiryo UI" panose="020B0604030504040204" pitchFamily="34" charset="-128"/>
              </a:rPr>
              <a:t>CM Feature</a:t>
            </a:r>
          </a:p>
          <a:p>
            <a:pPr algn="ctr"/>
            <a:r>
              <a:rPr kumimoji="1" lang="en-US" altLang="ja-JP" sz="1200" dirty="0">
                <a:latin typeface="Meiryo UI" panose="020B0604030504040204" pitchFamily="34" charset="-128"/>
                <a:ea typeface="Meiryo UI" panose="020B0604030504040204" pitchFamily="34" charset="-128"/>
              </a:rPr>
              <a:t>Table</a:t>
            </a:r>
          </a:p>
          <a:p>
            <a:pPr algn="ctr"/>
            <a:r>
              <a:rPr kumimoji="1" lang="en-US" altLang="ja-JP" sz="1050" dirty="0">
                <a:latin typeface="Meiryo UI" panose="020B0604030504040204" pitchFamily="34" charset="-128"/>
                <a:ea typeface="Meiryo UI" panose="020B0604030504040204" pitchFamily="34" charset="-128"/>
              </a:rPr>
              <a:t>(DB</a:t>
            </a:r>
            <a:r>
              <a:rPr kumimoji="1" lang="ja-JP" altLang="en-US" sz="1050">
                <a:latin typeface="Meiryo UI" panose="020B0604030504040204" pitchFamily="34" charset="-128"/>
                <a:ea typeface="Meiryo UI" panose="020B0604030504040204" pitchFamily="34" charset="-128"/>
              </a:rPr>
              <a:t>：特徴量</a:t>
            </a:r>
            <a:r>
              <a:rPr kumimoji="1" lang="en-US" altLang="ja-JP" sz="1050" dirty="0">
                <a:latin typeface="Meiryo UI" panose="020B0604030504040204" pitchFamily="34" charset="-128"/>
                <a:ea typeface="Meiryo UI" panose="020B0604030504040204" pitchFamily="34" charset="-128"/>
              </a:rPr>
              <a:t>)</a:t>
            </a:r>
          </a:p>
        </p:txBody>
      </p:sp>
      <p:sp>
        <p:nvSpPr>
          <p:cNvPr id="5" name="正方形/長方形 4">
            <a:extLst>
              <a:ext uri="{FF2B5EF4-FFF2-40B4-BE49-F238E27FC236}">
                <a16:creationId xmlns:a16="http://schemas.microsoft.com/office/drawing/2014/main" id="{0FBF1D18-8A3C-E871-A37C-1C37029201A2}"/>
              </a:ext>
            </a:extLst>
          </p:cNvPr>
          <p:cNvSpPr/>
          <p:nvPr/>
        </p:nvSpPr>
        <p:spPr>
          <a:xfrm>
            <a:off x="3509524" y="2851074"/>
            <a:ext cx="1269570" cy="57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rPr>
              <a:t>SQL Features</a:t>
            </a:r>
          </a:p>
          <a:p>
            <a:pPr algn="ctr"/>
            <a:r>
              <a:rPr kumimoji="1" lang="ja-JP" altLang="en-US" sz="1000">
                <a:latin typeface="Meiryo UI" panose="020B0604030504040204" pitchFamily="34" charset="-128"/>
                <a:ea typeface="Meiryo UI" panose="020B0604030504040204" pitchFamily="34" charset="-128"/>
              </a:rPr>
              <a:t>（特徴量の抽出）</a:t>
            </a:r>
          </a:p>
        </p:txBody>
      </p:sp>
      <p:graphicFrame>
        <p:nvGraphicFramePr>
          <p:cNvPr id="6" name="表 16">
            <a:extLst>
              <a:ext uri="{FF2B5EF4-FFF2-40B4-BE49-F238E27FC236}">
                <a16:creationId xmlns:a16="http://schemas.microsoft.com/office/drawing/2014/main" id="{4D91541A-ADBC-5475-C1CC-888C3A0DD3FF}"/>
              </a:ext>
            </a:extLst>
          </p:cNvPr>
          <p:cNvGraphicFramePr>
            <a:graphicFrameLocks noGrp="1"/>
          </p:cNvGraphicFramePr>
          <p:nvPr>
            <p:extLst>
              <p:ext uri="{D42A27DB-BD31-4B8C-83A1-F6EECF244321}">
                <p14:modId xmlns:p14="http://schemas.microsoft.com/office/powerpoint/2010/main" val="2267750805"/>
              </p:ext>
            </p:extLst>
          </p:nvPr>
        </p:nvGraphicFramePr>
        <p:xfrm>
          <a:off x="1566806" y="5275052"/>
          <a:ext cx="5633086" cy="1143000"/>
        </p:xfrm>
        <a:graphic>
          <a:graphicData uri="http://schemas.openxmlformats.org/drawingml/2006/table">
            <a:tbl>
              <a:tblPr firstRow="1" bandRow="1">
                <a:tableStyleId>{5940675A-B579-460E-94D1-54222C63F5DA}</a:tableStyleId>
              </a:tblPr>
              <a:tblGrid>
                <a:gridCol w="2613343">
                  <a:extLst>
                    <a:ext uri="{9D8B030D-6E8A-4147-A177-3AD203B41FA5}">
                      <a16:colId xmlns:a16="http://schemas.microsoft.com/office/drawing/2014/main" val="2934883151"/>
                    </a:ext>
                  </a:extLst>
                </a:gridCol>
                <a:gridCol w="3019743">
                  <a:extLst>
                    <a:ext uri="{9D8B030D-6E8A-4147-A177-3AD203B41FA5}">
                      <a16:colId xmlns:a16="http://schemas.microsoft.com/office/drawing/2014/main" val="1373233291"/>
                    </a:ext>
                  </a:extLst>
                </a:gridCol>
              </a:tblGrid>
              <a:tr h="0">
                <a:tc>
                  <a:txBody>
                    <a:bodyPr/>
                    <a:lstStyle/>
                    <a:p>
                      <a:r>
                        <a:rPr kumimoji="1" lang="en-US" altLang="ja-JP" sz="900" dirty="0">
                          <a:latin typeface="Meiryo UI" panose="020B0604030504040204" pitchFamily="34" charset="-128"/>
                          <a:ea typeface="Meiryo UI" panose="020B0604030504040204" pitchFamily="34" charset="-128"/>
                        </a:rPr>
                        <a:t>feature name</a:t>
                      </a:r>
                      <a:r>
                        <a:rPr kumimoji="1" lang="ja-JP" altLang="en-US" sz="900">
                          <a:latin typeface="Meiryo UI" panose="020B0604030504040204" pitchFamily="34" charset="-128"/>
                          <a:ea typeface="Meiryo UI" panose="020B0604030504040204" pitchFamily="34" charset="-128"/>
                        </a:rPr>
                        <a:t>；特徴量名</a:t>
                      </a:r>
                    </a:p>
                  </a:txBody>
                  <a:tcPr>
                    <a:solidFill>
                      <a:schemeClr val="accent1">
                        <a:lumMod val="20000"/>
                        <a:lumOff val="80000"/>
                      </a:schemeClr>
                    </a:solidFill>
                  </a:tcPr>
                </a:tc>
                <a:tc>
                  <a:txBody>
                    <a:bodyPr/>
                    <a:lstStyle/>
                    <a:p>
                      <a:r>
                        <a:rPr kumimoji="1" lang="en-US" altLang="ja-JP" sz="900" dirty="0">
                          <a:latin typeface="Meiryo UI" panose="020B0604030504040204" pitchFamily="34" charset="-128"/>
                          <a:ea typeface="Meiryo UI" panose="020B0604030504040204" pitchFamily="34" charset="-128"/>
                        </a:rPr>
                        <a:t>feature action name</a:t>
                      </a:r>
                      <a:r>
                        <a:rPr kumimoji="1" lang="ja-JP" altLang="en-US" sz="900">
                          <a:latin typeface="Meiryo UI" panose="020B0604030504040204" pitchFamily="34" charset="-128"/>
                          <a:ea typeface="Meiryo UI" panose="020B0604030504040204" pitchFamily="34" charset="-128"/>
                        </a:rPr>
                        <a:t>：</a:t>
                      </a:r>
                    </a:p>
                  </a:txBody>
                  <a:tcPr>
                    <a:solidFill>
                      <a:schemeClr val="accent1">
                        <a:lumMod val="20000"/>
                        <a:lumOff val="80000"/>
                      </a:schemeClr>
                    </a:solidFill>
                  </a:tcPr>
                </a:tc>
                <a:extLst>
                  <a:ext uri="{0D108BD9-81ED-4DB2-BD59-A6C34878D82A}">
                    <a16:rowId xmlns:a16="http://schemas.microsoft.com/office/drawing/2014/main" val="766288450"/>
                  </a:ext>
                </a:extLst>
              </a:tr>
              <a:tr h="0">
                <a:tc>
                  <a:txBody>
                    <a:bodyPr/>
                    <a:lstStyle/>
                    <a:p>
                      <a:r>
                        <a:rPr kumimoji="1" lang="en" altLang="ja-JP" sz="900" dirty="0" err="1">
                          <a:latin typeface="Meiryo UI" panose="020B0604030504040204" pitchFamily="34" charset="-128"/>
                          <a:ea typeface="Meiryo UI" panose="020B0604030504040204" pitchFamily="34" charset="-128"/>
                        </a:rPr>
                        <a:t>feat_cm_check_pci_clash</a:t>
                      </a:r>
                      <a:endParaRPr kumimoji="1" lang="ja-JP" altLang="en-US" sz="900">
                        <a:latin typeface="Meiryo UI" panose="020B0604030504040204" pitchFamily="34" charset="-128"/>
                        <a:ea typeface="Meiryo UI" panose="020B0604030504040204" pitchFamily="34" charset="-128"/>
                      </a:endParaRPr>
                    </a:p>
                  </a:txBody>
                  <a:tcPr/>
                </a:tc>
                <a:tc>
                  <a:txBody>
                    <a:bodyPr/>
                    <a:lstStyle/>
                    <a:p>
                      <a:r>
                        <a:rPr kumimoji="1" lang="en" altLang="ja-JP" sz="900" dirty="0" err="1">
                          <a:latin typeface="Meiryo UI" panose="020B0604030504040204" pitchFamily="34" charset="-128"/>
                          <a:ea typeface="Meiryo UI" panose="020B0604030504040204" pitchFamily="34" charset="-128"/>
                        </a:rPr>
                        <a:t>feat_cm_check_pci_clash_action</a:t>
                      </a:r>
                      <a:endParaRPr kumimoji="1" lang="ja-JP" altLang="en-US" sz="9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3265082949"/>
                  </a:ext>
                </a:extLst>
              </a:tr>
              <a:tr h="0">
                <a:tc>
                  <a:txBody>
                    <a:bodyPr/>
                    <a:lstStyle/>
                    <a:p>
                      <a:r>
                        <a:rPr kumimoji="1" lang="en" altLang="ja-JP" sz="900" dirty="0">
                          <a:latin typeface="Meiryo UI" panose="020B0604030504040204" pitchFamily="34" charset="-128"/>
                          <a:ea typeface="Meiryo UI" panose="020B0604030504040204" pitchFamily="34" charset="-128"/>
                        </a:rPr>
                        <a:t>feat_cm_check_misaligned_5qi_dscp_map</a:t>
                      </a:r>
                      <a:endParaRPr kumimoji="1" lang="ja-JP" altLang="en-US" sz="900">
                        <a:latin typeface="Meiryo UI" panose="020B0604030504040204" pitchFamily="34" charset="-128"/>
                        <a:ea typeface="Meiryo UI" panose="020B0604030504040204" pitchFamily="34" charset="-128"/>
                      </a:endParaRPr>
                    </a:p>
                  </a:txBody>
                  <a:tcPr/>
                </a:tc>
                <a:tc>
                  <a:txBody>
                    <a:bodyPr/>
                    <a:lstStyle/>
                    <a:p>
                      <a:r>
                        <a:rPr kumimoji="1" lang="en" altLang="ja-JP" sz="900" dirty="0">
                          <a:latin typeface="Meiryo UI" panose="020B0604030504040204" pitchFamily="34" charset="-128"/>
                          <a:ea typeface="Meiryo UI" panose="020B0604030504040204" pitchFamily="34" charset="-128"/>
                        </a:rPr>
                        <a:t>feat_cm_check_misaligned_5qi_dscp_map_action</a:t>
                      </a:r>
                      <a:endParaRPr kumimoji="1" lang="ja-JP" altLang="en-US" sz="9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853847629"/>
                  </a:ext>
                </a:extLst>
              </a:tr>
              <a:tr h="0">
                <a:tc>
                  <a:txBody>
                    <a:bodyPr/>
                    <a:lstStyle/>
                    <a:p>
                      <a:r>
                        <a:rPr kumimoji="1" lang="en" altLang="ja-JP" sz="900" dirty="0" err="1">
                          <a:latin typeface="Meiryo UI" panose="020B0604030504040204" pitchFamily="34" charset="-128"/>
                          <a:ea typeface="Meiryo UI" panose="020B0604030504040204" pitchFamily="34" charset="-128"/>
                        </a:rPr>
                        <a:t>feat_cm_check_cell_state_down</a:t>
                      </a:r>
                      <a:endParaRPr kumimoji="1" lang="ja-JP" altLang="en-US" sz="900">
                        <a:latin typeface="Meiryo UI" panose="020B0604030504040204" pitchFamily="34" charset="-128"/>
                        <a:ea typeface="Meiryo UI" panose="020B0604030504040204" pitchFamily="34" charset="-128"/>
                      </a:endParaRPr>
                    </a:p>
                  </a:txBody>
                  <a:tcPr/>
                </a:tc>
                <a:tc>
                  <a:txBody>
                    <a:bodyPr/>
                    <a:lstStyle/>
                    <a:p>
                      <a:r>
                        <a:rPr kumimoji="1" lang="en" altLang="ja-JP" sz="900" dirty="0" err="1">
                          <a:latin typeface="Meiryo UI" panose="020B0604030504040204" pitchFamily="34" charset="-128"/>
                          <a:ea typeface="Meiryo UI" panose="020B0604030504040204" pitchFamily="34" charset="-128"/>
                        </a:rPr>
                        <a:t>feat_cm_check_cell_state_down_action</a:t>
                      </a:r>
                      <a:endParaRPr kumimoji="1" lang="ja-JP" altLang="en-US" sz="9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313591277"/>
                  </a:ext>
                </a:extLst>
              </a:tr>
              <a:tr h="0">
                <a:tc>
                  <a:txBody>
                    <a:bodyPr/>
                    <a:lstStyle/>
                    <a:p>
                      <a:r>
                        <a:rPr kumimoji="1" lang="en" altLang="ja-JP" sz="900" dirty="0" err="1">
                          <a:latin typeface="Meiryo UI" panose="020B0604030504040204" pitchFamily="34" charset="-128"/>
                          <a:ea typeface="Meiryo UI" panose="020B0604030504040204" pitchFamily="34" charset="-128"/>
                        </a:rPr>
                        <a:t>feat_cm_check_wrong_spectrum_usage</a:t>
                      </a:r>
                      <a:endParaRPr kumimoji="1" lang="ja-JP" altLang="en-US" sz="900">
                        <a:latin typeface="Meiryo UI" panose="020B0604030504040204" pitchFamily="34" charset="-128"/>
                        <a:ea typeface="Meiryo UI" panose="020B0604030504040204" pitchFamily="34" charset="-128"/>
                      </a:endParaRPr>
                    </a:p>
                  </a:txBody>
                  <a:tcPr/>
                </a:tc>
                <a:tc>
                  <a:txBody>
                    <a:bodyPr/>
                    <a:lstStyle/>
                    <a:p>
                      <a:r>
                        <a:rPr kumimoji="1" lang="en" altLang="ja-JP" sz="900" dirty="0" err="1">
                          <a:latin typeface="Meiryo UI" panose="020B0604030504040204" pitchFamily="34" charset="-128"/>
                          <a:ea typeface="Meiryo UI" panose="020B0604030504040204" pitchFamily="34" charset="-128"/>
                        </a:rPr>
                        <a:t>feat_cm_check_wrong_spectrum_usage_action</a:t>
                      </a:r>
                      <a:endParaRPr kumimoji="1" lang="ja-JP" altLang="en-US" sz="900">
                        <a:latin typeface="Meiryo UI" panose="020B0604030504040204" pitchFamily="34" charset="-128"/>
                        <a:ea typeface="Meiryo UI" panose="020B0604030504040204" pitchFamily="34" charset="-128"/>
                      </a:endParaRPr>
                    </a:p>
                  </a:txBody>
                  <a:tcPr/>
                </a:tc>
                <a:extLst>
                  <a:ext uri="{0D108BD9-81ED-4DB2-BD59-A6C34878D82A}">
                    <a16:rowId xmlns:a16="http://schemas.microsoft.com/office/drawing/2014/main" val="2615062676"/>
                  </a:ext>
                </a:extLst>
              </a:tr>
            </a:tbl>
          </a:graphicData>
        </a:graphic>
      </p:graphicFrame>
      <p:sp>
        <p:nvSpPr>
          <p:cNvPr id="11" name="正方形/長方形 10">
            <a:extLst>
              <a:ext uri="{FF2B5EF4-FFF2-40B4-BE49-F238E27FC236}">
                <a16:creationId xmlns:a16="http://schemas.microsoft.com/office/drawing/2014/main" id="{3276FD26-3AA5-A691-8DE1-0F7611769DCB}"/>
              </a:ext>
            </a:extLst>
          </p:cNvPr>
          <p:cNvSpPr/>
          <p:nvPr/>
        </p:nvSpPr>
        <p:spPr>
          <a:xfrm>
            <a:off x="6838786" y="2851075"/>
            <a:ext cx="1480358" cy="56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rPr>
              <a:t>Ticket</a:t>
            </a:r>
          </a:p>
          <a:p>
            <a:pPr algn="ctr"/>
            <a:r>
              <a:rPr kumimoji="1" lang="ja-JP" altLang="en-US" sz="1000">
                <a:latin typeface="Meiryo UI" panose="020B0604030504040204" pitchFamily="34" charset="-128"/>
                <a:ea typeface="Meiryo UI" panose="020B0604030504040204" pitchFamily="34" charset="-128"/>
              </a:rPr>
              <a:t>（チケット生成）</a:t>
            </a:r>
          </a:p>
        </p:txBody>
      </p:sp>
      <p:sp>
        <p:nvSpPr>
          <p:cNvPr id="23" name="正方形/長方形 22">
            <a:extLst>
              <a:ext uri="{FF2B5EF4-FFF2-40B4-BE49-F238E27FC236}">
                <a16:creationId xmlns:a16="http://schemas.microsoft.com/office/drawing/2014/main" id="{1544B61E-C57F-B1FA-D72F-2FA8E5AF222C}"/>
              </a:ext>
            </a:extLst>
          </p:cNvPr>
          <p:cNvSpPr/>
          <p:nvPr/>
        </p:nvSpPr>
        <p:spPr>
          <a:xfrm>
            <a:off x="5068761" y="2843886"/>
            <a:ext cx="1480358" cy="5847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solidFill>
                  <a:srgbClr val="FF0000"/>
                </a:solidFill>
                <a:latin typeface="Meiryo UI" panose="020B0604030504040204" pitchFamily="34" charset="-128"/>
                <a:ea typeface="Meiryo UI" panose="020B0604030504040204" pitchFamily="34" charset="-128"/>
              </a:rPr>
              <a:t>Incident detection</a:t>
            </a:r>
          </a:p>
          <a:p>
            <a:pPr algn="ctr"/>
            <a:r>
              <a:rPr kumimoji="1" lang="ja-JP" altLang="en-US" sz="1000">
                <a:solidFill>
                  <a:srgbClr val="FF0000"/>
                </a:solidFill>
                <a:latin typeface="Meiryo UI" panose="020B0604030504040204" pitchFamily="34" charset="-128"/>
                <a:ea typeface="Meiryo UI" panose="020B0604030504040204" pitchFamily="34" charset="-128"/>
              </a:rPr>
              <a:t>（異常事象検知）</a:t>
            </a:r>
          </a:p>
        </p:txBody>
      </p:sp>
      <p:sp>
        <p:nvSpPr>
          <p:cNvPr id="25" name="テキスト ボックス 24">
            <a:extLst>
              <a:ext uri="{FF2B5EF4-FFF2-40B4-BE49-F238E27FC236}">
                <a16:creationId xmlns:a16="http://schemas.microsoft.com/office/drawing/2014/main" id="{34742A6F-F020-FC51-4970-86E7063053C8}"/>
              </a:ext>
            </a:extLst>
          </p:cNvPr>
          <p:cNvSpPr txBox="1"/>
          <p:nvPr/>
        </p:nvSpPr>
        <p:spPr>
          <a:xfrm>
            <a:off x="4779094" y="2289892"/>
            <a:ext cx="2073003" cy="523220"/>
          </a:xfrm>
          <a:prstGeom prst="rect">
            <a:avLst/>
          </a:prstGeom>
          <a:noFill/>
        </p:spPr>
        <p:txBody>
          <a:bodyPr wrap="none" rtlCol="0">
            <a:spAutoFit/>
          </a:bodyPr>
          <a:lstStyle/>
          <a:p>
            <a:pPr algn="ctr"/>
            <a:r>
              <a:rPr kumimoji="1" lang="en-US" altLang="ja-JP" sz="1400" dirty="0">
                <a:solidFill>
                  <a:srgbClr val="FF0000"/>
                </a:solidFill>
                <a:latin typeface="Calibri" panose="020F0502020204030204" pitchFamily="34" charset="0"/>
              </a:rPr>
              <a:t>【</a:t>
            </a:r>
            <a:r>
              <a:rPr kumimoji="1" lang="ja-JP" altLang="en-US" sz="1400">
                <a:solidFill>
                  <a:srgbClr val="FF0000"/>
                </a:solidFill>
                <a:latin typeface="Calibri" panose="020F0502020204030204" pitchFamily="34" charset="0"/>
              </a:rPr>
              <a:t>異常事象検知条件</a:t>
            </a:r>
            <a:r>
              <a:rPr kumimoji="1" lang="en-US" altLang="ja-JP" sz="1400" dirty="0">
                <a:solidFill>
                  <a:srgbClr val="FF0000"/>
                </a:solidFill>
                <a:latin typeface="Calibri" panose="020F0502020204030204" pitchFamily="34" charset="0"/>
              </a:rPr>
              <a:t>】</a:t>
            </a:r>
          </a:p>
          <a:p>
            <a:pPr algn="ctr"/>
            <a:r>
              <a:rPr kumimoji="1" lang="ja-JP" altLang="en-US" sz="1400">
                <a:solidFill>
                  <a:srgbClr val="FF0000"/>
                </a:solidFill>
                <a:latin typeface="Calibri" panose="020F0502020204030204" pitchFamily="34" charset="0"/>
              </a:rPr>
              <a:t>少なとも</a:t>
            </a:r>
            <a:r>
              <a:rPr kumimoji="1" lang="en-US" altLang="ja-JP" sz="1400" dirty="0">
                <a:solidFill>
                  <a:srgbClr val="FF0000"/>
                </a:solidFill>
                <a:latin typeface="Calibri" panose="020F0502020204030204" pitchFamily="34" charset="0"/>
              </a:rPr>
              <a:t>1</a:t>
            </a:r>
            <a:r>
              <a:rPr kumimoji="1" lang="ja-JP" altLang="en-US" sz="1400">
                <a:solidFill>
                  <a:srgbClr val="FF0000"/>
                </a:solidFill>
                <a:latin typeface="Calibri" panose="020F0502020204030204" pitchFamily="34" charset="0"/>
              </a:rPr>
              <a:t>つの特徴量</a:t>
            </a:r>
            <a:r>
              <a:rPr kumimoji="1" lang="en-US" altLang="ja-JP" sz="1400" dirty="0">
                <a:solidFill>
                  <a:srgbClr val="FF0000"/>
                </a:solidFill>
                <a:latin typeface="Calibri" panose="020F0502020204030204" pitchFamily="34" charset="0"/>
              </a:rPr>
              <a:t>=2</a:t>
            </a:r>
            <a:endParaRPr kumimoji="1" lang="ja-JP" altLang="en-US" sz="1400">
              <a:solidFill>
                <a:srgbClr val="FF0000"/>
              </a:solidFill>
              <a:latin typeface="Calibri" panose="020F0502020204030204" pitchFamily="34" charset="0"/>
            </a:endParaRPr>
          </a:p>
        </p:txBody>
      </p:sp>
      <p:sp>
        <p:nvSpPr>
          <p:cNvPr id="26" name="正方形/長方形 25">
            <a:extLst>
              <a:ext uri="{FF2B5EF4-FFF2-40B4-BE49-F238E27FC236}">
                <a16:creationId xmlns:a16="http://schemas.microsoft.com/office/drawing/2014/main" id="{7ABC3E94-ABA3-2128-F923-1758BDE265F5}"/>
              </a:ext>
            </a:extLst>
          </p:cNvPr>
          <p:cNvSpPr/>
          <p:nvPr/>
        </p:nvSpPr>
        <p:spPr>
          <a:xfrm>
            <a:off x="1739499" y="2851075"/>
            <a:ext cx="1480358" cy="574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rPr>
              <a:t>CM data ingestion</a:t>
            </a:r>
          </a:p>
          <a:p>
            <a:pPr algn="ctr"/>
            <a:r>
              <a:rPr kumimoji="1" lang="ja-JP" altLang="en-US" sz="1000">
                <a:latin typeface="Meiryo UI" panose="020B0604030504040204" pitchFamily="34" charset="-128"/>
                <a:ea typeface="Meiryo UI" panose="020B0604030504040204" pitchFamily="34" charset="-128"/>
              </a:rPr>
              <a:t>（</a:t>
            </a:r>
            <a:r>
              <a:rPr kumimoji="1" lang="en-US" altLang="ja-JP" sz="1000" dirty="0">
                <a:latin typeface="Meiryo UI" panose="020B0604030504040204" pitchFamily="34" charset="-128"/>
                <a:ea typeface="Meiryo UI" panose="020B0604030504040204" pitchFamily="34" charset="-128"/>
              </a:rPr>
              <a:t>CM</a:t>
            </a:r>
            <a:r>
              <a:rPr kumimoji="1" lang="ja-JP" altLang="en-US" sz="1000">
                <a:latin typeface="Meiryo UI" panose="020B0604030504040204" pitchFamily="34" charset="-128"/>
                <a:ea typeface="Meiryo UI" panose="020B0604030504040204" pitchFamily="34" charset="-128"/>
              </a:rPr>
              <a:t>データ取込み）</a:t>
            </a:r>
          </a:p>
        </p:txBody>
      </p:sp>
      <p:sp>
        <p:nvSpPr>
          <p:cNvPr id="30" name="正方形/長方形 29">
            <a:extLst>
              <a:ext uri="{FF2B5EF4-FFF2-40B4-BE49-F238E27FC236}">
                <a16:creationId xmlns:a16="http://schemas.microsoft.com/office/drawing/2014/main" id="{BA93C682-774C-1D87-0510-218ADA4F7AC2}"/>
              </a:ext>
            </a:extLst>
          </p:cNvPr>
          <p:cNvSpPr/>
          <p:nvPr/>
        </p:nvSpPr>
        <p:spPr>
          <a:xfrm>
            <a:off x="139337" y="2851074"/>
            <a:ext cx="1306282" cy="577926"/>
          </a:xfrm>
          <a:prstGeom prst="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latin typeface="Meiryo UI" panose="020B0604030504040204" pitchFamily="34" charset="-128"/>
                <a:ea typeface="Meiryo UI" panose="020B0604030504040204" pitchFamily="34" charset="-128"/>
              </a:rPr>
              <a:t>CM</a:t>
            </a:r>
            <a:r>
              <a:rPr kumimoji="1" lang="ja-JP" altLang="en-US" sz="1050">
                <a:latin typeface="Meiryo UI" panose="020B0604030504040204" pitchFamily="34" charset="-128"/>
                <a:ea typeface="Meiryo UI" panose="020B0604030504040204" pitchFamily="34" charset="-128"/>
              </a:rPr>
              <a:t>データ</a:t>
            </a:r>
            <a:r>
              <a:rPr kumimoji="1" lang="en-US" altLang="ja-JP" sz="1050" dirty="0">
                <a:latin typeface="Meiryo UI" panose="020B0604030504040204" pitchFamily="34" charset="-128"/>
                <a:ea typeface="Meiryo UI" panose="020B0604030504040204" pitchFamily="34" charset="-128"/>
              </a:rPr>
              <a:t>CSV</a:t>
            </a:r>
            <a:r>
              <a:rPr kumimoji="1" lang="ja-JP" altLang="en-US" sz="1050">
                <a:latin typeface="Meiryo UI" panose="020B0604030504040204" pitchFamily="34" charset="-128"/>
                <a:ea typeface="Meiryo UI" panose="020B0604030504040204" pitchFamily="34" charset="-128"/>
              </a:rPr>
              <a:t>生成</a:t>
            </a:r>
            <a:endParaRPr kumimoji="1" lang="en-US" altLang="ja-JP" sz="1050" dirty="0">
              <a:latin typeface="Meiryo UI" panose="020B0604030504040204" pitchFamily="34" charset="-128"/>
              <a:ea typeface="Meiryo UI" panose="020B0604030504040204" pitchFamily="34" charset="-128"/>
            </a:endParaRPr>
          </a:p>
          <a:p>
            <a:pPr algn="ctr"/>
            <a:r>
              <a:rPr kumimoji="1" lang="ja-JP" altLang="en-US" sz="1050">
                <a:latin typeface="Meiryo UI" panose="020B0604030504040204" pitchFamily="34" charset="-128"/>
                <a:ea typeface="Meiryo UI" panose="020B0604030504040204" pitchFamily="34" charset="-128"/>
              </a:rPr>
              <a:t>アップロード</a:t>
            </a:r>
            <a:endParaRPr kumimoji="1" lang="ja-JP" altLang="en-US" sz="900">
              <a:latin typeface="Meiryo UI" panose="020B0604030504040204" pitchFamily="34" charset="-128"/>
              <a:ea typeface="Meiryo UI" panose="020B0604030504040204" pitchFamily="34" charset="-128"/>
            </a:endParaRPr>
          </a:p>
        </p:txBody>
      </p:sp>
      <p:sp>
        <p:nvSpPr>
          <p:cNvPr id="52" name="正方形/長方形 51">
            <a:extLst>
              <a:ext uri="{FF2B5EF4-FFF2-40B4-BE49-F238E27FC236}">
                <a16:creationId xmlns:a16="http://schemas.microsoft.com/office/drawing/2014/main" id="{CD5ED30E-61F9-4D11-D379-359BE76F00BC}"/>
              </a:ext>
            </a:extLst>
          </p:cNvPr>
          <p:cNvSpPr/>
          <p:nvPr/>
        </p:nvSpPr>
        <p:spPr>
          <a:xfrm>
            <a:off x="10313233" y="2848323"/>
            <a:ext cx="1480358" cy="56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rPr>
              <a:t>Ticket visible in UI</a:t>
            </a:r>
          </a:p>
          <a:p>
            <a:pPr algn="ctr"/>
            <a:r>
              <a:rPr kumimoji="1" lang="ja-JP" altLang="en-US" sz="800">
                <a:latin typeface="Meiryo UI" panose="020B0604030504040204" pitchFamily="34" charset="-128"/>
                <a:ea typeface="Meiryo UI" panose="020B0604030504040204" pitchFamily="34" charset="-128"/>
              </a:rPr>
              <a:t>ユーザインタフェースへ表示</a:t>
            </a:r>
          </a:p>
        </p:txBody>
      </p:sp>
      <p:cxnSp>
        <p:nvCxnSpPr>
          <p:cNvPr id="54" name="直線矢印コネクタ 53">
            <a:extLst>
              <a:ext uri="{FF2B5EF4-FFF2-40B4-BE49-F238E27FC236}">
                <a16:creationId xmlns:a16="http://schemas.microsoft.com/office/drawing/2014/main" id="{E2D1F096-8CCC-EEE1-4D4B-01B47F202E04}"/>
              </a:ext>
            </a:extLst>
          </p:cNvPr>
          <p:cNvCxnSpPr>
            <a:stCxn id="30" idx="3"/>
            <a:endCxn id="26" idx="1"/>
          </p:cNvCxnSpPr>
          <p:nvPr/>
        </p:nvCxnSpPr>
        <p:spPr>
          <a:xfrm flipV="1">
            <a:off x="1445619" y="3138490"/>
            <a:ext cx="293880" cy="15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EE5464CC-87AE-1A0B-6A11-FEEA05711879}"/>
              </a:ext>
            </a:extLst>
          </p:cNvPr>
          <p:cNvCxnSpPr>
            <a:stCxn id="26" idx="3"/>
            <a:endCxn id="5" idx="1"/>
          </p:cNvCxnSpPr>
          <p:nvPr/>
        </p:nvCxnSpPr>
        <p:spPr>
          <a:xfrm flipV="1">
            <a:off x="3219857" y="3138489"/>
            <a:ext cx="28966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6B6B418B-0AE7-E687-53D8-5133F31E381D}"/>
              </a:ext>
            </a:extLst>
          </p:cNvPr>
          <p:cNvCxnSpPr>
            <a:stCxn id="5" idx="3"/>
            <a:endCxn id="23" idx="1"/>
          </p:cNvCxnSpPr>
          <p:nvPr/>
        </p:nvCxnSpPr>
        <p:spPr>
          <a:xfrm flipV="1">
            <a:off x="4779094" y="3136271"/>
            <a:ext cx="289667" cy="22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13E64DA9-5BF0-C695-CC90-8053696C93CE}"/>
              </a:ext>
            </a:extLst>
          </p:cNvPr>
          <p:cNvCxnSpPr>
            <a:stCxn id="23" idx="3"/>
            <a:endCxn id="11" idx="1"/>
          </p:cNvCxnSpPr>
          <p:nvPr/>
        </p:nvCxnSpPr>
        <p:spPr>
          <a:xfrm flipV="1">
            <a:off x="6549119" y="3135511"/>
            <a:ext cx="289667" cy="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94264EDA-97FD-3E29-465F-DD0901B65D7E}"/>
              </a:ext>
            </a:extLst>
          </p:cNvPr>
          <p:cNvCxnSpPr>
            <a:stCxn id="11" idx="3"/>
            <a:endCxn id="9" idx="1"/>
          </p:cNvCxnSpPr>
          <p:nvPr/>
        </p:nvCxnSpPr>
        <p:spPr>
          <a:xfrm flipV="1">
            <a:off x="8319144" y="3132988"/>
            <a:ext cx="289667" cy="252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15AFC026-49C4-99AC-766A-9913E9977EE8}"/>
              </a:ext>
            </a:extLst>
          </p:cNvPr>
          <p:cNvCxnSpPr>
            <a:stCxn id="9" idx="3"/>
            <a:endCxn id="52" idx="1"/>
          </p:cNvCxnSpPr>
          <p:nvPr/>
        </p:nvCxnSpPr>
        <p:spPr>
          <a:xfrm flipV="1">
            <a:off x="10023566" y="3132759"/>
            <a:ext cx="289667" cy="2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カギ線コネクタ 65">
            <a:extLst>
              <a:ext uri="{FF2B5EF4-FFF2-40B4-BE49-F238E27FC236}">
                <a16:creationId xmlns:a16="http://schemas.microsoft.com/office/drawing/2014/main" id="{365BD857-4E8B-CD93-4623-C5223433F4AA}"/>
              </a:ext>
            </a:extLst>
          </p:cNvPr>
          <p:cNvCxnSpPr>
            <a:stCxn id="26" idx="0"/>
            <a:endCxn id="3" idx="2"/>
          </p:cNvCxnSpPr>
          <p:nvPr/>
        </p:nvCxnSpPr>
        <p:spPr>
          <a:xfrm rot="5400000" flipH="1" flipV="1">
            <a:off x="2384423" y="1763774"/>
            <a:ext cx="1182556" cy="99204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3C308DA4-0EE8-DF11-395C-C9126F77171E}"/>
              </a:ext>
            </a:extLst>
          </p:cNvPr>
          <p:cNvCxnSpPr>
            <a:stCxn id="3" idx="3"/>
            <a:endCxn id="5" idx="0"/>
          </p:cNvCxnSpPr>
          <p:nvPr/>
        </p:nvCxnSpPr>
        <p:spPr>
          <a:xfrm>
            <a:off x="4144309" y="2043253"/>
            <a:ext cx="0" cy="8078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FC8D7FBB-862B-80D3-BE27-137F272E50E3}"/>
              </a:ext>
            </a:extLst>
          </p:cNvPr>
          <p:cNvCxnSpPr>
            <a:stCxn id="5" idx="2"/>
            <a:endCxn id="4" idx="1"/>
          </p:cNvCxnSpPr>
          <p:nvPr/>
        </p:nvCxnSpPr>
        <p:spPr>
          <a:xfrm>
            <a:off x="4144309" y="3425904"/>
            <a:ext cx="0" cy="9245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カギ線コネクタ 74">
            <a:extLst>
              <a:ext uri="{FF2B5EF4-FFF2-40B4-BE49-F238E27FC236}">
                <a16:creationId xmlns:a16="http://schemas.microsoft.com/office/drawing/2014/main" id="{03A58EB4-FE0C-5A6F-B890-72F7EAC51E87}"/>
              </a:ext>
            </a:extLst>
          </p:cNvPr>
          <p:cNvCxnSpPr>
            <a:stCxn id="4" idx="4"/>
            <a:endCxn id="9" idx="2"/>
          </p:cNvCxnSpPr>
          <p:nvPr/>
        </p:nvCxnSpPr>
        <p:spPr>
          <a:xfrm flipV="1">
            <a:off x="4867956" y="3417424"/>
            <a:ext cx="4448233" cy="131547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カギ線コネクタ 76">
            <a:extLst>
              <a:ext uri="{FF2B5EF4-FFF2-40B4-BE49-F238E27FC236}">
                <a16:creationId xmlns:a16="http://schemas.microsoft.com/office/drawing/2014/main" id="{8F6EB503-DF70-EE89-1A1D-33E4E00A9815}"/>
              </a:ext>
            </a:extLst>
          </p:cNvPr>
          <p:cNvCxnSpPr>
            <a:stCxn id="4" idx="4"/>
            <a:endCxn id="52" idx="2"/>
          </p:cNvCxnSpPr>
          <p:nvPr/>
        </p:nvCxnSpPr>
        <p:spPr>
          <a:xfrm flipV="1">
            <a:off x="4867956" y="3417195"/>
            <a:ext cx="6185456" cy="1315704"/>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4AE609A-6E38-DCA6-E9F2-5CD875F60E9E}"/>
              </a:ext>
            </a:extLst>
          </p:cNvPr>
          <p:cNvCxnSpPr>
            <a:stCxn id="11" idx="2"/>
            <a:endCxn id="73" idx="1"/>
          </p:cNvCxnSpPr>
          <p:nvPr/>
        </p:nvCxnSpPr>
        <p:spPr>
          <a:xfrm>
            <a:off x="7578965" y="3419947"/>
            <a:ext cx="13312" cy="41112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カギ線コネクタ 85">
            <a:extLst>
              <a:ext uri="{FF2B5EF4-FFF2-40B4-BE49-F238E27FC236}">
                <a16:creationId xmlns:a16="http://schemas.microsoft.com/office/drawing/2014/main" id="{D08450DE-A860-38B6-CD71-F75AC9C3FBD4}"/>
              </a:ext>
            </a:extLst>
          </p:cNvPr>
          <p:cNvCxnSpPr>
            <a:cxnSpLocks/>
            <a:endCxn id="73" idx="4"/>
          </p:cNvCxnSpPr>
          <p:nvPr/>
        </p:nvCxnSpPr>
        <p:spPr>
          <a:xfrm rot="5400000">
            <a:off x="8257349" y="3501011"/>
            <a:ext cx="787589" cy="637373"/>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09CA9D09-FD60-6D10-78C0-ACB283DA5446}"/>
              </a:ext>
            </a:extLst>
          </p:cNvPr>
          <p:cNvSpPr/>
          <p:nvPr/>
        </p:nvSpPr>
        <p:spPr>
          <a:xfrm>
            <a:off x="8608811" y="2848552"/>
            <a:ext cx="1414755" cy="568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latin typeface="Meiryo UI" panose="020B0604030504040204" pitchFamily="34" charset="-128"/>
                <a:ea typeface="Meiryo UI" panose="020B0604030504040204" pitchFamily="34" charset="-128"/>
              </a:rPr>
              <a:t>ML Model</a:t>
            </a:r>
          </a:p>
          <a:p>
            <a:pPr algn="ctr"/>
            <a:r>
              <a:rPr kumimoji="1" lang="ja-JP" altLang="en-US" sz="800">
                <a:latin typeface="Meiryo UI" panose="020B0604030504040204" pitchFamily="34" charset="-128"/>
                <a:ea typeface="Meiryo UI" panose="020B0604030504040204" pitchFamily="34" charset="-128"/>
              </a:rPr>
              <a:t>（機械学習モデルでの判断）</a:t>
            </a:r>
          </a:p>
        </p:txBody>
      </p:sp>
      <p:cxnSp>
        <p:nvCxnSpPr>
          <p:cNvPr id="89" name="カギ線コネクタ 88">
            <a:extLst>
              <a:ext uri="{FF2B5EF4-FFF2-40B4-BE49-F238E27FC236}">
                <a16:creationId xmlns:a16="http://schemas.microsoft.com/office/drawing/2014/main" id="{D430300B-A479-B691-B1DC-A0807EE59790}"/>
              </a:ext>
            </a:extLst>
          </p:cNvPr>
          <p:cNvCxnSpPr>
            <a:cxnSpLocks/>
            <a:endCxn id="73" idx="4"/>
          </p:cNvCxnSpPr>
          <p:nvPr/>
        </p:nvCxnSpPr>
        <p:spPr>
          <a:xfrm rot="10800000" flipV="1">
            <a:off x="8332456" y="3425904"/>
            <a:ext cx="2404130" cy="787588"/>
          </a:xfrm>
          <a:prstGeom prst="bentConnector3">
            <a:avLst>
              <a:gd name="adj1" fmla="val 12"/>
            </a:avLst>
          </a:prstGeom>
          <a:ln w="19050">
            <a:solidFill>
              <a:srgbClr val="FFC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3" name="円柱 72">
            <a:extLst>
              <a:ext uri="{FF2B5EF4-FFF2-40B4-BE49-F238E27FC236}">
                <a16:creationId xmlns:a16="http://schemas.microsoft.com/office/drawing/2014/main" id="{D7972521-95BC-E014-C1DA-B5E0F2A6E2DB}"/>
              </a:ext>
            </a:extLst>
          </p:cNvPr>
          <p:cNvSpPr/>
          <p:nvPr/>
        </p:nvSpPr>
        <p:spPr>
          <a:xfrm>
            <a:off x="6852097" y="3831071"/>
            <a:ext cx="1480359" cy="764841"/>
          </a:xfrm>
          <a:prstGeom prst="can">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bIns="0" rtlCol="0" anchor="ctr"/>
          <a:lstStyle/>
          <a:p>
            <a:pPr algn="ctr"/>
            <a:r>
              <a:rPr kumimoji="1" lang="en-US" altLang="ja-JP" sz="1200" dirty="0">
                <a:latin typeface="Meiryo UI" panose="020B0604030504040204" pitchFamily="34" charset="-128"/>
                <a:ea typeface="Meiryo UI" panose="020B0604030504040204" pitchFamily="34" charset="-128"/>
              </a:rPr>
              <a:t>CM Feature</a:t>
            </a:r>
          </a:p>
          <a:p>
            <a:pPr algn="ctr"/>
            <a:r>
              <a:rPr kumimoji="1" lang="en-US" altLang="ja-JP" sz="1200" dirty="0">
                <a:latin typeface="Meiryo UI" panose="020B0604030504040204" pitchFamily="34" charset="-128"/>
                <a:ea typeface="Meiryo UI" panose="020B0604030504040204" pitchFamily="34" charset="-128"/>
              </a:rPr>
              <a:t>Table</a:t>
            </a:r>
          </a:p>
          <a:p>
            <a:pPr algn="ctr"/>
            <a:r>
              <a:rPr kumimoji="1" lang="en-US" altLang="ja-JP" sz="1050" dirty="0">
                <a:latin typeface="Meiryo UI" panose="020B0604030504040204" pitchFamily="34" charset="-128"/>
                <a:ea typeface="Meiryo UI" panose="020B0604030504040204" pitchFamily="34" charset="-128"/>
              </a:rPr>
              <a:t>(cm_uc2_tickets)</a:t>
            </a:r>
          </a:p>
        </p:txBody>
      </p:sp>
      <p:sp>
        <p:nvSpPr>
          <p:cNvPr id="96" name="テキスト ボックス 95">
            <a:extLst>
              <a:ext uri="{FF2B5EF4-FFF2-40B4-BE49-F238E27FC236}">
                <a16:creationId xmlns:a16="http://schemas.microsoft.com/office/drawing/2014/main" id="{B51128B4-0FC9-68DC-180E-99EFFE5E32BD}"/>
              </a:ext>
            </a:extLst>
          </p:cNvPr>
          <p:cNvSpPr txBox="1"/>
          <p:nvPr/>
        </p:nvSpPr>
        <p:spPr>
          <a:xfrm>
            <a:off x="10313233" y="2298044"/>
            <a:ext cx="1940011" cy="461665"/>
          </a:xfrm>
          <a:prstGeom prst="rect">
            <a:avLst/>
          </a:prstGeom>
          <a:noFill/>
        </p:spPr>
        <p:txBody>
          <a:bodyPr wrap="square" rtlCol="0">
            <a:spAutoFit/>
          </a:bodyPr>
          <a:lstStyle/>
          <a:p>
            <a:r>
              <a:rPr kumimoji="1" lang="en-US" altLang="ja-JP" sz="1200" b="1" dirty="0" err="1">
                <a:solidFill>
                  <a:srgbClr val="518ADC"/>
                </a:solidFill>
                <a:latin typeface="Calibri" panose="020F0502020204030204" pitchFamily="34" charset="0"/>
              </a:rPr>
              <a:t>Tupl</a:t>
            </a:r>
            <a:r>
              <a:rPr kumimoji="1" lang="en-US" altLang="ja-JP" sz="1200" b="1" dirty="0">
                <a:solidFill>
                  <a:srgbClr val="518ADC"/>
                </a:solidFill>
                <a:latin typeface="Calibri" panose="020F0502020204030204" pitchFamily="34" charset="0"/>
              </a:rPr>
              <a:t> Orchestrator</a:t>
            </a:r>
          </a:p>
          <a:p>
            <a:r>
              <a:rPr kumimoji="1" lang="en-US" altLang="ja-JP" sz="1200" b="1" dirty="0" err="1">
                <a:solidFill>
                  <a:srgbClr val="518ADC"/>
                </a:solidFill>
                <a:latin typeface="Calibri" panose="020F0502020204030204" pitchFamily="34" charset="0"/>
              </a:rPr>
              <a:t>Tupl</a:t>
            </a:r>
            <a:r>
              <a:rPr kumimoji="1" lang="en-US" altLang="ja-JP" sz="1200" b="1" dirty="0">
                <a:solidFill>
                  <a:srgbClr val="518ADC"/>
                </a:solidFill>
                <a:latin typeface="Calibri" panose="020F0502020204030204" pitchFamily="34" charset="0"/>
              </a:rPr>
              <a:t> Streams</a:t>
            </a:r>
            <a:endParaRPr kumimoji="1" lang="en-US" altLang="ja-JP" sz="1200" dirty="0">
              <a:solidFill>
                <a:srgbClr val="FF0000"/>
              </a:solidFill>
              <a:latin typeface="Calibri" panose="020F0502020204030204" pitchFamily="34" charset="0"/>
            </a:endParaRPr>
          </a:p>
        </p:txBody>
      </p:sp>
    </p:spTree>
    <p:extLst>
      <p:ext uri="{BB962C8B-B14F-4D97-AF65-F5344CB8AC3E}">
        <p14:creationId xmlns:p14="http://schemas.microsoft.com/office/powerpoint/2010/main" val="6495187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User interface</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66454" y="1222064"/>
            <a:ext cx="9630234" cy="2062103"/>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Web</a:t>
            </a:r>
            <a:r>
              <a:rPr kumimoji="1" lang="ja-JP" altLang="en-US" sz="1600" b="1">
                <a:solidFill>
                  <a:srgbClr val="518ADC"/>
                </a:solidFill>
                <a:latin typeface="Calibri" panose="020F0502020204030204" pitchFamily="34" charset="0"/>
              </a:rPr>
              <a:t>アクセス先</a:t>
            </a:r>
            <a:r>
              <a:rPr kumimoji="1" lang="en-US" altLang="ja-JP" sz="1600" b="1" dirty="0">
                <a:solidFill>
                  <a:srgbClr val="518ADC"/>
                </a:solidFill>
                <a:latin typeface="Calibri" panose="020F0502020204030204" pitchFamily="34" charset="0"/>
              </a:rPr>
              <a:t>URL</a:t>
            </a:r>
          </a:p>
          <a:p>
            <a:r>
              <a:rPr kumimoji="1" lang="en-US" altLang="ja-JP" sz="1600" dirty="0">
                <a:solidFill>
                  <a:srgbClr val="518ADC"/>
                </a:solidFill>
                <a:latin typeface="Calibri" panose="020F0502020204030204" pitchFamily="34" charset="0"/>
                <a:hlinkClick r:id="rId2"/>
              </a:rPr>
              <a:t>https://unifier-datix.ntt-west.clusters.tupl.tech/unifier/</a:t>
            </a:r>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ユーザ名</a:t>
            </a:r>
            <a:endParaRPr kumimoji="1" lang="en-US" altLang="ja-JP" sz="1600" b="1" dirty="0">
              <a:solidFill>
                <a:srgbClr val="518ADC"/>
              </a:solidFill>
              <a:latin typeface="Calibri" panose="020F0502020204030204" pitchFamily="34" charset="0"/>
            </a:endParaRPr>
          </a:p>
          <a:p>
            <a:r>
              <a:rPr kumimoji="1" lang="ja-JP" altLang="en-US" sz="1600">
                <a:solidFill>
                  <a:srgbClr val="518ADC"/>
                </a:solidFill>
                <a:latin typeface="Calibri" panose="020F0502020204030204" pitchFamily="34" charset="0"/>
              </a:rPr>
              <a:t>メールアドレス</a:t>
            </a:r>
            <a:endParaRPr kumimoji="1" lang="en-US" altLang="ja-JP" sz="1600" dirty="0">
              <a:solidFill>
                <a:srgbClr val="518ADC"/>
              </a:solidFill>
              <a:latin typeface="Calibri" panose="020F0502020204030204" pitchFamily="34" charset="0"/>
            </a:endParaRPr>
          </a:p>
          <a:p>
            <a:endParaRPr kumimoji="1" lang="en-US" altLang="ja-JP" sz="1600"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パスワード</a:t>
            </a:r>
            <a:endParaRPr kumimoji="1" lang="en-US" altLang="ja-JP" sz="1600" b="1" dirty="0">
              <a:solidFill>
                <a:srgbClr val="518ADC"/>
              </a:solidFill>
              <a:latin typeface="Calibri" panose="020F0502020204030204" pitchFamily="34" charset="0"/>
            </a:endParaRPr>
          </a:p>
          <a:p>
            <a:r>
              <a:rPr kumimoji="1" lang="ja-JP" altLang="en-US" sz="1600">
                <a:solidFill>
                  <a:srgbClr val="518ADC"/>
                </a:solidFill>
                <a:latin typeface="Calibri" panose="020F0502020204030204" pitchFamily="34" charset="0"/>
              </a:rPr>
              <a:t>別途ご連絡</a:t>
            </a:r>
            <a:endParaRPr kumimoji="1" lang="en-US" altLang="ja-JP" sz="1600" dirty="0">
              <a:solidFill>
                <a:srgbClr val="518ADC"/>
              </a:solidFill>
              <a:latin typeface="Calibri" panose="020F0502020204030204" pitchFamily="34" charset="0"/>
            </a:endParaRPr>
          </a:p>
        </p:txBody>
      </p:sp>
    </p:spTree>
    <p:extLst>
      <p:ext uri="{BB962C8B-B14F-4D97-AF65-F5344CB8AC3E}">
        <p14:creationId xmlns:p14="http://schemas.microsoft.com/office/powerpoint/2010/main" val="757441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User interface</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66453" y="1222064"/>
            <a:ext cx="11330965"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Generic Tickets Table</a:t>
            </a:r>
            <a:r>
              <a:rPr kumimoji="1" lang="ja-JP" altLang="en-US" sz="1600" b="1">
                <a:solidFill>
                  <a:srgbClr val="518ADC"/>
                </a:solidFill>
                <a:latin typeface="Calibri" panose="020F0502020204030204" pitchFamily="34" charset="0"/>
              </a:rPr>
              <a:t>（チケット一覧）</a:t>
            </a:r>
            <a:endParaRPr kumimoji="1" lang="en-US" altLang="ja-JP" sz="1600" b="1" dirty="0">
              <a:solidFill>
                <a:srgbClr val="518ADC"/>
              </a:solidFill>
              <a:latin typeface="Calibri" panose="020F0502020204030204" pitchFamily="34" charset="0"/>
            </a:endParaRPr>
          </a:p>
        </p:txBody>
      </p:sp>
      <p:pic>
        <p:nvPicPr>
          <p:cNvPr id="6" name="図 5" descr="グラフィカル ユーザー インターフェイス, アプリケーション&#10;&#10;自動的に生成された説明">
            <a:extLst>
              <a:ext uri="{FF2B5EF4-FFF2-40B4-BE49-F238E27FC236}">
                <a16:creationId xmlns:a16="http://schemas.microsoft.com/office/drawing/2014/main" id="{B70D17F3-39EB-CA3E-FD7C-35E26E5F696D}"/>
              </a:ext>
            </a:extLst>
          </p:cNvPr>
          <p:cNvPicPr>
            <a:picLocks noChangeAspect="1"/>
          </p:cNvPicPr>
          <p:nvPr/>
        </p:nvPicPr>
        <p:blipFill>
          <a:blip r:embed="rId2"/>
          <a:stretch>
            <a:fillRect/>
          </a:stretch>
        </p:blipFill>
        <p:spPr>
          <a:xfrm>
            <a:off x="366452" y="1560618"/>
            <a:ext cx="7772400" cy="2532013"/>
          </a:xfrm>
          <a:prstGeom prst="rect">
            <a:avLst/>
          </a:prstGeom>
        </p:spPr>
      </p:pic>
      <p:sp>
        <p:nvSpPr>
          <p:cNvPr id="7" name="テキスト ボックス 6">
            <a:extLst>
              <a:ext uri="{FF2B5EF4-FFF2-40B4-BE49-F238E27FC236}">
                <a16:creationId xmlns:a16="http://schemas.microsoft.com/office/drawing/2014/main" id="{89FC6E66-A703-9E08-350E-6C478DD0D0CE}"/>
              </a:ext>
            </a:extLst>
          </p:cNvPr>
          <p:cNvSpPr txBox="1"/>
          <p:nvPr/>
        </p:nvSpPr>
        <p:spPr>
          <a:xfrm>
            <a:off x="366452" y="4431185"/>
            <a:ext cx="11330965" cy="1569660"/>
          </a:xfrm>
          <a:prstGeom prst="rect">
            <a:avLst/>
          </a:prstGeom>
          <a:noFill/>
        </p:spPr>
        <p:txBody>
          <a:bodyPr wrap="square" rtlCol="0">
            <a:spAutoFit/>
          </a:bodyPr>
          <a:lstStyle/>
          <a:p>
            <a:r>
              <a:rPr kumimoji="1" lang="ja-JP" altLang="en-US" sz="1600" b="1">
                <a:solidFill>
                  <a:srgbClr val="518ADC"/>
                </a:solidFill>
                <a:latin typeface="Calibri" panose="020F0502020204030204" pitchFamily="34" charset="0"/>
              </a:rPr>
              <a:t>①</a:t>
            </a:r>
            <a:r>
              <a:rPr kumimoji="1" lang="en-US" altLang="ja-JP" sz="1600" b="1" dirty="0">
                <a:solidFill>
                  <a:srgbClr val="518ADC"/>
                </a:solidFill>
                <a:latin typeface="Calibri" panose="020F0502020204030204" pitchFamily="34" charset="0"/>
              </a:rPr>
              <a:t> Last occurrence date</a:t>
            </a:r>
            <a:r>
              <a:rPr kumimoji="1" lang="ja-JP" altLang="en-US" sz="1600" b="1">
                <a:solidFill>
                  <a:srgbClr val="518ADC"/>
                </a:solidFill>
                <a:latin typeface="Calibri" panose="020F0502020204030204" pitchFamily="34" charset="0"/>
              </a:rPr>
              <a:t>：最後に異常を検知した日時</a:t>
            </a:r>
            <a:endParaRPr kumimoji="1" lang="en-US" altLang="ja-JP" sz="16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②</a:t>
            </a:r>
            <a:r>
              <a:rPr kumimoji="1" lang="en-US" altLang="ja-JP" sz="1600" b="1" dirty="0">
                <a:solidFill>
                  <a:srgbClr val="518ADC"/>
                </a:solidFill>
                <a:latin typeface="Calibri" panose="020F0502020204030204" pitchFamily="34" charset="0"/>
              </a:rPr>
              <a:t> Elements</a:t>
            </a:r>
            <a:r>
              <a:rPr kumimoji="1" lang="ja-JP" altLang="en-US" sz="1600" b="1">
                <a:solidFill>
                  <a:srgbClr val="518ADC"/>
                </a:solidFill>
                <a:latin typeface="Calibri" panose="020F0502020204030204" pitchFamily="34" charset="0"/>
              </a:rPr>
              <a:t>：対象装置</a:t>
            </a:r>
            <a:endParaRPr kumimoji="1" lang="en-US" altLang="ja-JP" sz="16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③</a:t>
            </a:r>
            <a:r>
              <a:rPr kumimoji="1" lang="en-US" altLang="ja-JP" sz="1600" b="1" dirty="0">
                <a:solidFill>
                  <a:srgbClr val="518ADC"/>
                </a:solidFill>
                <a:latin typeface="Calibri" panose="020F0502020204030204" pitchFamily="34" charset="0"/>
              </a:rPr>
              <a:t> Model resolution</a:t>
            </a:r>
            <a:r>
              <a:rPr kumimoji="1" lang="ja-JP" altLang="en-US" sz="1600" b="1">
                <a:solidFill>
                  <a:srgbClr val="518ADC"/>
                </a:solidFill>
                <a:latin typeface="Calibri" panose="020F0502020204030204" pitchFamily="34" charset="0"/>
              </a:rPr>
              <a:t>：問題のカテゴリ</a:t>
            </a:r>
            <a:endParaRPr kumimoji="1" lang="en-US" altLang="ja-JP" sz="14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④</a:t>
            </a:r>
            <a:r>
              <a:rPr kumimoji="1" lang="en-US" altLang="ja-JP" sz="1600" b="1" dirty="0">
                <a:solidFill>
                  <a:srgbClr val="518ADC"/>
                </a:solidFill>
                <a:latin typeface="Calibri" panose="020F0502020204030204" pitchFamily="34" charset="0"/>
              </a:rPr>
              <a:t> Status</a:t>
            </a:r>
            <a:r>
              <a:rPr kumimoji="1" lang="ja-JP" altLang="en-US" sz="1600" b="1">
                <a:solidFill>
                  <a:srgbClr val="518ADC"/>
                </a:solidFill>
                <a:latin typeface="Calibri" panose="020F0502020204030204" pitchFamily="34" charset="0"/>
              </a:rPr>
              <a:t>：チケットスタータス</a:t>
            </a:r>
            <a:endParaRPr kumimoji="1" lang="en-US" altLang="ja-JP" sz="16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⑤</a:t>
            </a:r>
            <a:r>
              <a:rPr kumimoji="1" lang="en-US" altLang="ja-JP" sz="1600" b="1" dirty="0">
                <a:solidFill>
                  <a:srgbClr val="518ADC"/>
                </a:solidFill>
                <a:latin typeface="Calibri" panose="020F0502020204030204" pitchFamily="34" charset="0"/>
              </a:rPr>
              <a:t> Updated date</a:t>
            </a:r>
            <a:r>
              <a:rPr kumimoji="1" lang="ja-JP" altLang="en-US" sz="1600" b="1">
                <a:solidFill>
                  <a:srgbClr val="518ADC"/>
                </a:solidFill>
                <a:latin typeface="Calibri" panose="020F0502020204030204" pitchFamily="34" charset="0"/>
              </a:rPr>
              <a:t>：チケットのアップデート日時</a:t>
            </a:r>
            <a:endParaRPr kumimoji="1" lang="en-US" altLang="ja-JP" sz="16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⑥</a:t>
            </a:r>
            <a:r>
              <a:rPr kumimoji="1" lang="en-US" altLang="ja-JP" sz="1600" b="1" dirty="0">
                <a:solidFill>
                  <a:srgbClr val="518ADC"/>
                </a:solidFill>
                <a:latin typeface="Calibri" panose="020F0502020204030204" pitchFamily="34" charset="0"/>
              </a:rPr>
              <a:t> Days open</a:t>
            </a:r>
            <a:r>
              <a:rPr kumimoji="1" lang="ja-JP" altLang="en-US" sz="1600" b="1">
                <a:solidFill>
                  <a:srgbClr val="518ADC"/>
                </a:solidFill>
                <a:latin typeface="Calibri" panose="020F0502020204030204" pitchFamily="34" charset="0"/>
              </a:rPr>
              <a:t>：チケットが</a:t>
            </a:r>
            <a:r>
              <a:rPr kumimoji="1" lang="en-US" altLang="ja-JP" sz="1600" b="1" dirty="0">
                <a:solidFill>
                  <a:srgbClr val="518ADC"/>
                </a:solidFill>
                <a:latin typeface="Calibri" panose="020F0502020204030204" pitchFamily="34" charset="0"/>
              </a:rPr>
              <a:t>Open</a:t>
            </a:r>
            <a:r>
              <a:rPr kumimoji="1" lang="ja-JP" altLang="en-US" sz="1600" b="1">
                <a:solidFill>
                  <a:srgbClr val="518ADC"/>
                </a:solidFill>
                <a:latin typeface="Calibri" panose="020F0502020204030204" pitchFamily="34" charset="0"/>
              </a:rPr>
              <a:t>ステータスとして継続している日数</a:t>
            </a:r>
            <a:endParaRPr kumimoji="1" lang="en-US" altLang="ja-JP" sz="1600" b="1" dirty="0">
              <a:solidFill>
                <a:srgbClr val="518ADC"/>
              </a:solidFill>
              <a:latin typeface="Calibri" panose="020F0502020204030204" pitchFamily="34" charset="0"/>
            </a:endParaRPr>
          </a:p>
        </p:txBody>
      </p:sp>
    </p:spTree>
    <p:extLst>
      <p:ext uri="{BB962C8B-B14F-4D97-AF65-F5344CB8AC3E}">
        <p14:creationId xmlns:p14="http://schemas.microsoft.com/office/powerpoint/2010/main" val="19844007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User interface</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366453" y="1222064"/>
            <a:ext cx="11330965"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Generic Ticket Overview</a:t>
            </a:r>
            <a:r>
              <a:rPr kumimoji="1" lang="ja-JP" altLang="en-US" sz="1600" b="1">
                <a:solidFill>
                  <a:srgbClr val="518ADC"/>
                </a:solidFill>
                <a:latin typeface="Calibri" panose="020F0502020204030204" pitchFamily="34" charset="0"/>
              </a:rPr>
              <a:t>（選択されたチケットの概要）</a:t>
            </a:r>
            <a:endParaRPr kumimoji="1" lang="en-US" altLang="ja-JP" sz="1600" b="1" dirty="0">
              <a:solidFill>
                <a:srgbClr val="518ADC"/>
              </a:solidFill>
              <a:latin typeface="Calibri" panose="020F0502020204030204" pitchFamily="34" charset="0"/>
            </a:endParaRPr>
          </a:p>
        </p:txBody>
      </p:sp>
      <p:sp>
        <p:nvSpPr>
          <p:cNvPr id="7" name="テキスト ボックス 6">
            <a:extLst>
              <a:ext uri="{FF2B5EF4-FFF2-40B4-BE49-F238E27FC236}">
                <a16:creationId xmlns:a16="http://schemas.microsoft.com/office/drawing/2014/main" id="{89FC6E66-A703-9E08-350E-6C478DD0D0CE}"/>
              </a:ext>
            </a:extLst>
          </p:cNvPr>
          <p:cNvSpPr txBox="1"/>
          <p:nvPr/>
        </p:nvSpPr>
        <p:spPr>
          <a:xfrm>
            <a:off x="484996" y="4422560"/>
            <a:ext cx="7457707"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#3020</a:t>
            </a:r>
            <a:r>
              <a:rPr kumimoji="1" lang="ja-JP" altLang="en-US" sz="1600" b="1">
                <a:solidFill>
                  <a:srgbClr val="518ADC"/>
                </a:solidFill>
                <a:latin typeface="Calibri" panose="020F0502020204030204" pitchFamily="34" charset="0"/>
              </a:rPr>
              <a:t>はチケット番号を意味し、番号は</a:t>
            </a:r>
            <a:r>
              <a:rPr kumimoji="1" lang="en-US" altLang="ja-JP" sz="1600" b="1" dirty="0" err="1">
                <a:solidFill>
                  <a:srgbClr val="518ADC"/>
                </a:solidFill>
                <a:latin typeface="Calibri" panose="020F0502020204030204" pitchFamily="34" charset="0"/>
              </a:rPr>
              <a:t>TuplOS</a:t>
            </a:r>
            <a:r>
              <a:rPr kumimoji="1" lang="ja-JP" altLang="en-US" sz="1600" b="1">
                <a:solidFill>
                  <a:srgbClr val="518ADC"/>
                </a:solidFill>
                <a:latin typeface="Calibri" panose="020F0502020204030204" pitchFamily="34" charset="0"/>
              </a:rPr>
              <a:t>内で一意に自動的に付与される。</a:t>
            </a:r>
            <a:endParaRPr kumimoji="1" lang="en-US" altLang="ja-JP" sz="1600" b="1" dirty="0">
              <a:solidFill>
                <a:srgbClr val="518ADC"/>
              </a:solidFill>
              <a:latin typeface="Calibri" panose="020F0502020204030204" pitchFamily="34" charset="0"/>
            </a:endParaRPr>
          </a:p>
        </p:txBody>
      </p:sp>
      <p:pic>
        <p:nvPicPr>
          <p:cNvPr id="5" name="図 4" descr="グラフィカル ユーザー インターフェイス, アプリケーション&#10;&#10;自動的に生成された説明">
            <a:extLst>
              <a:ext uri="{FF2B5EF4-FFF2-40B4-BE49-F238E27FC236}">
                <a16:creationId xmlns:a16="http://schemas.microsoft.com/office/drawing/2014/main" id="{725CA441-36BF-B426-1201-A03902F3833C}"/>
              </a:ext>
            </a:extLst>
          </p:cNvPr>
          <p:cNvPicPr>
            <a:picLocks noChangeAspect="1"/>
          </p:cNvPicPr>
          <p:nvPr/>
        </p:nvPicPr>
        <p:blipFill>
          <a:blip r:embed="rId2"/>
          <a:stretch>
            <a:fillRect/>
          </a:stretch>
        </p:blipFill>
        <p:spPr>
          <a:xfrm>
            <a:off x="484996" y="1667774"/>
            <a:ext cx="7772400" cy="2573976"/>
          </a:xfrm>
          <a:prstGeom prst="rect">
            <a:avLst/>
          </a:prstGeom>
        </p:spPr>
      </p:pic>
    </p:spTree>
    <p:extLst>
      <p:ext uri="{BB962C8B-B14F-4D97-AF65-F5344CB8AC3E}">
        <p14:creationId xmlns:p14="http://schemas.microsoft.com/office/powerpoint/2010/main" val="35011681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User interface</a:t>
            </a:r>
            <a:endParaRPr kumimoji="1" lang="ja-JP" altLang="en-US" sz="2000">
              <a:latin typeface="Meiryo UI" panose="020B0604030504040204" pitchFamily="34" charset="-128"/>
              <a:ea typeface="Meiryo UI" panose="020B0604030504040204" pitchFamily="34" charset="-128"/>
            </a:endParaRPr>
          </a:p>
        </p:txBody>
      </p:sp>
      <p:sp>
        <p:nvSpPr>
          <p:cNvPr id="42" name="テキスト ボックス 41">
            <a:extLst>
              <a:ext uri="{FF2B5EF4-FFF2-40B4-BE49-F238E27FC236}">
                <a16:creationId xmlns:a16="http://schemas.microsoft.com/office/drawing/2014/main" id="{1FD165D6-AEFB-1170-BEF0-809B7038B884}"/>
              </a:ext>
            </a:extLst>
          </p:cNvPr>
          <p:cNvSpPr txBox="1"/>
          <p:nvPr/>
        </p:nvSpPr>
        <p:spPr>
          <a:xfrm>
            <a:off x="245684" y="1180688"/>
            <a:ext cx="6457041"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Analysis Related</a:t>
            </a:r>
            <a:r>
              <a:rPr kumimoji="1" lang="ja-JP" altLang="en-US" sz="1600" b="1">
                <a:solidFill>
                  <a:srgbClr val="518ADC"/>
                </a:solidFill>
                <a:latin typeface="Calibri" panose="020F0502020204030204" pitchFamily="34" charset="0"/>
              </a:rPr>
              <a:t>（現在の</a:t>
            </a:r>
            <a:r>
              <a:rPr kumimoji="1" lang="en-US" altLang="ja-JP" sz="1600" b="1" dirty="0">
                <a:solidFill>
                  <a:srgbClr val="518ADC"/>
                </a:solidFill>
                <a:latin typeface="Calibri" panose="020F0502020204030204" pitchFamily="34" charset="0"/>
              </a:rPr>
              <a:t>CM</a:t>
            </a:r>
            <a:r>
              <a:rPr kumimoji="1" lang="ja-JP" altLang="en-US" sz="1600" b="1">
                <a:solidFill>
                  <a:srgbClr val="518ADC"/>
                </a:solidFill>
                <a:latin typeface="Calibri" panose="020F0502020204030204" pitchFamily="34" charset="0"/>
              </a:rPr>
              <a:t>パラメータ設定値と推奨アクション）</a:t>
            </a:r>
            <a:endParaRPr kumimoji="1" lang="en-US" altLang="ja-JP" sz="1600" b="1" dirty="0">
              <a:solidFill>
                <a:srgbClr val="518ADC"/>
              </a:solidFill>
              <a:latin typeface="Calibri" panose="020F0502020204030204" pitchFamily="34" charset="0"/>
            </a:endParaRPr>
          </a:p>
        </p:txBody>
      </p:sp>
      <p:pic>
        <p:nvPicPr>
          <p:cNvPr id="4" name="図 3" descr="グラフィカル ユーザー インターフェイス, テーブル&#10;&#10;自動的に生成された説明">
            <a:extLst>
              <a:ext uri="{FF2B5EF4-FFF2-40B4-BE49-F238E27FC236}">
                <a16:creationId xmlns:a16="http://schemas.microsoft.com/office/drawing/2014/main" id="{1B2B1352-9A5C-836F-6210-DB1964D405D2}"/>
              </a:ext>
            </a:extLst>
          </p:cNvPr>
          <p:cNvPicPr>
            <a:picLocks noChangeAspect="1"/>
          </p:cNvPicPr>
          <p:nvPr/>
        </p:nvPicPr>
        <p:blipFill>
          <a:blip r:embed="rId2"/>
          <a:stretch>
            <a:fillRect/>
          </a:stretch>
        </p:blipFill>
        <p:spPr>
          <a:xfrm>
            <a:off x="494583" y="1634615"/>
            <a:ext cx="3860800" cy="3581400"/>
          </a:xfrm>
          <a:prstGeom prst="rect">
            <a:avLst/>
          </a:prstGeom>
        </p:spPr>
      </p:pic>
      <p:pic>
        <p:nvPicPr>
          <p:cNvPr id="8" name="図 7" descr="グラフィカル ユーザー インターフェイス, Web サイト&#10;&#10;自動的に生成された説明">
            <a:extLst>
              <a:ext uri="{FF2B5EF4-FFF2-40B4-BE49-F238E27FC236}">
                <a16:creationId xmlns:a16="http://schemas.microsoft.com/office/drawing/2014/main" id="{23F64946-6BF2-B8EF-635A-56985B665789}"/>
              </a:ext>
            </a:extLst>
          </p:cNvPr>
          <p:cNvPicPr>
            <a:picLocks noChangeAspect="1"/>
          </p:cNvPicPr>
          <p:nvPr/>
        </p:nvPicPr>
        <p:blipFill>
          <a:blip r:embed="rId3"/>
          <a:stretch>
            <a:fillRect/>
          </a:stretch>
        </p:blipFill>
        <p:spPr>
          <a:xfrm>
            <a:off x="5616142" y="2132565"/>
            <a:ext cx="3898900" cy="1574800"/>
          </a:xfrm>
          <a:prstGeom prst="rect">
            <a:avLst/>
          </a:prstGeom>
        </p:spPr>
      </p:pic>
      <p:sp>
        <p:nvSpPr>
          <p:cNvPr id="7" name="テキスト ボックス 6">
            <a:extLst>
              <a:ext uri="{FF2B5EF4-FFF2-40B4-BE49-F238E27FC236}">
                <a16:creationId xmlns:a16="http://schemas.microsoft.com/office/drawing/2014/main" id="{89FC6E66-A703-9E08-350E-6C478DD0D0CE}"/>
              </a:ext>
            </a:extLst>
          </p:cNvPr>
          <p:cNvSpPr txBox="1"/>
          <p:nvPr/>
        </p:nvSpPr>
        <p:spPr>
          <a:xfrm>
            <a:off x="561865" y="3760110"/>
            <a:ext cx="5059563" cy="584775"/>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Actions</a:t>
            </a:r>
            <a:r>
              <a:rPr kumimoji="1" lang="ja-JP" altLang="en-US" sz="1600" b="1">
                <a:solidFill>
                  <a:srgbClr val="518ADC"/>
                </a:solidFill>
                <a:latin typeface="Calibri" panose="020F0502020204030204" pitchFamily="34" charset="0"/>
              </a:rPr>
              <a:t>：推奨アクション、推奨設定値の表示</a:t>
            </a:r>
            <a:endParaRPr kumimoji="1" lang="en-US" altLang="ja-JP" sz="1600" b="1" dirty="0">
              <a:solidFill>
                <a:srgbClr val="518ADC"/>
              </a:solidFill>
              <a:latin typeface="Calibri" panose="020F0502020204030204" pitchFamily="34" charset="0"/>
            </a:endParaRPr>
          </a:p>
          <a:p>
            <a:r>
              <a:rPr kumimoji="1" lang="en-US" altLang="ja-JP" sz="1600" b="1" dirty="0">
                <a:solidFill>
                  <a:srgbClr val="518ADC"/>
                </a:solidFill>
                <a:latin typeface="Calibri" panose="020F0502020204030204" pitchFamily="34" charset="0"/>
              </a:rPr>
              <a:t>Context</a:t>
            </a:r>
            <a:r>
              <a:rPr kumimoji="1" lang="ja-JP" altLang="en-US" sz="1600" b="1">
                <a:solidFill>
                  <a:srgbClr val="518ADC"/>
                </a:solidFill>
                <a:latin typeface="Calibri" panose="020F0502020204030204" pitchFamily="34" charset="0"/>
              </a:rPr>
              <a:t>：現在のパラメータ設定値</a:t>
            </a:r>
            <a:endParaRPr kumimoji="1" lang="en-US" altLang="ja-JP" sz="1600" b="1" dirty="0">
              <a:solidFill>
                <a:srgbClr val="518ADC"/>
              </a:solidFill>
              <a:latin typeface="Calibri" panose="020F0502020204030204" pitchFamily="34" charset="0"/>
            </a:endParaRPr>
          </a:p>
        </p:txBody>
      </p:sp>
      <p:sp>
        <p:nvSpPr>
          <p:cNvPr id="9" name="テキスト ボックス 8">
            <a:extLst>
              <a:ext uri="{FF2B5EF4-FFF2-40B4-BE49-F238E27FC236}">
                <a16:creationId xmlns:a16="http://schemas.microsoft.com/office/drawing/2014/main" id="{EF3FD44D-AFED-0F71-CF2D-95564C918BD4}"/>
              </a:ext>
            </a:extLst>
          </p:cNvPr>
          <p:cNvSpPr txBox="1"/>
          <p:nvPr/>
        </p:nvSpPr>
        <p:spPr>
          <a:xfrm>
            <a:off x="5616142" y="1785530"/>
            <a:ext cx="5059564"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Ticket Features</a:t>
            </a:r>
            <a:r>
              <a:rPr kumimoji="1" lang="ja-JP" altLang="en-US" sz="1600" b="1">
                <a:solidFill>
                  <a:srgbClr val="518ADC"/>
                </a:solidFill>
                <a:latin typeface="Calibri" panose="020F0502020204030204" pitchFamily="34" charset="0"/>
              </a:rPr>
              <a:t>（特徴量計算結果）</a:t>
            </a:r>
            <a:endParaRPr kumimoji="1" lang="en-US" altLang="ja-JP" sz="1600" b="1" dirty="0">
              <a:solidFill>
                <a:srgbClr val="518ADC"/>
              </a:solidFill>
              <a:latin typeface="Calibri" panose="020F0502020204030204" pitchFamily="34" charset="0"/>
            </a:endParaRPr>
          </a:p>
        </p:txBody>
      </p:sp>
      <p:sp>
        <p:nvSpPr>
          <p:cNvPr id="10" name="テキスト ボックス 9">
            <a:extLst>
              <a:ext uri="{FF2B5EF4-FFF2-40B4-BE49-F238E27FC236}">
                <a16:creationId xmlns:a16="http://schemas.microsoft.com/office/drawing/2014/main" id="{05AF4F09-3681-B2C9-7D18-557039F3D1D0}"/>
              </a:ext>
            </a:extLst>
          </p:cNvPr>
          <p:cNvSpPr txBox="1"/>
          <p:nvPr/>
        </p:nvSpPr>
        <p:spPr>
          <a:xfrm>
            <a:off x="9589651" y="2688045"/>
            <a:ext cx="2302620" cy="584775"/>
          </a:xfrm>
          <a:prstGeom prst="rect">
            <a:avLst/>
          </a:prstGeom>
          <a:noFill/>
        </p:spPr>
        <p:txBody>
          <a:bodyPr wrap="square" rtlCol="0">
            <a:spAutoFit/>
          </a:bodyPr>
          <a:lstStyle/>
          <a:p>
            <a:r>
              <a:rPr kumimoji="1" lang="ja-JP" altLang="en-US" sz="1600" b="1">
                <a:solidFill>
                  <a:srgbClr val="518ADC"/>
                </a:solidFill>
                <a:latin typeface="Calibri" panose="020F0502020204030204" pitchFamily="34" charset="0"/>
              </a:rPr>
              <a:t>緑：値</a:t>
            </a:r>
            <a:r>
              <a:rPr kumimoji="1" lang="en-US" altLang="ja-JP" sz="1600" b="1" dirty="0">
                <a:solidFill>
                  <a:srgbClr val="518ADC"/>
                </a:solidFill>
                <a:latin typeface="Calibri" panose="020F0502020204030204" pitchFamily="34" charset="0"/>
              </a:rPr>
              <a:t>(0) </a:t>
            </a:r>
            <a:r>
              <a:rPr kumimoji="1" lang="ja-JP" altLang="en-US" sz="1600" b="1">
                <a:solidFill>
                  <a:srgbClr val="518ADC"/>
                </a:solidFill>
                <a:latin typeface="Calibri" panose="020F0502020204030204" pitchFamily="34" charset="0"/>
              </a:rPr>
              <a:t>→</a:t>
            </a:r>
            <a:r>
              <a:rPr kumimoji="1" lang="en-US" altLang="ja-JP" sz="1600" b="1" dirty="0">
                <a:solidFill>
                  <a:srgbClr val="518ADC"/>
                </a:solidFill>
                <a:latin typeface="Calibri" panose="020F0502020204030204" pitchFamily="34" charset="0"/>
              </a:rPr>
              <a:t> </a:t>
            </a:r>
            <a:r>
              <a:rPr kumimoji="1" lang="ja-JP" altLang="en-US" sz="1600" b="1">
                <a:solidFill>
                  <a:srgbClr val="518ADC"/>
                </a:solidFill>
                <a:latin typeface="Calibri" panose="020F0502020204030204" pitchFamily="34" charset="0"/>
              </a:rPr>
              <a:t>異常なし</a:t>
            </a:r>
            <a:endParaRPr kumimoji="1" lang="en-US" altLang="ja-JP" sz="1600" b="1" dirty="0">
              <a:solidFill>
                <a:srgbClr val="518ADC"/>
              </a:solidFill>
              <a:latin typeface="Calibri" panose="020F0502020204030204" pitchFamily="34" charset="0"/>
            </a:endParaRPr>
          </a:p>
          <a:p>
            <a:r>
              <a:rPr kumimoji="1" lang="ja-JP" altLang="en-US" sz="1600" b="1">
                <a:solidFill>
                  <a:srgbClr val="518ADC"/>
                </a:solidFill>
                <a:latin typeface="Calibri" panose="020F0502020204030204" pitchFamily="34" charset="0"/>
              </a:rPr>
              <a:t>赤：値</a:t>
            </a:r>
            <a:r>
              <a:rPr kumimoji="1" lang="en-US" altLang="ja-JP" sz="1600" b="1" dirty="0">
                <a:solidFill>
                  <a:srgbClr val="518ADC"/>
                </a:solidFill>
                <a:latin typeface="Calibri" panose="020F0502020204030204" pitchFamily="34" charset="0"/>
              </a:rPr>
              <a:t>(2) </a:t>
            </a:r>
            <a:r>
              <a:rPr kumimoji="1" lang="ja-JP" altLang="en-US" sz="1600" b="1">
                <a:solidFill>
                  <a:srgbClr val="518ADC"/>
                </a:solidFill>
                <a:latin typeface="Calibri" panose="020F0502020204030204" pitchFamily="34" charset="0"/>
              </a:rPr>
              <a:t>→</a:t>
            </a:r>
            <a:r>
              <a:rPr kumimoji="1" lang="en-US" altLang="ja-JP" sz="1600" b="1" dirty="0">
                <a:solidFill>
                  <a:srgbClr val="518ADC"/>
                </a:solidFill>
                <a:latin typeface="Calibri" panose="020F0502020204030204" pitchFamily="34" charset="0"/>
              </a:rPr>
              <a:t> </a:t>
            </a:r>
            <a:r>
              <a:rPr kumimoji="1" lang="ja-JP" altLang="en-US" sz="1600" b="1">
                <a:solidFill>
                  <a:srgbClr val="518ADC"/>
                </a:solidFill>
                <a:latin typeface="Calibri" panose="020F0502020204030204" pitchFamily="34" charset="0"/>
              </a:rPr>
              <a:t>異常あり</a:t>
            </a:r>
            <a:endParaRPr kumimoji="1" lang="en-US" altLang="ja-JP" sz="1600" b="1" dirty="0">
              <a:solidFill>
                <a:srgbClr val="518ADC"/>
              </a:solidFill>
              <a:latin typeface="Calibri" panose="020F0502020204030204" pitchFamily="34" charset="0"/>
            </a:endParaRPr>
          </a:p>
        </p:txBody>
      </p:sp>
    </p:spTree>
    <p:extLst>
      <p:ext uri="{BB962C8B-B14F-4D97-AF65-F5344CB8AC3E}">
        <p14:creationId xmlns:p14="http://schemas.microsoft.com/office/powerpoint/2010/main" val="3643292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62DC9-6582-C465-0C0C-46A68EDAF9AC}"/>
              </a:ext>
            </a:extLst>
          </p:cNvPr>
          <p:cNvSpPr>
            <a:spLocks noGrp="1"/>
          </p:cNvSpPr>
          <p:nvPr>
            <p:ph type="title"/>
          </p:nvPr>
        </p:nvSpPr>
        <p:spPr>
          <a:xfrm>
            <a:off x="1084491" y="164933"/>
            <a:ext cx="10793281" cy="749467"/>
          </a:xfrm>
        </p:spPr>
        <p:txBody>
          <a:bodyPr/>
          <a:lstStyle/>
          <a:p>
            <a:r>
              <a:rPr kumimoji="1" lang="en-US" altLang="ja-JP" sz="2000" dirty="0">
                <a:latin typeface="Meiryo UI" panose="020B0604030504040204" pitchFamily="34" charset="-128"/>
                <a:ea typeface="Meiryo UI" panose="020B0604030504040204" pitchFamily="34" charset="-128"/>
              </a:rPr>
              <a:t>UC2 User interface</a:t>
            </a:r>
            <a:endParaRPr kumimoji="1" lang="ja-JP" altLang="en-US" sz="2000">
              <a:latin typeface="Meiryo UI" panose="020B0604030504040204" pitchFamily="34" charset="-128"/>
              <a:ea typeface="Meiryo UI" panose="020B0604030504040204" pitchFamily="34" charset="-128"/>
            </a:endParaRPr>
          </a:p>
        </p:txBody>
      </p:sp>
      <p:sp>
        <p:nvSpPr>
          <p:cNvPr id="3" name="円/楕円 2">
            <a:extLst>
              <a:ext uri="{FF2B5EF4-FFF2-40B4-BE49-F238E27FC236}">
                <a16:creationId xmlns:a16="http://schemas.microsoft.com/office/drawing/2014/main" id="{9976342C-D1B3-7299-E7D3-3923CE647E04}"/>
              </a:ext>
            </a:extLst>
          </p:cNvPr>
          <p:cNvSpPr/>
          <p:nvPr/>
        </p:nvSpPr>
        <p:spPr>
          <a:xfrm>
            <a:off x="614315" y="1919250"/>
            <a:ext cx="1424198" cy="7282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アラーム</a:t>
            </a:r>
          </a:p>
        </p:txBody>
      </p:sp>
      <p:sp>
        <p:nvSpPr>
          <p:cNvPr id="5" name="円/楕円 4">
            <a:extLst>
              <a:ext uri="{FF2B5EF4-FFF2-40B4-BE49-F238E27FC236}">
                <a16:creationId xmlns:a16="http://schemas.microsoft.com/office/drawing/2014/main" id="{1B8076EF-0378-1A6C-FD43-883573DC445E}"/>
              </a:ext>
            </a:extLst>
          </p:cNvPr>
          <p:cNvSpPr/>
          <p:nvPr/>
        </p:nvSpPr>
        <p:spPr>
          <a:xfrm>
            <a:off x="614315" y="2474725"/>
            <a:ext cx="1424198" cy="72828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パフォーマンスカウンタ</a:t>
            </a:r>
          </a:p>
        </p:txBody>
      </p:sp>
      <p:sp>
        <p:nvSpPr>
          <p:cNvPr id="6" name="円/楕円 5">
            <a:extLst>
              <a:ext uri="{FF2B5EF4-FFF2-40B4-BE49-F238E27FC236}">
                <a16:creationId xmlns:a16="http://schemas.microsoft.com/office/drawing/2014/main" id="{A499D9E0-9714-A91A-C33B-CA24BB070FC7}"/>
              </a:ext>
            </a:extLst>
          </p:cNvPr>
          <p:cNvSpPr/>
          <p:nvPr/>
        </p:nvSpPr>
        <p:spPr>
          <a:xfrm>
            <a:off x="614315" y="3030200"/>
            <a:ext cx="1424198" cy="72828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コンフィグレーション</a:t>
            </a:r>
          </a:p>
        </p:txBody>
      </p:sp>
      <p:sp>
        <p:nvSpPr>
          <p:cNvPr id="11" name="角丸四角形 10">
            <a:extLst>
              <a:ext uri="{FF2B5EF4-FFF2-40B4-BE49-F238E27FC236}">
                <a16:creationId xmlns:a16="http://schemas.microsoft.com/office/drawing/2014/main" id="{F5D8FB8F-BDF8-28CE-46AA-5C8FAF62BB08}"/>
              </a:ext>
            </a:extLst>
          </p:cNvPr>
          <p:cNvSpPr/>
          <p:nvPr/>
        </p:nvSpPr>
        <p:spPr>
          <a:xfrm>
            <a:off x="3367043" y="2504032"/>
            <a:ext cx="2358639" cy="6682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Step-1</a:t>
            </a:r>
          </a:p>
          <a:p>
            <a:pPr algn="ctr"/>
            <a:r>
              <a:rPr kumimoji="1" lang="ja-JP" altLang="en-US"/>
              <a:t>可視化（一元管理）</a:t>
            </a:r>
          </a:p>
        </p:txBody>
      </p:sp>
      <p:sp>
        <p:nvSpPr>
          <p:cNvPr id="12" name="テキスト ボックス 11">
            <a:extLst>
              <a:ext uri="{FF2B5EF4-FFF2-40B4-BE49-F238E27FC236}">
                <a16:creationId xmlns:a16="http://schemas.microsoft.com/office/drawing/2014/main" id="{CFE0FE55-CEC5-DC0C-6112-EA790EA90801}"/>
              </a:ext>
            </a:extLst>
          </p:cNvPr>
          <p:cNvSpPr txBox="1"/>
          <p:nvPr/>
        </p:nvSpPr>
        <p:spPr>
          <a:xfrm>
            <a:off x="4178893" y="2191253"/>
            <a:ext cx="909762"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Unifier</a:t>
            </a:r>
          </a:p>
        </p:txBody>
      </p:sp>
      <p:sp>
        <p:nvSpPr>
          <p:cNvPr id="13" name="右矢印 12">
            <a:extLst>
              <a:ext uri="{FF2B5EF4-FFF2-40B4-BE49-F238E27FC236}">
                <a16:creationId xmlns:a16="http://schemas.microsoft.com/office/drawing/2014/main" id="{837BF870-1667-61A5-09D2-DB37ABC0BF87}"/>
              </a:ext>
            </a:extLst>
          </p:cNvPr>
          <p:cNvSpPr/>
          <p:nvPr/>
        </p:nvSpPr>
        <p:spPr>
          <a:xfrm>
            <a:off x="2567646" y="2288495"/>
            <a:ext cx="452927" cy="110074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EC8459C-591A-A91A-EA8E-D67C202FBC2D}"/>
              </a:ext>
            </a:extLst>
          </p:cNvPr>
          <p:cNvSpPr txBox="1"/>
          <p:nvPr/>
        </p:nvSpPr>
        <p:spPr>
          <a:xfrm>
            <a:off x="3788635" y="3203008"/>
            <a:ext cx="2025354" cy="338554"/>
          </a:xfrm>
          <a:prstGeom prst="rect">
            <a:avLst/>
          </a:prstGeom>
          <a:noFill/>
        </p:spPr>
        <p:txBody>
          <a:bodyPr wrap="square" rtlCol="0">
            <a:spAutoFit/>
          </a:bodyPr>
          <a:lstStyle/>
          <a:p>
            <a:r>
              <a:rPr kumimoji="1" lang="en-US" altLang="ja-JP" sz="1600" dirty="0">
                <a:solidFill>
                  <a:srgbClr val="518ADC"/>
                </a:solidFill>
                <a:latin typeface="Calibri" panose="020F0502020204030204" pitchFamily="34" charset="0"/>
              </a:rPr>
              <a:t>VEON Transport </a:t>
            </a:r>
          </a:p>
        </p:txBody>
      </p:sp>
      <p:sp>
        <p:nvSpPr>
          <p:cNvPr id="15" name="正方形/長方形 14">
            <a:extLst>
              <a:ext uri="{FF2B5EF4-FFF2-40B4-BE49-F238E27FC236}">
                <a16:creationId xmlns:a16="http://schemas.microsoft.com/office/drawing/2014/main" id="{27A56D6F-3FC2-1BA7-8270-18ECE6E4F4E0}"/>
              </a:ext>
            </a:extLst>
          </p:cNvPr>
          <p:cNvSpPr/>
          <p:nvPr/>
        </p:nvSpPr>
        <p:spPr>
          <a:xfrm>
            <a:off x="529839" y="4030055"/>
            <a:ext cx="1700613" cy="222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Cisco</a:t>
            </a:r>
            <a:endParaRPr kumimoji="1" lang="ja-JP" altLang="en-US"/>
          </a:p>
        </p:txBody>
      </p:sp>
      <p:sp>
        <p:nvSpPr>
          <p:cNvPr id="16" name="正方形/長方形 15">
            <a:extLst>
              <a:ext uri="{FF2B5EF4-FFF2-40B4-BE49-F238E27FC236}">
                <a16:creationId xmlns:a16="http://schemas.microsoft.com/office/drawing/2014/main" id="{920BF2B0-9A1C-A613-C51F-06364F6DDDCB}"/>
              </a:ext>
            </a:extLst>
          </p:cNvPr>
          <p:cNvSpPr/>
          <p:nvPr/>
        </p:nvSpPr>
        <p:spPr>
          <a:xfrm>
            <a:off x="529839" y="4363340"/>
            <a:ext cx="1700613" cy="222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NEC</a:t>
            </a:r>
            <a:endParaRPr kumimoji="1" lang="ja-JP" altLang="en-US"/>
          </a:p>
        </p:txBody>
      </p:sp>
      <p:sp>
        <p:nvSpPr>
          <p:cNvPr id="17" name="テキスト ボックス 16">
            <a:extLst>
              <a:ext uri="{FF2B5EF4-FFF2-40B4-BE49-F238E27FC236}">
                <a16:creationId xmlns:a16="http://schemas.microsoft.com/office/drawing/2014/main" id="{2EAA2EDA-2158-7686-8C22-98993E11171F}"/>
              </a:ext>
            </a:extLst>
          </p:cNvPr>
          <p:cNvSpPr txBox="1"/>
          <p:nvPr/>
        </p:nvSpPr>
        <p:spPr>
          <a:xfrm>
            <a:off x="3489531" y="3538002"/>
            <a:ext cx="2441249" cy="276999"/>
          </a:xfrm>
          <a:prstGeom prst="rect">
            <a:avLst/>
          </a:prstGeom>
          <a:noFill/>
        </p:spPr>
        <p:txBody>
          <a:bodyPr wrap="square" rtlCol="0">
            <a:spAutoFit/>
          </a:bodyPr>
          <a:lstStyle/>
          <a:p>
            <a:r>
              <a:rPr kumimoji="1" lang="en-US" altLang="ja-JP" sz="1200" dirty="0">
                <a:solidFill>
                  <a:srgbClr val="518ADC"/>
                </a:solidFill>
                <a:latin typeface="Calibri" panose="020F0502020204030204" pitchFamily="34" charset="0"/>
              </a:rPr>
              <a:t>Pablo, </a:t>
            </a:r>
            <a:r>
              <a:rPr kumimoji="1" lang="en-US" altLang="ja-JP" sz="1200" dirty="0" err="1">
                <a:solidFill>
                  <a:srgbClr val="518ADC"/>
                </a:solidFill>
                <a:latin typeface="Calibri" panose="020F0502020204030204" pitchFamily="34" charset="0"/>
              </a:rPr>
              <a:t>DavidP</a:t>
            </a:r>
            <a:r>
              <a:rPr kumimoji="1" lang="ja-JP" altLang="en-US" sz="1200">
                <a:solidFill>
                  <a:srgbClr val="518ADC"/>
                </a:solidFill>
                <a:latin typeface="Calibri" panose="020F0502020204030204" pitchFamily="34" charset="0"/>
              </a:rPr>
              <a:t>のサポート必要</a:t>
            </a:r>
            <a:endParaRPr kumimoji="1" lang="en-US" altLang="ja-JP" sz="1200" dirty="0">
              <a:solidFill>
                <a:srgbClr val="518ADC"/>
              </a:solidFill>
              <a:latin typeface="Calibri" panose="020F0502020204030204" pitchFamily="34" charset="0"/>
            </a:endParaRPr>
          </a:p>
        </p:txBody>
      </p:sp>
      <p:sp>
        <p:nvSpPr>
          <p:cNvPr id="18" name="右矢印 17">
            <a:extLst>
              <a:ext uri="{FF2B5EF4-FFF2-40B4-BE49-F238E27FC236}">
                <a16:creationId xmlns:a16="http://schemas.microsoft.com/office/drawing/2014/main" id="{8CDDE813-711F-1845-B9D9-EC7C9F175E95}"/>
              </a:ext>
            </a:extLst>
          </p:cNvPr>
          <p:cNvSpPr/>
          <p:nvPr/>
        </p:nvSpPr>
        <p:spPr>
          <a:xfrm>
            <a:off x="5972910" y="2285717"/>
            <a:ext cx="1299327" cy="1100742"/>
          </a:xfrm>
          <a:prstGeom prst="rightArrow">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100"/>
              <a:t>障害ノウハウ</a:t>
            </a:r>
          </a:p>
        </p:txBody>
      </p:sp>
      <p:sp>
        <p:nvSpPr>
          <p:cNvPr id="19" name="角丸四角形 18">
            <a:extLst>
              <a:ext uri="{FF2B5EF4-FFF2-40B4-BE49-F238E27FC236}">
                <a16:creationId xmlns:a16="http://schemas.microsoft.com/office/drawing/2014/main" id="{14A8BCE9-2ECE-4C5D-BF5E-EE80D2CFEDB5}"/>
              </a:ext>
            </a:extLst>
          </p:cNvPr>
          <p:cNvSpPr/>
          <p:nvPr/>
        </p:nvSpPr>
        <p:spPr>
          <a:xfrm>
            <a:off x="9169056" y="2504032"/>
            <a:ext cx="2358639" cy="66823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Step-2</a:t>
            </a:r>
          </a:p>
          <a:p>
            <a:pPr algn="ctr"/>
            <a:r>
              <a:rPr kumimoji="1" lang="ja-JP" altLang="en-US"/>
              <a:t>異常検知</a:t>
            </a:r>
            <a:r>
              <a:rPr kumimoji="1" lang="en-US" altLang="ja-JP" dirty="0"/>
              <a:t>+</a:t>
            </a:r>
            <a:r>
              <a:rPr kumimoji="1" lang="ja-JP" altLang="en-US"/>
              <a:t>原因分析</a:t>
            </a:r>
          </a:p>
        </p:txBody>
      </p:sp>
      <p:sp>
        <p:nvSpPr>
          <p:cNvPr id="20" name="テキスト ボックス 19">
            <a:extLst>
              <a:ext uri="{FF2B5EF4-FFF2-40B4-BE49-F238E27FC236}">
                <a16:creationId xmlns:a16="http://schemas.microsoft.com/office/drawing/2014/main" id="{9881073B-1AA7-3B69-E235-20E91C369667}"/>
              </a:ext>
            </a:extLst>
          </p:cNvPr>
          <p:cNvSpPr txBox="1"/>
          <p:nvPr/>
        </p:nvSpPr>
        <p:spPr>
          <a:xfrm>
            <a:off x="9499845" y="2160512"/>
            <a:ext cx="1819196" cy="338554"/>
          </a:xfrm>
          <a:prstGeom prst="rect">
            <a:avLst/>
          </a:prstGeom>
          <a:noFill/>
        </p:spPr>
        <p:txBody>
          <a:bodyPr wrap="square" rtlCol="0">
            <a:spAutoFit/>
          </a:bodyPr>
          <a:lstStyle/>
          <a:p>
            <a:r>
              <a:rPr kumimoji="1" lang="en-US" altLang="ja-JP" sz="1600" b="1" dirty="0">
                <a:solidFill>
                  <a:srgbClr val="518ADC"/>
                </a:solidFill>
                <a:latin typeface="Calibri" panose="020F0502020204030204" pitchFamily="34" charset="0"/>
              </a:rPr>
              <a:t>Network Advisor</a:t>
            </a:r>
          </a:p>
        </p:txBody>
      </p:sp>
      <p:sp>
        <p:nvSpPr>
          <p:cNvPr id="21" name="円/楕円 20">
            <a:extLst>
              <a:ext uri="{FF2B5EF4-FFF2-40B4-BE49-F238E27FC236}">
                <a16:creationId xmlns:a16="http://schemas.microsoft.com/office/drawing/2014/main" id="{A9A009D2-F339-07C6-827D-E0B640D067F9}"/>
              </a:ext>
            </a:extLst>
          </p:cNvPr>
          <p:cNvSpPr/>
          <p:nvPr/>
        </p:nvSpPr>
        <p:spPr>
          <a:xfrm>
            <a:off x="7485281" y="1842339"/>
            <a:ext cx="1424198" cy="72828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アラーム</a:t>
            </a:r>
          </a:p>
        </p:txBody>
      </p:sp>
      <p:sp>
        <p:nvSpPr>
          <p:cNvPr id="22" name="円/楕円 21">
            <a:extLst>
              <a:ext uri="{FF2B5EF4-FFF2-40B4-BE49-F238E27FC236}">
                <a16:creationId xmlns:a16="http://schemas.microsoft.com/office/drawing/2014/main" id="{8DA13ED2-CA5E-DB87-24D0-B94AE66FED69}"/>
              </a:ext>
            </a:extLst>
          </p:cNvPr>
          <p:cNvSpPr/>
          <p:nvPr/>
        </p:nvSpPr>
        <p:spPr>
          <a:xfrm>
            <a:off x="7485281" y="2397814"/>
            <a:ext cx="1424198" cy="72828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パフォーマンスカウンタ</a:t>
            </a:r>
          </a:p>
        </p:txBody>
      </p:sp>
      <p:sp>
        <p:nvSpPr>
          <p:cNvPr id="23" name="円/楕円 22">
            <a:extLst>
              <a:ext uri="{FF2B5EF4-FFF2-40B4-BE49-F238E27FC236}">
                <a16:creationId xmlns:a16="http://schemas.microsoft.com/office/drawing/2014/main" id="{1559748B-4FB8-82D6-1F88-426D72E5DEA5}"/>
              </a:ext>
            </a:extLst>
          </p:cNvPr>
          <p:cNvSpPr/>
          <p:nvPr/>
        </p:nvSpPr>
        <p:spPr>
          <a:xfrm>
            <a:off x="7485281" y="2953289"/>
            <a:ext cx="1424198" cy="728283"/>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t>コンフィグレーション</a:t>
            </a:r>
          </a:p>
        </p:txBody>
      </p:sp>
      <p:sp>
        <p:nvSpPr>
          <p:cNvPr id="24" name="円/楕円 23">
            <a:extLst>
              <a:ext uri="{FF2B5EF4-FFF2-40B4-BE49-F238E27FC236}">
                <a16:creationId xmlns:a16="http://schemas.microsoft.com/office/drawing/2014/main" id="{D54D975F-0C96-B0F1-CC28-9FB7B8BDB277}"/>
              </a:ext>
            </a:extLst>
          </p:cNvPr>
          <p:cNvSpPr/>
          <p:nvPr/>
        </p:nvSpPr>
        <p:spPr>
          <a:xfrm>
            <a:off x="7519465" y="4030055"/>
            <a:ext cx="1424198" cy="728283"/>
          </a:xfrm>
          <a:prstGeom prst="ellipse">
            <a:avLst/>
          </a:prstGeom>
          <a:noFill/>
          <a:ln w="31750">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50">
                <a:solidFill>
                  <a:schemeClr val="tx1"/>
                </a:solidFill>
              </a:rPr>
              <a:t>工事情報</a:t>
            </a:r>
          </a:p>
        </p:txBody>
      </p:sp>
      <p:sp>
        <p:nvSpPr>
          <p:cNvPr id="25" name="テキスト ボックス 24">
            <a:extLst>
              <a:ext uri="{FF2B5EF4-FFF2-40B4-BE49-F238E27FC236}">
                <a16:creationId xmlns:a16="http://schemas.microsoft.com/office/drawing/2014/main" id="{8DF77003-0C44-49F1-053D-6A243EE19502}"/>
              </a:ext>
            </a:extLst>
          </p:cNvPr>
          <p:cNvSpPr txBox="1"/>
          <p:nvPr/>
        </p:nvSpPr>
        <p:spPr>
          <a:xfrm>
            <a:off x="8079137" y="3629945"/>
            <a:ext cx="549062" cy="400110"/>
          </a:xfrm>
          <a:prstGeom prst="rect">
            <a:avLst/>
          </a:prstGeom>
          <a:noFill/>
        </p:spPr>
        <p:txBody>
          <a:bodyPr wrap="square" rtlCol="0">
            <a:spAutoFit/>
          </a:bodyPr>
          <a:lstStyle/>
          <a:p>
            <a:r>
              <a:rPr kumimoji="1" lang="en-US" altLang="ja-JP" sz="2000" b="1" dirty="0">
                <a:solidFill>
                  <a:srgbClr val="518ADC"/>
                </a:solidFill>
                <a:latin typeface="Calibri" panose="020F0502020204030204" pitchFamily="34" charset="0"/>
              </a:rPr>
              <a:t>+</a:t>
            </a:r>
          </a:p>
        </p:txBody>
      </p:sp>
    </p:spTree>
    <p:extLst>
      <p:ext uri="{BB962C8B-B14F-4D97-AF65-F5344CB8AC3E}">
        <p14:creationId xmlns:p14="http://schemas.microsoft.com/office/powerpoint/2010/main" val="2513868193"/>
      </p:ext>
    </p:extLst>
  </p:cSld>
  <p:clrMapOvr>
    <a:masterClrMapping/>
  </p:clrMapOvr>
</p:sld>
</file>

<file path=ppt/theme/theme1.xml><?xml version="1.0" encoding="utf-8"?>
<a:theme xmlns:a="http://schemas.openxmlformats.org/drawingml/2006/main" name="Tupl 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pl 2017" id="{E8D92CFC-1478-E549-A465-9CF601592B10}" vid="{7BA0A5DF-CE1A-8644-BF33-A00574C538E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23945c5-264d-4fea-a280-ced52575f594" xsi:nil="true"/>
    <lcf76f155ced4ddcb4097134ff3c332f xmlns="cee8ad95-6c54-4126-a957-de94c5023cd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53BFF1A51E1CA4D8F53324B21F6B61D" ma:contentTypeVersion="16" ma:contentTypeDescription="Create a new document." ma:contentTypeScope="" ma:versionID="a383b57aded1bfbb9ec8c04f93e61387">
  <xsd:schema xmlns:xsd="http://www.w3.org/2001/XMLSchema" xmlns:xs="http://www.w3.org/2001/XMLSchema" xmlns:p="http://schemas.microsoft.com/office/2006/metadata/properties" xmlns:ns2="cee8ad95-6c54-4126-a957-de94c5023cde" xmlns:ns3="e23945c5-264d-4fea-a280-ced52575f594" targetNamespace="http://schemas.microsoft.com/office/2006/metadata/properties" ma:root="true" ma:fieldsID="c9ca8f003fdb08eafc57998ecc3b3881" ns2:_="" ns3:_="">
    <xsd:import namespace="cee8ad95-6c54-4126-a957-de94c5023cde"/>
    <xsd:import namespace="e23945c5-264d-4fea-a280-ced52575f59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e8ad95-6c54-4126-a957-de94c5023cd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a1576d5-85b0-4e63-8efe-7e318c524ef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3945c5-264d-4fea-a280-ced52575f59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TaxCatchAll" ma:index="23" nillable="true" ma:displayName="Taxonomy Catch All Column" ma:hidden="true" ma:list="{0927df8b-b63b-4db8-99cf-448f45996d90}" ma:internalName="TaxCatchAll" ma:showField="CatchAllData" ma:web="e23945c5-264d-4fea-a280-ced52575f5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9F0DAC-F741-4ABC-8A25-CE3CBABB2F9A}">
  <ds:schemaRefs>
    <ds:schemaRef ds:uri="http://purl.org/dc/elements/1.1/"/>
    <ds:schemaRef ds:uri="cee8ad95-6c54-4126-a957-de94c5023cde"/>
    <ds:schemaRef ds:uri="http://schemas.microsoft.com/office/2006/documentManagement/types"/>
    <ds:schemaRef ds:uri="e23945c5-264d-4fea-a280-ced52575f594"/>
    <ds:schemaRef ds:uri="http://schemas.microsoft.com/office/2006/metadata/properties"/>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6865778-F547-4FDF-B68A-85FB46D4BB0C}">
  <ds:schemaRefs>
    <ds:schemaRef ds:uri="http://schemas.microsoft.com/sharepoint/v3/contenttype/forms"/>
  </ds:schemaRefs>
</ds:datastoreItem>
</file>

<file path=customXml/itemProps3.xml><?xml version="1.0" encoding="utf-8"?>
<ds:datastoreItem xmlns:ds="http://schemas.openxmlformats.org/officeDocument/2006/customXml" ds:itemID="{119D3B84-F865-4002-A074-AF26704E0D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ee8ad95-6c54-4126-a957-de94c5023cde"/>
    <ds:schemaRef ds:uri="e23945c5-264d-4fea-a280-ced52575f5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11758</TotalTime>
  <Words>15108</Words>
  <Application>Microsoft Macintosh PowerPoint</Application>
  <PresentationFormat>ワイド画面</PresentationFormat>
  <Paragraphs>2223</Paragraphs>
  <Slides>133</Slides>
  <Notes>13</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133</vt:i4>
      </vt:variant>
    </vt:vector>
  </HeadingPairs>
  <TitlesOfParts>
    <vt:vector size="143" baseType="lpstr">
      <vt:lpstr>-apple-system</vt:lpstr>
      <vt:lpstr>Meiryo UI</vt:lpstr>
      <vt:lpstr>游ゴシック</vt:lpstr>
      <vt:lpstr>游ゴシック</vt:lpstr>
      <vt:lpstr>Arial</vt:lpstr>
      <vt:lpstr>Calibri</vt:lpstr>
      <vt:lpstr>Galvji</vt:lpstr>
      <vt:lpstr>Helvetica Neue</vt:lpstr>
      <vt:lpstr>Wingdings</vt:lpstr>
      <vt:lpstr>Tupl 2017</vt:lpstr>
      <vt:lpstr>NTT西日本様向け 定例会資料(4月20日)</vt:lpstr>
      <vt:lpstr>長さ（ながさ）の単位（たんい）</vt:lpstr>
      <vt:lpstr>NTT-FT様 2022 PoC UC-1 2ノード事象問題の正答率の改善に向けて</vt:lpstr>
      <vt:lpstr>NTT-FT様 2022 PoC UC-1 2ノード事象問題の正答率の改善に向けて 今後の進め方のご提案</vt:lpstr>
      <vt:lpstr>NTT-FT様 2022 PoC UC-1 今後のオペレーションへの価値提供</vt:lpstr>
      <vt:lpstr>NTT-FT様 2022 PoC UC-1 今後のオペレーションへの価値提供</vt:lpstr>
      <vt:lpstr>NTT-WEST 5G PoC QA updates</vt:lpstr>
      <vt:lpstr>NTT-WEST 5G PoC PM sample file clarification</vt:lpstr>
      <vt:lpstr>NTT-WEST 5G PoC Topology</vt:lpstr>
      <vt:lpstr>NTT西日本様向けPoCプロジェクト概要</vt:lpstr>
      <vt:lpstr>Tuplデータセンタを使ったデータ分析環境のご提供について</vt:lpstr>
      <vt:lpstr>PM Sample file</vt:lpstr>
      <vt:lpstr>PM Sample file</vt:lpstr>
      <vt:lpstr> ユースケース（初期モデル）のご提案 Use case proposal </vt:lpstr>
      <vt:lpstr> ユースケース（初期モデル）のご提案 Use case proposal </vt:lpstr>
      <vt:lpstr> ユースケース（初期モデル）のご提案 Use case proposal </vt:lpstr>
      <vt:lpstr> NTT-EAST Machine room Power Consumption Management </vt:lpstr>
      <vt:lpstr> NTT-EAST Machine room Power Consumption Management </vt:lpstr>
      <vt:lpstr> NTT-EAST Machine room Power Consumption Management </vt:lpstr>
      <vt:lpstr> NTT-EAST Machine room Power Consumption Management </vt:lpstr>
      <vt:lpstr> Processing time </vt:lpstr>
      <vt:lpstr> NTT-WEST 5G PoC – internal conversation on May 23rd </vt:lpstr>
      <vt:lpstr> NTT-WEST 5G PoC – internal conversation on May 23rd </vt:lpstr>
      <vt:lpstr>NTT-WEST 5G MS PoC Team meeting (for internal)</vt:lpstr>
      <vt:lpstr> NTT-WEST 5G PoC – internal conversation on May 23rd </vt:lpstr>
      <vt:lpstr> NTT-WEST 5G PoC – internal conversation on May 23rd </vt:lpstr>
      <vt:lpstr> NTT-WEST 5G PoC – internal conversation on May 23rd </vt:lpstr>
      <vt:lpstr> Suffix in PM counters </vt:lpstr>
      <vt:lpstr> 総務省向けのメッセージ </vt:lpstr>
      <vt:lpstr> 席順 </vt:lpstr>
      <vt:lpstr> Dimensioning for RFS  </vt:lpstr>
      <vt:lpstr> Improving Dominance in RFS </vt:lpstr>
      <vt:lpstr> Hackathon workshop for NTT-WEST (June 13th 2023) </vt:lpstr>
      <vt:lpstr> Hackathon workshop for NTT-WEST (June 13th 2023) </vt:lpstr>
      <vt:lpstr> Hackathon workshop for NTT-WEST (June 13th 2023) </vt:lpstr>
      <vt:lpstr> Hackathon workshop for NTT-WEST (June 13th 2023) </vt:lpstr>
      <vt:lpstr> Hackathon workshop for NTT-WEST (June 13th 2023) </vt:lpstr>
      <vt:lpstr> Hackathon workshop for NTT-WEST (June 13th 2023) </vt:lpstr>
      <vt:lpstr> Hackathon workshop for NTT-WEST (June 13th 2023) </vt:lpstr>
      <vt:lpstr> Hackathon workshop for NTT-WEST (June 13th 2023) </vt:lpstr>
      <vt:lpstr> Hackathon workshop for NTT-WEST (June 13th 2023) </vt:lpstr>
      <vt:lpstr>NTTドコモ様 教師なし学習を活用した特徴量設計 アプローチ</vt:lpstr>
      <vt:lpstr>機械学習における特徴量エンジニアリングの重要性・課題 </vt:lpstr>
      <vt:lpstr>教師なし学習（クラスタリング）を活用した特徴量探索 </vt:lpstr>
      <vt:lpstr>教師なし学習（クラスタリング）を活用した特徴量探索 </vt:lpstr>
      <vt:lpstr>教師なし学習（クラスタリング）を活用した特徴量探索 </vt:lpstr>
      <vt:lpstr>教師なし学習（クラスタリング）を活用した特徴量探索 </vt:lpstr>
      <vt:lpstr>教師なし学習（クラスタリング）を活用した特徴量探索 </vt:lpstr>
      <vt:lpstr> 特徴量エンジニアリングへのTuplのアプローチ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 データセットを用いた教師なし学習（クラスタリング）実施手順 </vt:lpstr>
      <vt:lpstr>NTT西日本様 Tupl PoC PMサンプルデータ内容確認</vt:lpstr>
      <vt:lpstr>1. ファル名に関する確認</vt:lpstr>
      <vt:lpstr>2. gNB-DUファイル</vt:lpstr>
      <vt:lpstr>3. CU-UPファイル</vt:lpstr>
      <vt:lpstr>3. CU-CPファイル</vt:lpstr>
      <vt:lpstr>4. KPIリストとサンプルファイルの比較</vt:lpstr>
      <vt:lpstr>4. KPIリストとサンプルファイルの比較（続き）</vt:lpstr>
      <vt:lpstr>NTT西日本スケジュール変更</vt:lpstr>
      <vt:lpstr>UC1/UC3におけるリスクとバックアッププラン</vt:lpstr>
      <vt:lpstr>Ticket updates (UC2)</vt:lpstr>
      <vt:lpstr>Challenge in PM counters (UC1/UC3)</vt:lpstr>
      <vt:lpstr>Challenge in PM counters (UC1/UC3)</vt:lpstr>
      <vt:lpstr>スケジュール</vt:lpstr>
      <vt:lpstr>スケジュール</vt:lpstr>
      <vt:lpstr>NTT西日本様 Tupl PoC PMサンプルデータ内容確認</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モデル</vt:lpstr>
      <vt:lpstr>UC2 機械学習モデル</vt:lpstr>
      <vt:lpstr>UC2 処理フロー</vt:lpstr>
      <vt:lpstr>UC2 User interface</vt:lpstr>
      <vt:lpstr>UC2 User interface</vt:lpstr>
      <vt:lpstr>UC2 User interface</vt:lpstr>
      <vt:lpstr>UC2 User interface</vt:lpstr>
      <vt:lpstr>UC2 User interface</vt:lpstr>
      <vt:lpstr>NLP in customer call center</vt:lpstr>
      <vt:lpstr>RICOH様向けTuplOSデモ</vt:lpstr>
      <vt:lpstr>TuplOSを活用したネットワーク運用自動化に向けて</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TuplOSを活用したネットワーク運用自動化</vt:lpstr>
      <vt:lpstr>Softbank IT Advisor (HPE)</vt:lpstr>
      <vt:lpstr>仮想化無線アクセスネットワーク(vRAN)への適用</vt:lpstr>
      <vt:lpstr>仮想化無線アクセスネットワーク(vRAN)への適用</vt:lpstr>
      <vt:lpstr>IP/Transportネットワークへの適用</vt:lpstr>
      <vt:lpstr>IP/Transportネットワークへの適用</vt:lpstr>
      <vt:lpstr>TuplOSを活用したネットワーク運用自動化</vt:lpstr>
      <vt:lpstr>NTT-WEST OJT</vt:lpstr>
      <vt:lpstr>PMトポロジ</vt:lpstr>
      <vt:lpstr>Pipeline（処理フロー）概要</vt:lpstr>
      <vt:lpstr>PMデータ前処理（Pre-Process） データ挿入 (Data Ingestion)</vt:lpstr>
      <vt:lpstr>KPI計算</vt:lpstr>
      <vt:lpstr>ユーザインタフェース</vt:lpstr>
      <vt:lpstr>ユーザインタフェース</vt:lpstr>
      <vt:lpstr>ユーザインタフェース</vt:lpstr>
      <vt:lpstr>ユーザインタフェース</vt:lpstr>
      <vt:lpstr>ユーザインタフェース</vt:lpstr>
      <vt:lpstr>ユーザインタフェース</vt:lpstr>
      <vt:lpstr>ユーザインタフェース</vt:lpstr>
      <vt:lpstr>ユーザインタフェース</vt:lpstr>
      <vt:lpstr>ユーザインタフェース</vt:lpstr>
      <vt:lpstr>ユーザインタフェース</vt:lpstr>
      <vt:lpstr>OJT Wifi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Pablo Tapia</dc:creator>
  <cp:keywords/>
  <dc:description/>
  <cp:lastModifiedBy>Norio Nakae</cp:lastModifiedBy>
  <cp:revision>134</cp:revision>
  <cp:lastPrinted>2023-06-20T06:46:56Z</cp:lastPrinted>
  <dcterms:created xsi:type="dcterms:W3CDTF">2017-02-08T06:34:28Z</dcterms:created>
  <dcterms:modified xsi:type="dcterms:W3CDTF">2023-09-21T05:38:55Z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0x010100953BFF1A51E1CA4D8F53324B21F6B61D</vt:lpwstr>
  </property>
  <property fmtid="{D5CDD505-2E9C-101B-9397-08002B2CF9AE}" pid="3" name="MediaServiceImageTags">
    <vt:lpwstr/>
  </property>
</Properties>
</file>